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390" y="-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5E8D7B-DE5A-4AD0-A4A6-3222E4B90186}" type="datetimeFigureOut">
              <a:rPr lang="fr-FR" smtClean="0"/>
              <a:pPr/>
              <a:t>30/06/2012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BE3E09-E50C-428D-A5CF-33F7A6DEF09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BE3E09-E50C-428D-A5CF-33F7A6DEF096}" type="slidenum">
              <a:rPr lang="fr-FR" smtClean="0"/>
              <a:pPr/>
              <a:t>3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25E3A-F86A-4B46-A243-7AE8379652BA}" type="datetimeFigureOut">
              <a:rPr lang="fr-FR" smtClean="0"/>
              <a:pPr/>
              <a:t>30/06/2012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78170-B160-41E1-987B-AB06B38DFB1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25E3A-F86A-4B46-A243-7AE8379652BA}" type="datetimeFigureOut">
              <a:rPr lang="fr-FR" smtClean="0"/>
              <a:pPr/>
              <a:t>30/06/2012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78170-B160-41E1-987B-AB06B38DFB1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25E3A-F86A-4B46-A243-7AE8379652BA}" type="datetimeFigureOut">
              <a:rPr lang="fr-FR" smtClean="0"/>
              <a:pPr/>
              <a:t>30/06/2012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78170-B160-41E1-987B-AB06B38DFB1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25E3A-F86A-4B46-A243-7AE8379652BA}" type="datetimeFigureOut">
              <a:rPr lang="fr-FR" smtClean="0"/>
              <a:pPr/>
              <a:t>30/06/2012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78170-B160-41E1-987B-AB06B38DFB1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25E3A-F86A-4B46-A243-7AE8379652BA}" type="datetimeFigureOut">
              <a:rPr lang="fr-FR" smtClean="0"/>
              <a:pPr/>
              <a:t>30/06/2012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78170-B160-41E1-987B-AB06B38DFB1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25E3A-F86A-4B46-A243-7AE8379652BA}" type="datetimeFigureOut">
              <a:rPr lang="fr-FR" smtClean="0"/>
              <a:pPr/>
              <a:t>30/06/2012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78170-B160-41E1-987B-AB06B38DFB1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25E3A-F86A-4B46-A243-7AE8379652BA}" type="datetimeFigureOut">
              <a:rPr lang="fr-FR" smtClean="0"/>
              <a:pPr/>
              <a:t>30/06/2012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78170-B160-41E1-987B-AB06B38DFB1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25E3A-F86A-4B46-A243-7AE8379652BA}" type="datetimeFigureOut">
              <a:rPr lang="fr-FR" smtClean="0"/>
              <a:pPr/>
              <a:t>30/06/2012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78170-B160-41E1-987B-AB06B38DFB1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25E3A-F86A-4B46-A243-7AE8379652BA}" type="datetimeFigureOut">
              <a:rPr lang="fr-FR" smtClean="0"/>
              <a:pPr/>
              <a:t>30/06/2012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78170-B160-41E1-987B-AB06B38DFB1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25E3A-F86A-4B46-A243-7AE8379652BA}" type="datetimeFigureOut">
              <a:rPr lang="fr-FR" smtClean="0"/>
              <a:pPr/>
              <a:t>30/06/2012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78170-B160-41E1-987B-AB06B38DFB1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525E3A-F86A-4B46-A243-7AE8379652BA}" type="datetimeFigureOut">
              <a:rPr lang="fr-FR" smtClean="0"/>
              <a:pPr/>
              <a:t>30/06/2012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78170-B160-41E1-987B-AB06B38DFB1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525E3A-F86A-4B46-A243-7AE8379652BA}" type="datetimeFigureOut">
              <a:rPr lang="fr-FR" smtClean="0"/>
              <a:pPr/>
              <a:t>30/06/2012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178170-B160-41E1-987B-AB06B38DFB1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4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692696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Accelerator-based Implementation of the Harris Algorithm</a:t>
            </a:r>
            <a:endParaRPr lang="fr-FR" b="1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0" y="6237312"/>
            <a:ext cx="9144000" cy="576064"/>
          </a:xfrm>
        </p:spPr>
        <p:txBody>
          <a:bodyPr>
            <a:normAutofit fontScale="92500" lnSpcReduction="20000"/>
          </a:bodyPr>
          <a:lstStyle/>
          <a:p>
            <a:r>
              <a:rPr lang="en-US" sz="1800" b="1" dirty="0"/>
              <a:t>International </a:t>
            </a:r>
            <a:r>
              <a:rPr lang="en-US" sz="1800" b="1" dirty="0" smtClean="0"/>
              <a:t>Conference </a:t>
            </a:r>
            <a:r>
              <a:rPr lang="en-US" sz="1800" b="1" dirty="0"/>
              <a:t>on Image and Signal Processing </a:t>
            </a:r>
            <a:r>
              <a:rPr lang="en-US" sz="1800" b="1" dirty="0" smtClean="0"/>
              <a:t> </a:t>
            </a:r>
            <a:r>
              <a:rPr lang="en-US" sz="1800" dirty="0" smtClean="0"/>
              <a:t>2012 </a:t>
            </a:r>
            <a:r>
              <a:rPr lang="en-US" sz="1800" dirty="0"/>
              <a:t>(ICISP 2012</a:t>
            </a:r>
            <a:r>
              <a:rPr lang="en-US" sz="1800" dirty="0" smtClean="0"/>
              <a:t>)  </a:t>
            </a:r>
          </a:p>
          <a:p>
            <a:r>
              <a:rPr lang="en-US" sz="18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June 28-30, Agadir, Morocco</a:t>
            </a:r>
            <a:endParaRPr lang="fr-FR" sz="18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1475656" y="2132856"/>
            <a:ext cx="5934765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b="1" dirty="0" smtClean="0">
                <a:solidFill>
                  <a:schemeClr val="accent4"/>
                </a:solidFill>
              </a:rPr>
              <a:t>Claude TADONKI</a:t>
            </a:r>
          </a:p>
          <a:p>
            <a:pPr algn="ctr"/>
            <a:r>
              <a:rPr lang="fr-FR" dirty="0" smtClean="0">
                <a:solidFill>
                  <a:schemeClr val="accent4"/>
                </a:solidFill>
              </a:rPr>
              <a:t>Mines </a:t>
            </a:r>
            <a:r>
              <a:rPr lang="fr-FR" dirty="0" err="1" smtClean="0">
                <a:solidFill>
                  <a:schemeClr val="accent4"/>
                </a:solidFill>
              </a:rPr>
              <a:t>ParisTech</a:t>
            </a:r>
            <a:r>
              <a:rPr lang="fr-FR" dirty="0" smtClean="0">
                <a:solidFill>
                  <a:schemeClr val="accent4"/>
                </a:solidFill>
              </a:rPr>
              <a:t> – CRI (Centre de Recherche en Informatique)</a:t>
            </a:r>
          </a:p>
          <a:p>
            <a:pPr algn="ctr"/>
            <a:r>
              <a:rPr lang="fr-FR" dirty="0" smtClean="0">
                <a:solidFill>
                  <a:schemeClr val="accent4"/>
                </a:solidFill>
              </a:rPr>
              <a:t>Fontainebleau (France)</a:t>
            </a:r>
          </a:p>
          <a:p>
            <a:pPr algn="ctr"/>
            <a:r>
              <a:rPr lang="fr-FR" dirty="0" smtClean="0">
                <a:solidFill>
                  <a:schemeClr val="accent1"/>
                </a:solidFill>
              </a:rPr>
              <a:t>claude.tadonki@mines-paristech.fr</a:t>
            </a:r>
          </a:p>
          <a:p>
            <a:pPr algn="ctr"/>
            <a:endParaRPr lang="fr-FR" dirty="0" smtClean="0">
              <a:solidFill>
                <a:schemeClr val="accent1"/>
              </a:solidFill>
            </a:endParaRPr>
          </a:p>
          <a:p>
            <a:pPr algn="ctr"/>
            <a:r>
              <a:rPr lang="fr-FR" b="1" dirty="0" smtClean="0">
                <a:solidFill>
                  <a:schemeClr val="accent1"/>
                </a:solidFill>
              </a:rPr>
              <a:t>Joint </a:t>
            </a:r>
            <a:r>
              <a:rPr lang="fr-FR" b="1" dirty="0" err="1" smtClean="0">
                <a:solidFill>
                  <a:schemeClr val="accent1"/>
                </a:solidFill>
              </a:rPr>
              <a:t>work</a:t>
            </a:r>
            <a:r>
              <a:rPr lang="fr-FR" b="1" dirty="0" smtClean="0">
                <a:solidFill>
                  <a:schemeClr val="accent1"/>
                </a:solidFill>
              </a:rPr>
              <a:t> </a:t>
            </a:r>
            <a:r>
              <a:rPr lang="fr-FR" b="1" dirty="0" err="1" smtClean="0">
                <a:solidFill>
                  <a:schemeClr val="accent1"/>
                </a:solidFill>
              </a:rPr>
              <a:t>with</a:t>
            </a:r>
            <a:endParaRPr lang="fr-FR" b="1" dirty="0" smtClean="0">
              <a:solidFill>
                <a:schemeClr val="accent1"/>
              </a:solidFill>
            </a:endParaRPr>
          </a:p>
          <a:p>
            <a:pPr algn="ctr"/>
            <a:r>
              <a:rPr lang="it-IT" i="1" dirty="0">
                <a:solidFill>
                  <a:schemeClr val="accent1"/>
                </a:solidFill>
              </a:rPr>
              <a:t>Lionel Lacassagne, Elwardani Dadi, Mostafa El Daoudi</a:t>
            </a:r>
            <a:endParaRPr lang="fr-FR" dirty="0">
              <a:solidFill>
                <a:schemeClr val="accent1"/>
              </a:solidFill>
            </a:endParaRPr>
          </a:p>
        </p:txBody>
      </p:sp>
      <p:sp>
        <p:nvSpPr>
          <p:cNvPr id="11266" name="AutoShape 2" descr="data:image/jpeg;base64,/9j/4AAQSkZJRgABAQAAAQABAAD/2wCEAAkGBhQSEBUUEhQVFRQVFhUUFhYXGBQVFRYXGBUVFBUXFxQYHCYeFxwjGRQUHy8gJCcpLCwsFR4xNTAqNSYrLCkBCQoKDgwOGg8PGikkHyQsLCwpKSksLCwpLCopLCksLCwsKSwsLCwpKSwpLCwsKSksLCwsLCwsLCwsKSkpKSkpLP/AABEIAMIBAwMBIgACEQEDEQH/xAAcAAABBQEBAQAAAAAAAAAAAAAEAAIDBQYBBwj/xABBEAABAwIDBQUFBQgBAwUAAAABAAIRAyEEEjEFEyJBUQZhcYGhMkKRscEUUtHh8AcVI2JygqLxQ1OS0hYzo7LC/8QAGgEAAwEBAQEAAAAAAAAAAAAAAAECAwQFBv/EACIRAAICAQUBAAMBAAAAAAAAAAABAhESAxMhMVFBBCJhMv/aAAwDAQACEQMRAD8AvRTTxTUgYnhi9fI83EjFNOFNShicGoyFREKacKalypwajIKIRTTt2pcq7lRkFEORLIpsqWVGQYkORLdqbKlkRkGJDu1zdqfKlkRkKiDIlu1NkSyIyCiDdpZFPkSyIyCiDdpbtT5EsieQUQbtcyKfIlkRkKiDIlu1PkSyoyCiDdrmRT5UsieQUQbtNNNE5FzIjIVAxppppoosXCxPIKBDTTTTRZYmmmjIKBN2kit2uIyCh7QngJoTwuXI68RwCcAmhOCdixHALoC4E5LIMTsJQuSlKMgxOwkuSlKMgxOpQuSlKMgxFCUJSlKMgxOwuQuylKMgxFC5lXZSlGQsTkJQlK5KdhidhLKkCuyjIMTkJZV2UpRkLE5lXMqfKSeQYjMqWVPSRYsSPKuZVKuJ5BiQlq4WqUhNRkGJFlSUkLqMgxBQ9PD05mLYDA1N4hotqeoJRLKgPMgWtBv5tGvouPcOvAGzpwck7FXyiCRzuBHIib6pwxwsJE2j2ZPEBedNU9wMBBy7nSZXNyc3/wAZPwv+SZ+9GCZf4XZJvAgRPnojMMEO3oTd+FIQ2RJdGsePrFvQqOsBFiekZD3x3wjMMBfaAlvwhzUgwGuIEXDXR+Kn3QEkgx32LuVhrrZGYYHd8F3fBD1MZTYYeQ0jUE3+EJv72oa5x5O+kIzDD+hYrBLehAO2zRix68zP0Q1XbI5R4kxy8UZixLjepbxVbNoZtBI65h07pUhNyMzRAn25nuBt10TyDEPNUJb0KqrA2IqgzctbJjxld3T4MVAYEkS2Rbp1TyQsWWZqhc3w6qrZTef+QeBMJlQVBq/v0J+QRkhYsuN6Oq6KoVMxtR2jwY8fwUgwzwbkek+qeSDFlvnXN4FWfZ3TyjQfoBNNN3TlOv4oyQYstt4lnVG8vHu/5BRfandI/uCpNE0zRbxLOs47GvB5/EFNG03/AMyoTNLnSzrNDax6lP8A3qepToVmhzLmZUA2s7r8k4bSd19QgVl5mSVJ+8HJIodiwmAxNw2ozWScpcRpcEAxN/gURVoVKTBnrgx7radN155T4dysGYSW5CDRvxODWNi0ibEXmLKbEbLlwIh7Wj3eFxtfjsR+tFxHU0BvxJNORVzGRfLDSIPDlBgmYvqjMC+m6xrFxPeGjvIFreZjqqfaWzXAEupOFOR7xcQTYGzufgddV3DdliQ1wa0kk8JD5tydPsm+sIAuqFamCBOYkmOruQiI5/IpuKxeWC6kXi54ZIbAJPK7e8eay1eDUIFIgsJblG9mZMwdBfkToVE7aTCzK2gGxIzOiTI1vJB00JQKy2xfaZjWgtaDUIIPMCLXAPPUXsoGdp3lglnEA4F0SCCNYdYaBUOYg5hJykGbDmT7OpVtX7XgsAbT4weZlsc7ePehgmWuF2o/LA3bgPavTcL6Waeo6ck/aLM1MOa5+eSXNaYIaZJs5wgSs5gnUXBz98+k4Ngizi9xnNEe6Ry5dSuN2odd46plDgMzS4ZXWdMpDZf4fA0XtL6jKzrS4uc2Wi3EYOZWTNmAQWMY5uWAcodyhpkmT3/063AWP2PtGpTqTTYHGC2Ltgf2kLT0sZUeBmblItlbm5WkuzaIbBKyi2tgN1Vc3LmBkgw4AGZMBsiAbeSVSs1hljaE5Z/5XXA5B3smREf7WyfUpnLLakgfeJHU38e9Q130gLgDXoDeZk6nVLcQ9tmPZtZzYzsJgiAJbHOSDry+Cf8AbyQP4EjKcxAc2bm8tHKeavK2Noz7LS0CPen1d9EG7abGmWUmDvgfQK1k+kQ3CPciPfmqf4Ya3llJe4zcQDlEABEPwFZ7YcwDrDnX6HW8fRDP2y/llHkhztF/3iCelvkrWnP+Gb1oL0MOxXtMhzYHIOc315LtPDPJlzoi4OcHx9zWFXPxTj7zviVAXq1ov6yH+QviLommwnizzrmdxddWgnzUbsZSA69xBf6khVDnpk95Wi0UZ78vhcjaDBAAIjuYTy6ieSc7a4iOIxyIbHyt5KlzFLMqWjEnemWz9rSIy27iAPQKL7YCZLJ8XE+mir94lvVW1HwW7P0sDi2/9NvnJ+qX2xv/AEmfAoDeJZk9uPgt2foeMY0f8dP/ALUvtw/6dP8A7QgA5OnvTwj4Lcn6GPxjT/x0/Jv5qM1mf9Nn+X4odKE8Iizl6Tbxn3G/5/8AkkoISRigyl6HVtvVLHesfbiGVzw4j3iA2DoE5u16riC2qQTqG03hsdSB8JjSEZg8ZA1YABENa23W+vzUlPFEAkveWkEwS4wSYNwLeAXi5nt7YBX2xibNNQMvbhIJiw9oTHPyR+HqYqsDlqy6c2ZrSC3Tq2BdonXVD1cExzQ4tgQIuMx7oHd5hWPZXCvc58OGXdtytMgiXOzXF9Q23eqUmyHBIz2LxlUEMq1HF1t5BvJcefPhaL96uWdm6T6fA2CQCYfflMy3r3ql2s/eYpx0mqxvwbPetA3bD2OFNoEEtaLCSTeLCTe6uXRMV6Z7a+xWU3kl722iXNJzWnhLbG5jTzXcH2dp1iBRqumJcXNEWj4d/RajaezBiINSRlkCWuyiO4PF9LqrZsqq2kWtaMuVzQS5jb+0Hf8AuclKYqQFR7P4cPyuqufcRkIl/WGkT1v8Oqrf3nTw1R5YCWX/AIjTIE3yTGsiCCAbeZw239tVMPj6g3pqBhytdma8AZWmZbb2ungbhLH9qq1YZG0SWODQ0cRIMah45n1Uty+D4rg9Lb2lw7WF7ajTUcbgyC5xN+I3bYi/WbQs23bDTULhVZvdbPdeYiSbc9O4rM4PYlSoYqPy3ghkHLabm5OkW52lC4nso/eRRdMm0k87gzHMEG4Gqz46bFJSfLPStnYokueXOzWHtOgAtE2nKbg8UXspq1eVnuzdJ9KnuqpmoC4ayIBmJ7s0eit3Fd2go42cuvKWVMkL0x1VRymrqRyskNULm9UZCaQqES7xc3qihchMRKaiWdRBKEASZh0XZCiSzJgTApfBQ5ksydgSwuqDOUt4UCJiVyVCXpZ0xE2ZLeKHOuiomBJvUlHnSQM1dWgIhxEcwZPlAKDq08sFsljjAGnPl1PjPNXtfs2Xs1GYXEEAnlqUBiMHiGkONIvIhrARnaBoSYPX0C8FHvMh2l2bdLS0vzCHHK5ubwIOhmbzzV9haIbRgAMysmSQ60e/maJN5PgosLtktDgaIYQM3E5jKYvcSRmv39RdQ47tQ0sexuUnjDtTADXaEAD7vPQnorREjCP2ixtTI4lz2ve+QGyRBZLncpy9Dc+ausL2qYac2BBIs2SwNge0RJJk6dFkMDh3DEVHu1eG5c0xHtX7pyjyRVPFMLKg3YBfVcZn2QJaGiI55lUmYpmi212m3bWZQCSGkw8k8RGrrwb6RaUDtXtk1lNxc0NDQIJAc4yYOS2tv8gs3jXjdtyNcQC3NEuMNF3HmY9o95KqMa9uIxLadIFzDAaT7z4aCYPukhwHO4SSsXdtFBh8MK1XLmALnS1ty4yZgWgnzTH4eq0Xz06ZcQ2ZgRcW/JS7V2M+hUl1hNjcaCfI3VvsqoXsEthug1M3+PPXv5Epy/Uala4K3BCpRIh8Z/eF/GCbc1sNhPf7VO7pBdYO4cwy5geWaNOXctA+kPsAw9VjIENZY56Zu5hAcIJgEGPNUuBwgpSzO6akMIHSdT3zHqspM11Eo1TstamFNJ4Mh3E1xgOFnEwDOmnotLV2KeUHp/pVA2pmokDNIa1tQuLQXNJdIixPEReCQQtTsratOrSbLWZ2ANkkA8myOfP6I03L4yWo3yUFbZzm6gj9dUmbHc6k6qC0taQHC83IHSDqNFp6mIosY0VgXwD95w4gycxHK7tVHg6ANN1QMaxrBDMzgWBoLhwETeS7Q8xrK6VqSIelBmX/AHO8tzNh/cwhzo6wOV0xmx6rhLWExrpI8RMhahtLI8VaZYRYOAe5xaTOZp1NxeBe0BdJfGY++AYu1ri+RlYCJMC4k6iVe8yH+NEzNHYL3Mc4FvC4NcLzfmLQQPFSv7NvABLgQbWsQehnT1VttUHDksaJDgHmM9ybQQCJIy+vjNWK9R3ssHL3RyECxnp6I3ZMl6MF8O4js+xlUNL3FpiXQBl4cx6z6c1LQ7P0nNdxn+U3HS5BsbdDrzVNtHtIadQtdUdI1aJBHWdLzyQru0DHA8TnTyiT15krN67XbNF+OmrUS5odmXOBmrTZBiHktnwshq+D3UHPSeQDIBzcz1F9UFh8bmIa0uJNwGgev+le7N2I+rRJaKc5oAeS18mNHNjxgreOrau7MJaVOsaKKF0MV+/shVa9odEOeKcgg5XmNW9L8iVbN7E0nMMPcHMMOIEh0iRAOnx5rbeiY7EzN0toMIy1KTMvVgAeO8TKVbYYeM2HdnHMe8PFtz8J8lo9m9nm098SBUyZmkOAcJEwQeQ59fgiO0WyKNOmw0QG1MzMpBMkcUiSYInKudzp/odK021U+Tz2tTcw8QI+R8DzTBUW3w9BldwbiWmmSXxLSSeFoY0uMDUkyZ9krP7Y2HuicpzAcm8fj7Mx6raP5C6kYz/GfceSozJZl2kDrBI81x2pjkuhSTOVxFmSXMySdiPVqddEtxUdFWCqB+pXab3STNrQLd8nSeY58l88mz6Gi1e5rxxNBGlwD81FX2VQqMLC0AOEHLw/JQ056ofbW1BhqD6jj7IjzJgeMTPgCrUnfBLSPOu09BuHr1MgcKbWHLmiTktYx169VS0KLm0mR90HzIBPqTzVl2ox7qwe8AESGNgRLZzOdcydL+AUOz9pOe6ieFoimJMZGhrbEyQCbWGhJvzWrOZpOVIFxGzKzqNQUw4kCK4gNyCQWszuPC46mPdKm7P7LYau4exrGxnc64qBzZGdh14SDNzoZjVaik4NwpjK4DEvzHicXQGFp7y4N9o9ZQ1Kk6piRUpta2izMHF7TYQGu4ogOzZrAzJNk3J9Gq00raKDtPscOoOaWxUoPMmJL8rSanFcuzCHcWmg76fY+zHVzLQ4ZSHQ0DMATEN8uVtFpNr7XYN857nZ6jwBTAFmhobJJFszQR5BZ/8AeBOXIN2xpHCJvlgi8zNyL93NS2/pMseKDsfiWlxIB5zMjjJl5DZsJnp4IjZmEcRvIkC86d0nwKqK1c1HFxJJJ/IePJW2CxpyZAYaIkeEnx1n4BZzlbshJWFVcMd1mvAdB6dwPVS4fDvNMEHQkA+Am8XBj4xZEOa0UqZY4OMiWXEOkggzrMgeCfSe5j3l43bhle0aZgTa3UaT3d6mMq5KceTS7G2jVq4t0NLaLmNjMQ5ssY1vu6F2U98FFY2jXfUaWsY2myGuGfKNGvIiL3DioMFSxRpNNCpRG8Yd4/JD8xLibAQbk9IMonZ9bG043jaT2tJEUyGzqASSO8WjkF0ZoqmPOHrCg8sYIzl3CWsAEybzBjTSEti4uriXgy3JTyg5eVjlD2kXPha6OftNwYWPp5WlrgSSXQHSD7InnPKO9VGysdQwgNJlcu3hkvy8wMgGctAHWY807sKounbNNSk9j6ky4NBIucoHIQ3yjlMrMbeaMNRc9lfJVYz+HwhpzTe15Jbmv/MOiu8bt2nQpOqVXHIJN3Bs9MuUX+a8J7XdtnYus4gZacnIybAdSdXOOsnqi76H12BNxjnVHh8B8m8fGY+MpbOqOeYuf1oDytdCU3ZjLiQYgOF/iOYVxsrbhwwLWspkkWebi4ifyN1DKizV9nsPTDs4Y95YSHTYhwIOsX/JbrD9omndPfIbMCwDswBETMEz4aLx/CduatKnkDZfm7i0g+Xetbg9rirRpioGyeNzGnNzLWz0PteYCx/aLs1eMlRusZ2kbwvDHvAqbxkuYBm0HsAyNNSh8VtjFuY+mW0KBq6Oa4k6AG+azoAjT5rC4bbLg8sbLmtJaWuu4Q43DpkjUq2wPa7cVXMfFRpAkGHOaDoRI0Wu6Z7ZoN9iabCKpa2mZ4d61+YucbECHXmPeV2yiWRTLeLLIZwxAtAl0fJUx2lRdT3LWGpncKjHNh5pt4SAQ4EsILT01Qlc4vfDMQQLEEtc49CRJnw9Vp2Z9F5X2sKYl1IaxHATfThEnqhh2gBcAKLJLc0XmJgcO7VTWa/M0upATqQ1wETABiJ4Y6oTEbHZUquqCAHcOUnihphpGa4sikh9lpjtpMcW56DL2mXNdJBgAENm9tedpQNTZ9KpRqPaw0ntdZrnF2ZsSeZE3OiFo7Mq5mMY4FrH7508RBAytAtBHCToPkrOjiq4zb0MEF2W2a3ukgAXk6dwVLjol19M+yhTi8z4A+spKyqVRPsj4JK8mRgvDSMiUbTxIjiIKojXkqSnW/V159nZRdHHDkJXmP7SO2O8q/ZmA/wyTUP80WAM6AEz4rYbU2oKFB1SxIFgeZ0vC8OxmLLnuqG5c5zjzkmSdfFaaa5sifha4jtCXMykdSCO9P2dtRpblMNMQ0qkw2KzXyiG8MHvnX4ptSzQCIMyD3aR8Qtjnr6eiDtEyjRztMYlz4drkcAXGCwktLYI7wZvFiNV7fPq0X0g3jjgLQMrIIvJJOYQepvFoWIo4smBU4wLibkd3gj3VuAEDK0CYtpMecJNu7N9yC0sMeR5pySSS52v4wFPhcM6tVFJpy6ZpMakAjz08fIqsGIk8MzyPLvVpgyHZYdJLzvXXLhoQSbcNuvfdJnOlb5Jm1YPCBPOb/CdOf6spsJU4hECOUwCOgJ9k2HcYTcPs7PO7eI0OaBLtBl8eiYcA8TN45Afjf8A0or6XKE4Omi/w+JbPCJHRwkaARP1HRHVGgsEumLZTMiLC/kVk8JnDuGQeY/EfitTs2g3NleDLhwgn2T7Wl5iOcalZvgS54Nj2cxjnF1N8B4hw93NYAwCdbAnxV+aThqCvOKOIq52kTmbAk8sthbyXoezNsNqNEOl0CbiZi5Ed6LRtFOh2dQ1NmUXmalJjjbiIGa2knVWZeHagFMqspgFzuEC5MwAPOytOgZ43+2TCU6eRtJxaDfdguy+MRHqvNsLRM5SYB/3Hotb+0fatPEY47qrvKbYAjNAPPWx8QqZ2HGUyDI0Pz9Y+K0sVAgpyCpt3IFoSy2C7vS3S/4dyVjoLwYpNPGydOR68oMLTbJ2jT+0aS22U2aCIALDGhBMzfTvWJftMtOngjsDs3E1mb+nQJp5t3mloBIEmJiYHRS02NNIv+1m1KVOuX0qV4DnEPInyEglDYfbeExDRvHPpPBkEwCDpwviCO4hGDsNjt0+s+k1gpky0vBcQ2Zc0RcCOZvylM2v2PxNBpfUZafcguHflQor6Dk2+DQ7FpMpB1QVDULAHsyxLhIDmlo8tOU2VPXxLqtR9SWlziSczoIOpgZmk6EIXY9PKGGlma4th5DnBrndWt1bNrDnPJWGMYXH+IXEiAXH/XcujTqPZz6ly6DKDXNyFtSoJBcWue1rDyY3NTqOLZcQLwYlLFbYxdKCS4s/mEt1iM0uHIhVFbANkAP5TMWnWJUFbDlurh3Xjv5raKizGTlFfS+w/a10iabSSY9hpME2jKASe5GYntS6mb0s+aCA3O3KJIuDe+Wb9VkGugjuI/UhXr+0hdUNXdkZgBwv5j2hJAMad9+ac9OK6Fp6sndsK/8AVmFNzRueuSfVspLOVKmYlxFyZNybnvN0ktlCf5D/AIbLfkFObjeQn9fNS/ZpHsmOqr9qbZoYYHevGbkxt3nyGniYXlJN9Hq2l2Vvbmo91AOk5GkAiNZkTP61XnNVaPbHbF2JYaTWBtOQbkueYMiToPBUNQSFvFNcMydPlFaHls95mfmFLmLtSYAk+Pd0XG+1BMT8JRbsHI1utHJLsyxb6BsO2/U/ADmb+EoqKjiBbpBNoiZJ005p+BwjWmXyTaADl66lFnFFoBAYCCTMkmeUkm8KXJGmnpp3k6IhiGMEOyvuMzXuLTIIJAggiRIkdVMNuU2VJp0wKYdLWRfWRxa+t7oXEYcPdvKhu+SXF3tONyZj0UAwjR73pKHKJmoM2WExjA0vpMe0ukzvLZSS4SHWAj5JUi5uR+/pOBMZWjM48gXTaZ+XestSdHCJdMCDp3RKu8DTyAjKJNi6OIWvE6X7lk5uKpHRjm7fZocfsgPuX5Zj2iAJge43TwnmicFh6dMZWuc8kh0u4GTEAga9yp8NSJOUy4wMjoknTMwxzEEjrccgtDg6LcvCDEEeNp0Kwbl6bKEbuiww7gLOIv7o0A7r8o/JS0Qabw9lwDzsRy0HihMM+ZIPMN7rCVTbY7THDuywcxaYLdOYHcf9JYtvgq0kem0sTmaCNDf8llf2k9qW0MG5ksdUqQGseM4Im5y8rTc9F5vs3t/i6ALWOa5sl0PGa5MmDr/tUm3tr1cXVNWsQXEBsAQ0AaABdMYNPk5XJfALCgkzbVXTiTA6Ktw9OAjKNW8jl1VyCPARTwLnnK0SR4d0dw1CFxGz3NmWzctjUzlnRE1KxJJHDJGkp5xhIdNpzH1hRkx4oruzWwzjMZSoCYe6HFvJurj5AEr3et2MpB+Do0yWtw4q1ABGn8MGZm7nuF9bOXnX7FsEPtj6p/46Zj+p5y//AFzL2DCYrNVqVItw0m+DJLv83uH9gWjasypkW1qbzu6djvKjZ0u1k1XfHIB/ciMxvLddfwK7vw6vJIimwgTbiqET8G0x/wB6smOSodlN+48PUMmlTBHMcBvY3bE+JVJtr9n7HHPQMFtyxxBDo5B/u+crYOpNOrR+vBN+zgaFzVStC4PKanZHF7tznMDH3IyguBgfea43N4HqFn3bJr5w1zCXETcObGvIt+q90FFwNiHeNj8QnOpA6tI8DIVrUkiXCL7PEqfZapU4XMc0xMy3URDZBNjf4ICoypSeWOY4lsiSwhju+RYaT/te1YvZrgS5jaTjOjm5T38befiFSYrar6R/i4KsG/fpltVsciQ0281e5fZC0q/yeU1GkmZDdLGQRbwSXor+1uBm7ak85pCUkbv9Da/gx+MbBHEZETpHeF4ztekWVqjCSS17hJMk3sSeZhewM2cSeSznansIKs1KMCrq4E2f/wCJ9Fx6UsXydOrG1web0q0OHwRtRsCyHx2zX0nZajS13Q/MdR4KE4oixXQ1fJjGVKgbGOU+C2kNH+Gb8UHVkmYSe0nQQm42hKVMuCAbj0UdSmqqm5zdD+CLpbQ+9b1ChxaNFNMMqSacfdv9fqU8VAQoaGLHUKKcpLSbclNBdFlTHsxrKs8JXLCQZEuBA531sNb8lQOeRTAGv5lSYLFOEd31M/RRKNm0J0b/AGVUBItYmbeNoPkCtK14N9HDURrrDhHI/MFYHZm1TLDERrJWuo7Qa+mXAHMAbHuE5fT0C5kn0zeVdoho4rJVc0ixdmBF5tH0HxTcfgqdc5XDw7tb+qDxOMBMgggw4G/MWPnZGMrZmzz/AEVRN/DNbf7NCiwOZJvxc9dD3fms6WLeYrFy1zDfMCIPwWJrUy0wRBC305NrkynGiMGykokckG50lEUqWk/VW0RZIQRMXHRGYfY9fFFopsPEYzRDQCb8XctZ2Y7MsDRUxDCZALWO0A6uHXuW1wldvIAQIEdOkALHLkuuBvZfs/SwNDK259p7vvQPlqrfZwLaLAfaiXf1OOZ3+Tiq/EPBAAIOZwaesan0BHmiauIhjusQP6jZvqQjkXARhK9sw95xd5ey3/FrUZSrN6QhadJrWgDQAAeVk110rYUWzKw5H6/NSb/wPxCqaRPepsytSZLiiw39tPwUjHjqgmPToJWmZOIcbphaEICQbGOuvoNFGcTUBsA4ddD/ALVZIVMmOHZ90fBdUe/6tPofVJLgKZluXTT9QoatMEcpOunqqQY57rkkk8gp8NWLnQAfPl4rls6KH4/ZDKoy1GscIgSBbrB1Hksni/2agmaVTKOjhmHkZn4rfMwZi5HwU7ML+iqjJx6IcUzx/H9gsVT0pioOtM5v8bH0VI/AltnNIPQgg/Ar6AbhxCHx2yKVWN7Tz5bgEuLfHJME+IWq1n9M3o+HgbsIFBUwS9txXYXC1DO6y/0FzfTRVtf9muGOjqrfBzT82qt6JO1I8cdhYTXVHRBvGh5hbftV2LdhuJhL6XMmJB745d6ylXDrRNSVmbTXBf7JwbDZw5W1RuJ7OmM1Jjj1sVT7O2mWkEat1H4LS4TtG1xBP1n9d65JKSZ3Kmiuo0ntuLnSIBPgQUdhdqmnZ/CIi55XCshi6dQ8bGE9SAPUckDtfsgK4Jo1Sxw0BJcx3n7QQqvkJXXBnsftobwlrobNvjI9VebL7QggBxiOax+0ezeIo3qUyW/fbxt8ZGnnCr2VXA8JI7vyW7gpLg51qNPk9FxGMY45p0nzhQ4/EsqNGZoMaH81kcHtZwY5jrhwtHIzMppx7/Hv/JRtGm6g6hRJeGtBJJgAXJ8FvezXZXduFWuASLtZYweru8dF5lTxNRrg4OLSDYtJBHnqvW+xW2HYjD8Zl7Dlc7m60tJ7+XkjUTSsmDT4LxwzGyeykR/pdNGByP61TGOIkCYAJJJ5C6wNRNEONjDRHiT+A+ae/FEuptk83kf0xl9ZP9qfhsI4tEm7uIjpN48hA8kNToziB9wMqX/uYxt/EVD5rRdkPotW1R3/ADU7cRA0lQ06drFP3Pkkhk7MUDy/FEgFVg/X0R+HcefkqJJ21I5KRlYEzf6fBQ1ngR3qLet5QiwoONTmmCqIJcR8kM2tGqf9qHkqTFROaTDzPxKSGNRv6P5pIsdGYZsZgNp8JMfmrBmGDRYAKZntQLHr+ARDcN1KnEdgDQU8qxGFYU11Aa6D9aKaHYDmCXj6KWq4e7bv5oY+KQzj6h5KMnmnrjmpUMhcAbEAjoRI+BWY2z+zulVl1E7px93WmT82+XwWqLU0NIQpNcoTin2eM7W7I4mg69N1tHNBc0+Y+qqKlQg2senJe/OcUNiNlMrD+JTpvH8zQfWFru+oz22umeIYfalQaRp3H81YYDbdYHhDjziCbDn8F6dW/Z3gn60sp6sc5vpJCzm1v2XOYC7C13TyY6xPXjFvTzTyiw/dAuyduPIaXF2UzldEAx7Q7+vxWgpU6b2l1Wmx4cCBmY2DcA3I0E6rAOo4nDfw6tJ8H+X1BFj5LT9ncVVrBtNtJ4EiXFpDGtmSZNvJTKNcmkZqXZldt9lntru3FN7qZu3KC6J93yPoq2rhatKN5TcAdMzS35r3xmAa1ogQAAAB3frVJ2CaQc7Wub0IBB8QU1qvpozen4eE0aG8e1sgSQORN7aayvZezuym4ajlAAJguIiTyAnnA+ZUeJ7IYVzg4UmMIMiAQPNoP5ojeuZIdxAc4vHTMPqB4lEpZKhxi0+SzABMmPoocQZIYIg8Tv6QRbzMDwlVuC2yyo3M2RHJwiPEyY8/orGmyAS48Ru46C3IdAB9TzWdUX2PxNZwbLdTAHiTH5+SGwTzvKg91oY1vfGbN/lI8ig3Yio7E0xA3cPfFyeGGh5OgkvMDunwMwWGc0kuvIaBGoiSSe8lziq6Qu2H0SSVKanIqJtA6hSOw5AkhShj6NO9vgi2i1rQq1pIMj8UUNoSIAk+ioklruECXX8bIB7jclNNST16XXXVREFAwuhVtcgqR0cgfJAtqDqpW4gCBOth680wJikoftL/ALoPfI/BJIB1LmjqYSSVkDBqB4/RPr+0kkpZSA6oQtYpJKCjvIJtT8EkkMPpxvsrgC6kpKGvHElTOiSSBj+RScupJDBnc/H6KZv4JJIEJpv+u9Tv0C4kqECN5/rmuN9rzSSSAodpDKMS5vC7etGYWMbqkYkX1J+Kl2HUJrlsnLkJyzwzDbxpzSSXR4Zell/yv/t//SPppJLBmiC2aDxUlJ3D5u+ZSSQMCxbYNuhQYNkklRAXSPCPNCVikkhjQ1mikw518PxXUkIB5ckkkqEf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268" name="AutoShape 4" descr="data:image/jpeg;base64,/9j/4AAQSkZJRgABAQAAAQABAAD/2wCEAAkGBhQSEBUUEhQVFRQVFhUUFhYXGBQVFRYXGBUVFBUXFxQYHCYeFxwjGRQUHy8gJCcpLCwsFR4xNTAqNSYrLCkBCQoKDgwOGg8PGikkHyQsLCwpKSksLCwpLCopLCksLCwsKSwsLCwpKSwpLCwsKSksLCwsLCwsLCwsKSkpKSkpLP/AABEIAMIBAwMBIgACEQEDEQH/xAAcAAABBQEBAQAAAAAAAAAAAAAEAAIDBQYBBwj/xABBEAABAwIDBQUFBQgBAwUAAAABAAIRAyEEEjEFEyJBUQZhcYGhMkKRscEUUtHh8AcVI2JygqLxQ1OS0hYzo7LC/8QAGgEAAwEBAQEAAAAAAAAAAAAAAAECAwQFBv/EACIRAAICAQUBAAMBAAAAAAAAAAABAhESAxMhMVFBBCJhMv/aAAwDAQACEQMRAD8AvRTTxTUgYnhi9fI83EjFNOFNShicGoyFREKacKalypwajIKIRTTt2pcq7lRkFEORLIpsqWVGQYkORLdqbKlkRkGJDu1zdqfKlkRkKiDIlu1NkSyIyCiDdpZFPkSyIyCiDdpbtT5EsieQUQbtcyKfIlkRkKiDIlu1PkSyoyCiDdrmRT5UsieQUQbtNNNE5FzIjIVAxppppoosXCxPIKBDTTTTRZYmmmjIKBN2kit2uIyCh7QngJoTwuXI68RwCcAmhOCdixHALoC4E5LIMTsJQuSlKMgxOwkuSlKMgxOpQuSlKMgxFCUJSlKMgxOwuQuylKMgxFC5lXZSlGQsTkJQlK5KdhidhLKkCuyjIMTkJZV2UpRkLE5lXMqfKSeQYjMqWVPSRYsSPKuZVKuJ5BiQlq4WqUhNRkGJFlSUkLqMgxBQ9PD05mLYDA1N4hotqeoJRLKgPMgWtBv5tGvouPcOvAGzpwck7FXyiCRzuBHIib6pwxwsJE2j2ZPEBedNU9wMBBy7nSZXNyc3/wAZPwv+SZ+9GCZf4XZJvAgRPnojMMEO3oTd+FIQ2RJdGsePrFvQqOsBFiekZD3x3wjMMBfaAlvwhzUgwGuIEXDXR+Kn3QEkgx32LuVhrrZGYYHd8F3fBD1MZTYYeQ0jUE3+EJv72oa5x5O+kIzDD+hYrBLehAO2zRix68zP0Q1XbI5R4kxy8UZixLjepbxVbNoZtBI65h07pUhNyMzRAn25nuBt10TyDEPNUJb0KqrA2IqgzctbJjxld3T4MVAYEkS2Rbp1TyQsWWZqhc3w6qrZTef+QeBMJlQVBq/v0J+QRkhYsuN6Oq6KoVMxtR2jwY8fwUgwzwbkek+qeSDFlvnXN4FWfZ3TyjQfoBNNN3TlOv4oyQYstt4lnVG8vHu/5BRfandI/uCpNE0zRbxLOs47GvB5/EFNG03/AMyoTNLnSzrNDax6lP8A3qepToVmhzLmZUA2s7r8k4bSd19QgVl5mSVJ+8HJIodiwmAxNw2ozWScpcRpcEAxN/gURVoVKTBnrgx7radN155T4dysGYSW5CDRvxODWNi0ibEXmLKbEbLlwIh7Wj3eFxtfjsR+tFxHU0BvxJNORVzGRfLDSIPDlBgmYvqjMC+m6xrFxPeGjvIFreZjqqfaWzXAEupOFOR7xcQTYGzufgddV3DdliQ1wa0kk8JD5tydPsm+sIAuqFamCBOYkmOruQiI5/IpuKxeWC6kXi54ZIbAJPK7e8eay1eDUIFIgsJblG9mZMwdBfkToVE7aTCzK2gGxIzOiTI1vJB00JQKy2xfaZjWgtaDUIIPMCLXAPPUXsoGdp3lglnEA4F0SCCNYdYaBUOYg5hJykGbDmT7OpVtX7XgsAbT4weZlsc7ePehgmWuF2o/LA3bgPavTcL6Waeo6ck/aLM1MOa5+eSXNaYIaZJs5wgSs5gnUXBz98+k4Ngizi9xnNEe6Ry5dSuN2odd46plDgMzS4ZXWdMpDZf4fA0XtL6jKzrS4uc2Wi3EYOZWTNmAQWMY5uWAcodyhpkmT3/063AWP2PtGpTqTTYHGC2Ltgf2kLT0sZUeBmblItlbm5WkuzaIbBKyi2tgN1Vc3LmBkgw4AGZMBsiAbeSVSs1hljaE5Z/5XXA5B3smREf7WyfUpnLLakgfeJHU38e9Q130gLgDXoDeZk6nVLcQ9tmPZtZzYzsJgiAJbHOSDry+Cf8AbyQP4EjKcxAc2bm8tHKeavK2Noz7LS0CPen1d9EG7abGmWUmDvgfQK1k+kQ3CPciPfmqf4Ya3llJe4zcQDlEABEPwFZ7YcwDrDnX6HW8fRDP2y/llHkhztF/3iCelvkrWnP+Gb1oL0MOxXtMhzYHIOc315LtPDPJlzoi4OcHx9zWFXPxTj7zviVAXq1ov6yH+QviLommwnizzrmdxddWgnzUbsZSA69xBf6khVDnpk95Wi0UZ78vhcjaDBAAIjuYTy6ieSc7a4iOIxyIbHyt5KlzFLMqWjEnemWz9rSIy27iAPQKL7YCZLJ8XE+mir94lvVW1HwW7P0sDi2/9NvnJ+qX2xv/AEmfAoDeJZk9uPgt2foeMY0f8dP/ALUvtw/6dP8A7QgA5OnvTwj4Lcn6GPxjT/x0/Jv5qM1mf9Nn+X4odKE8Iizl6Tbxn3G/5/8AkkoISRigyl6HVtvVLHesfbiGVzw4j3iA2DoE5u16riC2qQTqG03hsdSB8JjSEZg8ZA1YABENa23W+vzUlPFEAkveWkEwS4wSYNwLeAXi5nt7YBX2xibNNQMvbhIJiw9oTHPyR+HqYqsDlqy6c2ZrSC3Tq2BdonXVD1cExzQ4tgQIuMx7oHd5hWPZXCvc58OGXdtytMgiXOzXF9Q23eqUmyHBIz2LxlUEMq1HF1t5BvJcefPhaL96uWdm6T6fA2CQCYfflMy3r3ql2s/eYpx0mqxvwbPetA3bD2OFNoEEtaLCSTeLCTe6uXRMV6Z7a+xWU3kl722iXNJzWnhLbG5jTzXcH2dp1iBRqumJcXNEWj4d/RajaezBiINSRlkCWuyiO4PF9LqrZsqq2kWtaMuVzQS5jb+0Hf8AuclKYqQFR7P4cPyuqufcRkIl/WGkT1v8Oqrf3nTw1R5YCWX/AIjTIE3yTGsiCCAbeZw239tVMPj6g3pqBhytdma8AZWmZbb2ungbhLH9qq1YZG0SWODQ0cRIMah45n1Uty+D4rg9Lb2lw7WF7ajTUcbgyC5xN+I3bYi/WbQs23bDTULhVZvdbPdeYiSbc9O4rM4PYlSoYqPy3ghkHLabm5OkW52lC4nso/eRRdMm0k87gzHMEG4Gqz46bFJSfLPStnYokueXOzWHtOgAtE2nKbg8UXspq1eVnuzdJ9KnuqpmoC4ayIBmJ7s0eit3Fd2go42cuvKWVMkL0x1VRymrqRyskNULm9UZCaQqES7xc3qihchMRKaiWdRBKEASZh0XZCiSzJgTApfBQ5ksydgSwuqDOUt4UCJiVyVCXpZ0xE2ZLeKHOuiomBJvUlHnSQM1dWgIhxEcwZPlAKDq08sFsljjAGnPl1PjPNXtfs2Xs1GYXEEAnlqUBiMHiGkONIvIhrARnaBoSYPX0C8FHvMh2l2bdLS0vzCHHK5ubwIOhmbzzV9haIbRgAMysmSQ60e/maJN5PgosLtktDgaIYQM3E5jKYvcSRmv39RdQ47tQ0sexuUnjDtTADXaEAD7vPQnorREjCP2ixtTI4lz2ve+QGyRBZLncpy9Dc+ausL2qYac2BBIs2SwNge0RJJk6dFkMDh3DEVHu1eG5c0xHtX7pyjyRVPFMLKg3YBfVcZn2QJaGiI55lUmYpmi212m3bWZQCSGkw8k8RGrrwb6RaUDtXtk1lNxc0NDQIJAc4yYOS2tv8gs3jXjdtyNcQC3NEuMNF3HmY9o95KqMa9uIxLadIFzDAaT7z4aCYPukhwHO4SSsXdtFBh8MK1XLmALnS1ty4yZgWgnzTH4eq0Xz06ZcQ2ZgRcW/JS7V2M+hUl1hNjcaCfI3VvsqoXsEthug1M3+PPXv5Epy/Uala4K3BCpRIh8Z/eF/GCbc1sNhPf7VO7pBdYO4cwy5geWaNOXctA+kPsAw9VjIENZY56Zu5hAcIJgEGPNUuBwgpSzO6akMIHSdT3zHqspM11Eo1TstamFNJ4Mh3E1xgOFnEwDOmnotLV2KeUHp/pVA2pmokDNIa1tQuLQXNJdIixPEReCQQtTsratOrSbLWZ2ANkkA8myOfP6I03L4yWo3yUFbZzm6gj9dUmbHc6k6qC0taQHC83IHSDqNFp6mIosY0VgXwD95w4gycxHK7tVHg6ANN1QMaxrBDMzgWBoLhwETeS7Q8xrK6VqSIelBmX/AHO8tzNh/cwhzo6wOV0xmx6rhLWExrpI8RMhahtLI8VaZYRYOAe5xaTOZp1NxeBe0BdJfGY++AYu1ri+RlYCJMC4k6iVe8yH+NEzNHYL3Mc4FvC4NcLzfmLQQPFSv7NvABLgQbWsQehnT1VttUHDksaJDgHmM9ybQQCJIy+vjNWK9R3ssHL3RyECxnp6I3ZMl6MF8O4js+xlUNL3FpiXQBl4cx6z6c1LQ7P0nNdxn+U3HS5BsbdDrzVNtHtIadQtdUdI1aJBHWdLzyQru0DHA8TnTyiT15krN67XbNF+OmrUS5odmXOBmrTZBiHktnwshq+D3UHPSeQDIBzcz1F9UFh8bmIa0uJNwGgev+le7N2I+rRJaKc5oAeS18mNHNjxgreOrau7MJaVOsaKKF0MV+/shVa9odEOeKcgg5XmNW9L8iVbN7E0nMMPcHMMOIEh0iRAOnx5rbeiY7EzN0toMIy1KTMvVgAeO8TKVbYYeM2HdnHMe8PFtz8J8lo9m9nm098SBUyZmkOAcJEwQeQ59fgiO0WyKNOmw0QG1MzMpBMkcUiSYInKudzp/odK021U+Tz2tTcw8QI+R8DzTBUW3w9BldwbiWmmSXxLSSeFoY0uMDUkyZ9krP7Y2HuicpzAcm8fj7Mx6raP5C6kYz/GfceSozJZl2kDrBI81x2pjkuhSTOVxFmSXMySdiPVqddEtxUdFWCqB+pXab3STNrQLd8nSeY58l88mz6Gi1e5rxxNBGlwD81FX2VQqMLC0AOEHLw/JQ056ofbW1BhqD6jj7IjzJgeMTPgCrUnfBLSPOu09BuHr1MgcKbWHLmiTktYx169VS0KLm0mR90HzIBPqTzVl2ox7qwe8AESGNgRLZzOdcydL+AUOz9pOe6ieFoimJMZGhrbEyQCbWGhJvzWrOZpOVIFxGzKzqNQUw4kCK4gNyCQWszuPC46mPdKm7P7LYau4exrGxnc64qBzZGdh14SDNzoZjVaik4NwpjK4DEvzHicXQGFp7y4N9o9ZQ1Kk6piRUpta2izMHF7TYQGu4ogOzZrAzJNk3J9Gq00raKDtPscOoOaWxUoPMmJL8rSanFcuzCHcWmg76fY+zHVzLQ4ZSHQ0DMATEN8uVtFpNr7XYN857nZ6jwBTAFmhobJJFszQR5BZ/8AeBOXIN2xpHCJvlgi8zNyL93NS2/pMseKDsfiWlxIB5zMjjJl5DZsJnp4IjZmEcRvIkC86d0nwKqK1c1HFxJJJ/IePJW2CxpyZAYaIkeEnx1n4BZzlbshJWFVcMd1mvAdB6dwPVS4fDvNMEHQkA+Am8XBj4xZEOa0UqZY4OMiWXEOkggzrMgeCfSe5j3l43bhle0aZgTa3UaT3d6mMq5KceTS7G2jVq4t0NLaLmNjMQ5ssY1vu6F2U98FFY2jXfUaWsY2myGuGfKNGvIiL3DioMFSxRpNNCpRG8Yd4/JD8xLibAQbk9IMonZ9bG043jaT2tJEUyGzqASSO8WjkF0ZoqmPOHrCg8sYIzl3CWsAEybzBjTSEti4uriXgy3JTyg5eVjlD2kXPha6OftNwYWPp5WlrgSSXQHSD7InnPKO9VGysdQwgNJlcu3hkvy8wMgGctAHWY807sKounbNNSk9j6ky4NBIucoHIQ3yjlMrMbeaMNRc9lfJVYz+HwhpzTe15Jbmv/MOiu8bt2nQpOqVXHIJN3Bs9MuUX+a8J7XdtnYus4gZacnIybAdSdXOOsnqi76H12BNxjnVHh8B8m8fGY+MpbOqOeYuf1oDytdCU3ZjLiQYgOF/iOYVxsrbhwwLWspkkWebi4ifyN1DKizV9nsPTDs4Y95YSHTYhwIOsX/JbrD9omndPfIbMCwDswBETMEz4aLx/CduatKnkDZfm7i0g+Xetbg9rirRpioGyeNzGnNzLWz0PteYCx/aLs1eMlRusZ2kbwvDHvAqbxkuYBm0HsAyNNSh8VtjFuY+mW0KBq6Oa4k6AG+azoAjT5rC4bbLg8sbLmtJaWuu4Q43DpkjUq2wPa7cVXMfFRpAkGHOaDoRI0Wu6Z7ZoN9iabCKpa2mZ4d61+YucbECHXmPeV2yiWRTLeLLIZwxAtAl0fJUx2lRdT3LWGpncKjHNh5pt4SAQ4EsILT01Qlc4vfDMQQLEEtc49CRJnw9Vp2Z9F5X2sKYl1IaxHATfThEnqhh2gBcAKLJLc0XmJgcO7VTWa/M0upATqQ1wETABiJ4Y6oTEbHZUquqCAHcOUnihphpGa4sikh9lpjtpMcW56DL2mXNdJBgAENm9tedpQNTZ9KpRqPaw0ntdZrnF2ZsSeZE3OiFo7Mq5mMY4FrH7508RBAytAtBHCToPkrOjiq4zb0MEF2W2a3ukgAXk6dwVLjol19M+yhTi8z4A+spKyqVRPsj4JK8mRgvDSMiUbTxIjiIKojXkqSnW/V159nZRdHHDkJXmP7SO2O8q/ZmA/wyTUP80WAM6AEz4rYbU2oKFB1SxIFgeZ0vC8OxmLLnuqG5c5zjzkmSdfFaaa5sifha4jtCXMykdSCO9P2dtRpblMNMQ0qkw2KzXyiG8MHvnX4ptSzQCIMyD3aR8Qtjnr6eiDtEyjRztMYlz4drkcAXGCwktLYI7wZvFiNV7fPq0X0g3jjgLQMrIIvJJOYQepvFoWIo4smBU4wLibkd3gj3VuAEDK0CYtpMecJNu7N9yC0sMeR5pySSS52v4wFPhcM6tVFJpy6ZpMakAjz08fIqsGIk8MzyPLvVpgyHZYdJLzvXXLhoQSbcNuvfdJnOlb5Jm1YPCBPOb/CdOf6spsJU4hECOUwCOgJ9k2HcYTcPs7PO7eI0OaBLtBl8eiYcA8TN45Afjf8A0or6XKE4Omi/w+JbPCJHRwkaARP1HRHVGgsEumLZTMiLC/kVk8JnDuGQeY/EfitTs2g3NleDLhwgn2T7Wl5iOcalZvgS54Nj2cxjnF1N8B4hw93NYAwCdbAnxV+aThqCvOKOIq52kTmbAk8sthbyXoezNsNqNEOl0CbiZi5Ed6LRtFOh2dQ1NmUXmalJjjbiIGa2knVWZeHagFMqspgFzuEC5MwAPOytOgZ43+2TCU6eRtJxaDfdguy+MRHqvNsLRM5SYB/3Hotb+0fatPEY47qrvKbYAjNAPPWx8QqZ2HGUyDI0Pz9Y+K0sVAgpyCpt3IFoSy2C7vS3S/4dyVjoLwYpNPGydOR68oMLTbJ2jT+0aS22U2aCIALDGhBMzfTvWJftMtOngjsDs3E1mb+nQJp5t3mloBIEmJiYHRS02NNIv+1m1KVOuX0qV4DnEPInyEglDYfbeExDRvHPpPBkEwCDpwviCO4hGDsNjt0+s+k1gpky0vBcQ2Zc0RcCOZvylM2v2PxNBpfUZafcguHflQor6Dk2+DQ7FpMpB1QVDULAHsyxLhIDmlo8tOU2VPXxLqtR9SWlziSczoIOpgZmk6EIXY9PKGGlma4th5DnBrndWt1bNrDnPJWGMYXH+IXEiAXH/XcujTqPZz6ly6DKDXNyFtSoJBcWue1rDyY3NTqOLZcQLwYlLFbYxdKCS4s/mEt1iM0uHIhVFbANkAP5TMWnWJUFbDlurh3Xjv5raKizGTlFfS+w/a10iabSSY9hpME2jKASe5GYntS6mb0s+aCA3O3KJIuDe+Wb9VkGugjuI/UhXr+0hdUNXdkZgBwv5j2hJAMad9+ac9OK6Fp6sndsK/8AVmFNzRueuSfVspLOVKmYlxFyZNybnvN0ktlCf5D/AIbLfkFObjeQn9fNS/ZpHsmOqr9qbZoYYHevGbkxt3nyGniYXlJN9Hq2l2Vvbmo91AOk5GkAiNZkTP61XnNVaPbHbF2JYaTWBtOQbkueYMiToPBUNQSFvFNcMydPlFaHls95mfmFLmLtSYAk+Pd0XG+1BMT8JRbsHI1utHJLsyxb6BsO2/U/ADmb+EoqKjiBbpBNoiZJ005p+BwjWmXyTaADl66lFnFFoBAYCCTMkmeUkm8KXJGmnpp3k6IhiGMEOyvuMzXuLTIIJAggiRIkdVMNuU2VJp0wKYdLWRfWRxa+t7oXEYcPdvKhu+SXF3tONyZj0UAwjR73pKHKJmoM2WExjA0vpMe0ukzvLZSS4SHWAj5JUi5uR+/pOBMZWjM48gXTaZ+XestSdHCJdMCDp3RKu8DTyAjKJNi6OIWvE6X7lk5uKpHRjm7fZocfsgPuX5Zj2iAJge43TwnmicFh6dMZWuc8kh0u4GTEAga9yp8NSJOUy4wMjoknTMwxzEEjrccgtDg6LcvCDEEeNp0Kwbl6bKEbuiww7gLOIv7o0A7r8o/JS0Qabw9lwDzsRy0HihMM+ZIPMN7rCVTbY7THDuywcxaYLdOYHcf9JYtvgq0kem0sTmaCNDf8llf2k9qW0MG5ksdUqQGseM4Im5y8rTc9F5vs3t/i6ALWOa5sl0PGa5MmDr/tUm3tr1cXVNWsQXEBsAQ0AaABdMYNPk5XJfALCgkzbVXTiTA6Ktw9OAjKNW8jl1VyCPARTwLnnK0SR4d0dw1CFxGz3NmWzctjUzlnRE1KxJJHDJGkp5xhIdNpzH1hRkx4oruzWwzjMZSoCYe6HFvJurj5AEr3et2MpB+Do0yWtw4q1ABGn8MGZm7nuF9bOXnX7FsEPtj6p/46Zj+p5y//AFzL2DCYrNVqVItw0m+DJLv83uH9gWjasypkW1qbzu6djvKjZ0u1k1XfHIB/ciMxvLddfwK7vw6vJIimwgTbiqET8G0x/wB6smOSodlN+48PUMmlTBHMcBvY3bE+JVJtr9n7HHPQMFtyxxBDo5B/u+crYOpNOrR+vBN+zgaFzVStC4PKanZHF7tznMDH3IyguBgfea43N4HqFn3bJr5w1zCXETcObGvIt+q90FFwNiHeNj8QnOpA6tI8DIVrUkiXCL7PEqfZapU4XMc0xMy3URDZBNjf4ICoypSeWOY4lsiSwhju+RYaT/te1YvZrgS5jaTjOjm5T38befiFSYrar6R/i4KsG/fpltVsciQ0281e5fZC0q/yeU1GkmZDdLGQRbwSXor+1uBm7ak85pCUkbv9Da/gx+MbBHEZETpHeF4ztekWVqjCSS17hJMk3sSeZhewM2cSeSznansIKs1KMCrq4E2f/wCJ9Fx6UsXydOrG1web0q0OHwRtRsCyHx2zX0nZajS13Q/MdR4KE4oixXQ1fJjGVKgbGOU+C2kNH+Gb8UHVkmYSe0nQQm42hKVMuCAbj0UdSmqqm5zdD+CLpbQ+9b1ChxaNFNMMqSacfdv9fqU8VAQoaGLHUKKcpLSbclNBdFlTHsxrKs8JXLCQZEuBA531sNb8lQOeRTAGv5lSYLFOEd31M/RRKNm0J0b/AGVUBItYmbeNoPkCtK14N9HDURrrDhHI/MFYHZm1TLDERrJWuo7Qa+mXAHMAbHuE5fT0C5kn0zeVdoho4rJVc0ixdmBF5tH0HxTcfgqdc5XDw7tb+qDxOMBMgggw4G/MWPnZGMrZmzz/AEVRN/DNbf7NCiwOZJvxc9dD3fms6WLeYrFy1zDfMCIPwWJrUy0wRBC305NrkynGiMGykokckG50lEUqWk/VW0RZIQRMXHRGYfY9fFFopsPEYzRDQCb8XctZ2Y7MsDRUxDCZALWO0A6uHXuW1wldvIAQIEdOkALHLkuuBvZfs/SwNDK259p7vvQPlqrfZwLaLAfaiXf1OOZ3+Tiq/EPBAAIOZwaesan0BHmiauIhjusQP6jZvqQjkXARhK9sw95xd5ey3/FrUZSrN6QhadJrWgDQAAeVk110rYUWzKw5H6/NSb/wPxCqaRPepsytSZLiiw39tPwUjHjqgmPToJWmZOIcbphaEICQbGOuvoNFGcTUBsA4ddD/ALVZIVMmOHZ90fBdUe/6tPofVJLgKZluXTT9QoatMEcpOunqqQY57rkkk8gp8NWLnQAfPl4rls6KH4/ZDKoy1GscIgSBbrB1Hksni/2agmaVTKOjhmHkZn4rfMwZi5HwU7ML+iqjJx6IcUzx/H9gsVT0pioOtM5v8bH0VI/AltnNIPQgg/Ar6AbhxCHx2yKVWN7Tz5bgEuLfHJME+IWq1n9M3o+HgbsIFBUwS9txXYXC1DO6y/0FzfTRVtf9muGOjqrfBzT82qt6JO1I8cdhYTXVHRBvGh5hbftV2LdhuJhL6XMmJB745d6ylXDrRNSVmbTXBf7JwbDZw5W1RuJ7OmM1Jjj1sVT7O2mWkEat1H4LS4TtG1xBP1n9d65JKSZ3Kmiuo0ntuLnSIBPgQUdhdqmnZ/CIi55XCshi6dQ8bGE9SAPUckDtfsgK4Jo1Sxw0BJcx3n7QQqvkJXXBnsftobwlrobNvjI9VebL7QggBxiOax+0ezeIo3qUyW/fbxt8ZGnnCr2VXA8JI7vyW7gpLg51qNPk9FxGMY45p0nzhQ4/EsqNGZoMaH81kcHtZwY5jrhwtHIzMppx7/Hv/JRtGm6g6hRJeGtBJJgAXJ8FvezXZXduFWuASLtZYweru8dF5lTxNRrg4OLSDYtJBHnqvW+xW2HYjD8Zl7Dlc7m60tJ7+XkjUTSsmDT4LxwzGyeykR/pdNGByP61TGOIkCYAJJJ5C6wNRNEONjDRHiT+A+ae/FEuptk83kf0xl9ZP9qfhsI4tEm7uIjpN48hA8kNToziB9wMqX/uYxt/EVD5rRdkPotW1R3/ADU7cRA0lQ06drFP3Pkkhk7MUDy/FEgFVg/X0R+HcefkqJJ21I5KRlYEzf6fBQ1ngR3qLet5QiwoONTmmCqIJcR8kM2tGqf9qHkqTFROaTDzPxKSGNRv6P5pIsdGYZsZgNp8JMfmrBmGDRYAKZntQLHr+ARDcN1KnEdgDQU8qxGFYU11Aa6D9aKaHYDmCXj6KWq4e7bv5oY+KQzj6h5KMnmnrjmpUMhcAbEAjoRI+BWY2z+zulVl1E7px93WmT82+XwWqLU0NIQpNcoTin2eM7W7I4mg69N1tHNBc0+Y+qqKlQg2senJe/OcUNiNlMrD+JTpvH8zQfWFru+oz22umeIYfalQaRp3H81YYDbdYHhDjziCbDn8F6dW/Z3gn60sp6sc5vpJCzm1v2XOYC7C13TyY6xPXjFvTzTyiw/dAuyduPIaXF2UzldEAx7Q7+vxWgpU6b2l1Wmx4cCBmY2DcA3I0E6rAOo4nDfw6tJ8H+X1BFj5LT9ncVVrBtNtJ4EiXFpDGtmSZNvJTKNcmkZqXZldt9lntru3FN7qZu3KC6J93yPoq2rhatKN5TcAdMzS35r3xmAa1ogQAAAB3frVJ2CaQc7Wub0IBB8QU1qvpozen4eE0aG8e1sgSQORN7aayvZezuym4ajlAAJguIiTyAnnA+ZUeJ7IYVzg4UmMIMiAQPNoP5ojeuZIdxAc4vHTMPqB4lEpZKhxi0+SzABMmPoocQZIYIg8Tv6QRbzMDwlVuC2yyo3M2RHJwiPEyY8/orGmyAS48Ru46C3IdAB9TzWdUX2PxNZwbLdTAHiTH5+SGwTzvKg91oY1vfGbN/lI8ig3Yio7E0xA3cPfFyeGGh5OgkvMDunwMwWGc0kuvIaBGoiSSe8lziq6Qu2H0SSVKanIqJtA6hSOw5AkhShj6NO9vgi2i1rQq1pIMj8UUNoSIAk+ioklruECXX8bIB7jclNNST16XXXVREFAwuhVtcgqR0cgfJAtqDqpW4gCBOth680wJikoftL/ALoPfI/BJIB1LmjqYSSVkDBqB4/RPr+0kkpZSA6oQtYpJKCjvIJtT8EkkMPpxvsrgC6kpKGvHElTOiSSBj+RScupJDBnc/H6KZv4JJIEJpv+u9Tv0C4kqECN5/rmuN9rzSSSAodpDKMS5vC7etGYWMbqkYkX1J+Kl2HUJrlsnLkJyzwzDbxpzSSXR4Zell/yv/t//SPppJLBmiC2aDxUlJ3D5u+ZSSQMCxbYNuhQYNkklRAXSPCPNCVikkhjQ1mikw518PxXUkIB5ckkkqEf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270" name="AutoShape 6" descr="data:image/jpeg;base64,/9j/4AAQSkZJRgABAQAAAQABAAD/2wCEAAkGBhQSEBUUEhQVFRQVFhUUFhYXGBQVFRYXGBUVFBUXFxQYHCYeFxwjGRQUHy8gJCcpLCwsFR4xNTAqNSYrLCkBCQoKDgwOGg8PGikkHyQsLCwpKSksLCwpLCopLCksLCwsKSwsLCwpKSwpLCwsKSksLCwsLCwsLCwsKSkpKSkpLP/AABEIAMIBAwMBIgACEQEDEQH/xAAcAAABBQEBAQAAAAAAAAAAAAAEAAIDBQYBBwj/xABBEAABAwIDBQUFBQgBAwUAAAABAAIRAyEEEjEFEyJBUQZhcYGhMkKRscEUUtHh8AcVI2JygqLxQ1OS0hYzo7LC/8QAGgEAAwEBAQEAAAAAAAAAAAAAAAECAwQFBv/EACIRAAICAQUBAAMBAAAAAAAAAAABAhESAxMhMVFBBCJhMv/aAAwDAQACEQMRAD8AvRTTxTUgYnhi9fI83EjFNOFNShicGoyFREKacKalypwajIKIRTTt2pcq7lRkFEORLIpsqWVGQYkORLdqbKlkRkGJDu1zdqfKlkRkKiDIlu1NkSyIyCiDdpZFPkSyIyCiDdpbtT5EsieQUQbtcyKfIlkRkKiDIlu1PkSyoyCiDdrmRT5UsieQUQbtNNNE5FzIjIVAxppppoosXCxPIKBDTTTTRZYmmmjIKBN2kit2uIyCh7QngJoTwuXI68RwCcAmhOCdixHALoC4E5LIMTsJQuSlKMgxOwkuSlKMgxOpQuSlKMgxFCUJSlKMgxOwuQuylKMgxFC5lXZSlGQsTkJQlK5KdhidhLKkCuyjIMTkJZV2UpRkLE5lXMqfKSeQYjMqWVPSRYsSPKuZVKuJ5BiQlq4WqUhNRkGJFlSUkLqMgxBQ9PD05mLYDA1N4hotqeoJRLKgPMgWtBv5tGvouPcOvAGzpwck7FXyiCRzuBHIib6pwxwsJE2j2ZPEBedNU9wMBBy7nSZXNyc3/wAZPwv+SZ+9GCZf4XZJvAgRPnojMMEO3oTd+FIQ2RJdGsePrFvQqOsBFiekZD3x3wjMMBfaAlvwhzUgwGuIEXDXR+Kn3QEkgx32LuVhrrZGYYHd8F3fBD1MZTYYeQ0jUE3+EJv72oa5x5O+kIzDD+hYrBLehAO2zRix68zP0Q1XbI5R4kxy8UZixLjepbxVbNoZtBI65h07pUhNyMzRAn25nuBt10TyDEPNUJb0KqrA2IqgzctbJjxld3T4MVAYEkS2Rbp1TyQsWWZqhc3w6qrZTef+QeBMJlQVBq/v0J+QRkhYsuN6Oq6KoVMxtR2jwY8fwUgwzwbkek+qeSDFlvnXN4FWfZ3TyjQfoBNNN3TlOv4oyQYstt4lnVG8vHu/5BRfandI/uCpNE0zRbxLOs47GvB5/EFNG03/AMyoTNLnSzrNDax6lP8A3qepToVmhzLmZUA2s7r8k4bSd19QgVl5mSVJ+8HJIodiwmAxNw2ozWScpcRpcEAxN/gURVoVKTBnrgx7radN155T4dysGYSW5CDRvxODWNi0ibEXmLKbEbLlwIh7Wj3eFxtfjsR+tFxHU0BvxJNORVzGRfLDSIPDlBgmYvqjMC+m6xrFxPeGjvIFreZjqqfaWzXAEupOFOR7xcQTYGzufgddV3DdliQ1wa0kk8JD5tydPsm+sIAuqFamCBOYkmOruQiI5/IpuKxeWC6kXi54ZIbAJPK7e8eay1eDUIFIgsJblG9mZMwdBfkToVE7aTCzK2gGxIzOiTI1vJB00JQKy2xfaZjWgtaDUIIPMCLXAPPUXsoGdp3lglnEA4F0SCCNYdYaBUOYg5hJykGbDmT7OpVtX7XgsAbT4weZlsc7ePehgmWuF2o/LA3bgPavTcL6Waeo6ck/aLM1MOa5+eSXNaYIaZJs5wgSs5gnUXBz98+k4Ngizi9xnNEe6Ry5dSuN2odd46plDgMzS4ZXWdMpDZf4fA0XtL6jKzrS4uc2Wi3EYOZWTNmAQWMY5uWAcodyhpkmT3/063AWP2PtGpTqTTYHGC2Ltgf2kLT0sZUeBmblItlbm5WkuzaIbBKyi2tgN1Vc3LmBkgw4AGZMBsiAbeSVSs1hljaE5Z/5XXA5B3smREf7WyfUpnLLakgfeJHU38e9Q130gLgDXoDeZk6nVLcQ9tmPZtZzYzsJgiAJbHOSDry+Cf8AbyQP4EjKcxAc2bm8tHKeavK2Noz7LS0CPen1d9EG7abGmWUmDvgfQK1k+kQ3CPciPfmqf4Ya3llJe4zcQDlEABEPwFZ7YcwDrDnX6HW8fRDP2y/llHkhztF/3iCelvkrWnP+Gb1oL0MOxXtMhzYHIOc315LtPDPJlzoi4OcHx9zWFXPxTj7zviVAXq1ov6yH+QviLommwnizzrmdxddWgnzUbsZSA69xBf6khVDnpk95Wi0UZ78vhcjaDBAAIjuYTy6ieSc7a4iOIxyIbHyt5KlzFLMqWjEnemWz9rSIy27iAPQKL7YCZLJ8XE+mir94lvVW1HwW7P0sDi2/9NvnJ+qX2xv/AEmfAoDeJZk9uPgt2foeMY0f8dP/ALUvtw/6dP8A7QgA5OnvTwj4Lcn6GPxjT/x0/Jv5qM1mf9Nn+X4odKE8Iizl6Tbxn3G/5/8AkkoISRigyl6HVtvVLHesfbiGVzw4j3iA2DoE5u16riC2qQTqG03hsdSB8JjSEZg8ZA1YABENa23W+vzUlPFEAkveWkEwS4wSYNwLeAXi5nt7YBX2xibNNQMvbhIJiw9oTHPyR+HqYqsDlqy6c2ZrSC3Tq2BdonXVD1cExzQ4tgQIuMx7oHd5hWPZXCvc58OGXdtytMgiXOzXF9Q23eqUmyHBIz2LxlUEMq1HF1t5BvJcefPhaL96uWdm6T6fA2CQCYfflMy3r3ql2s/eYpx0mqxvwbPetA3bD2OFNoEEtaLCSTeLCTe6uXRMV6Z7a+xWU3kl722iXNJzWnhLbG5jTzXcH2dp1iBRqumJcXNEWj4d/RajaezBiINSRlkCWuyiO4PF9LqrZsqq2kWtaMuVzQS5jb+0Hf8AuclKYqQFR7P4cPyuqufcRkIl/WGkT1v8Oqrf3nTw1R5YCWX/AIjTIE3yTGsiCCAbeZw239tVMPj6g3pqBhytdma8AZWmZbb2ungbhLH9qq1YZG0SWODQ0cRIMah45n1Uty+D4rg9Lb2lw7WF7ajTUcbgyC5xN+I3bYi/WbQs23bDTULhVZvdbPdeYiSbc9O4rM4PYlSoYqPy3ghkHLabm5OkW52lC4nso/eRRdMm0k87gzHMEG4Gqz46bFJSfLPStnYokueXOzWHtOgAtE2nKbg8UXspq1eVnuzdJ9KnuqpmoC4ayIBmJ7s0eit3Fd2go42cuvKWVMkL0x1VRymrqRyskNULm9UZCaQqES7xc3qihchMRKaiWdRBKEASZh0XZCiSzJgTApfBQ5ksydgSwuqDOUt4UCJiVyVCXpZ0xE2ZLeKHOuiomBJvUlHnSQM1dWgIhxEcwZPlAKDq08sFsljjAGnPl1PjPNXtfs2Xs1GYXEEAnlqUBiMHiGkONIvIhrARnaBoSYPX0C8FHvMh2l2bdLS0vzCHHK5ubwIOhmbzzV9haIbRgAMysmSQ60e/maJN5PgosLtktDgaIYQM3E5jKYvcSRmv39RdQ47tQ0sexuUnjDtTADXaEAD7vPQnorREjCP2ixtTI4lz2ve+QGyRBZLncpy9Dc+ausL2qYac2BBIs2SwNge0RJJk6dFkMDh3DEVHu1eG5c0xHtX7pyjyRVPFMLKg3YBfVcZn2QJaGiI55lUmYpmi212m3bWZQCSGkw8k8RGrrwb6RaUDtXtk1lNxc0NDQIJAc4yYOS2tv8gs3jXjdtyNcQC3NEuMNF3HmY9o95KqMa9uIxLadIFzDAaT7z4aCYPukhwHO4SSsXdtFBh8MK1XLmALnS1ty4yZgWgnzTH4eq0Xz06ZcQ2ZgRcW/JS7V2M+hUl1hNjcaCfI3VvsqoXsEthug1M3+PPXv5Epy/Uala4K3BCpRIh8Z/eF/GCbc1sNhPf7VO7pBdYO4cwy5geWaNOXctA+kPsAw9VjIENZY56Zu5hAcIJgEGPNUuBwgpSzO6akMIHSdT3zHqspM11Eo1TstamFNJ4Mh3E1xgOFnEwDOmnotLV2KeUHp/pVA2pmokDNIa1tQuLQXNJdIixPEReCQQtTsratOrSbLWZ2ANkkA8myOfP6I03L4yWo3yUFbZzm6gj9dUmbHc6k6qC0taQHC83IHSDqNFp6mIosY0VgXwD95w4gycxHK7tVHg6ANN1QMaxrBDMzgWBoLhwETeS7Q8xrK6VqSIelBmX/AHO8tzNh/cwhzo6wOV0xmx6rhLWExrpI8RMhahtLI8VaZYRYOAe5xaTOZp1NxeBe0BdJfGY++AYu1ri+RlYCJMC4k6iVe8yH+NEzNHYL3Mc4FvC4NcLzfmLQQPFSv7NvABLgQbWsQehnT1VttUHDksaJDgHmM9ybQQCJIy+vjNWK9R3ssHL3RyECxnp6I3ZMl6MF8O4js+xlUNL3FpiXQBl4cx6z6c1LQ7P0nNdxn+U3HS5BsbdDrzVNtHtIadQtdUdI1aJBHWdLzyQru0DHA8TnTyiT15krN67XbNF+OmrUS5odmXOBmrTZBiHktnwshq+D3UHPSeQDIBzcz1F9UFh8bmIa0uJNwGgev+le7N2I+rRJaKc5oAeS18mNHNjxgreOrau7MJaVOsaKKF0MV+/shVa9odEOeKcgg5XmNW9L8iVbN7E0nMMPcHMMOIEh0iRAOnx5rbeiY7EzN0toMIy1KTMvVgAeO8TKVbYYeM2HdnHMe8PFtz8J8lo9m9nm098SBUyZmkOAcJEwQeQ59fgiO0WyKNOmw0QG1MzMpBMkcUiSYInKudzp/odK021U+Tz2tTcw8QI+R8DzTBUW3w9BldwbiWmmSXxLSSeFoY0uMDUkyZ9krP7Y2HuicpzAcm8fj7Mx6raP5C6kYz/GfceSozJZl2kDrBI81x2pjkuhSTOVxFmSXMySdiPVqddEtxUdFWCqB+pXab3STNrQLd8nSeY58l88mz6Gi1e5rxxNBGlwD81FX2VQqMLC0AOEHLw/JQ056ofbW1BhqD6jj7IjzJgeMTPgCrUnfBLSPOu09BuHr1MgcKbWHLmiTktYx169VS0KLm0mR90HzIBPqTzVl2ox7qwe8AESGNgRLZzOdcydL+AUOz9pOe6ieFoimJMZGhrbEyQCbWGhJvzWrOZpOVIFxGzKzqNQUw4kCK4gNyCQWszuPC46mPdKm7P7LYau4exrGxnc64qBzZGdh14SDNzoZjVaik4NwpjK4DEvzHicXQGFp7y4N9o9ZQ1Kk6piRUpta2izMHF7TYQGu4ogOzZrAzJNk3J9Gq00raKDtPscOoOaWxUoPMmJL8rSanFcuzCHcWmg76fY+zHVzLQ4ZSHQ0DMATEN8uVtFpNr7XYN857nZ6jwBTAFmhobJJFszQR5BZ/8AeBOXIN2xpHCJvlgi8zNyL93NS2/pMseKDsfiWlxIB5zMjjJl5DZsJnp4IjZmEcRvIkC86d0nwKqK1c1HFxJJJ/IePJW2CxpyZAYaIkeEnx1n4BZzlbshJWFVcMd1mvAdB6dwPVS4fDvNMEHQkA+Am8XBj4xZEOa0UqZY4OMiWXEOkggzrMgeCfSe5j3l43bhle0aZgTa3UaT3d6mMq5KceTS7G2jVq4t0NLaLmNjMQ5ssY1vu6F2U98FFY2jXfUaWsY2myGuGfKNGvIiL3DioMFSxRpNNCpRG8Yd4/JD8xLibAQbk9IMonZ9bG043jaT2tJEUyGzqASSO8WjkF0ZoqmPOHrCg8sYIzl3CWsAEybzBjTSEti4uriXgy3JTyg5eVjlD2kXPha6OftNwYWPp5WlrgSSXQHSD7InnPKO9VGysdQwgNJlcu3hkvy8wMgGctAHWY807sKounbNNSk9j6ky4NBIucoHIQ3yjlMrMbeaMNRc9lfJVYz+HwhpzTe15Jbmv/MOiu8bt2nQpOqVXHIJN3Bs9MuUX+a8J7XdtnYus4gZacnIybAdSdXOOsnqi76H12BNxjnVHh8B8m8fGY+MpbOqOeYuf1oDytdCU3ZjLiQYgOF/iOYVxsrbhwwLWspkkWebi4ifyN1DKizV9nsPTDs4Y95YSHTYhwIOsX/JbrD9omndPfIbMCwDswBETMEz4aLx/CduatKnkDZfm7i0g+Xetbg9rirRpioGyeNzGnNzLWz0PteYCx/aLs1eMlRusZ2kbwvDHvAqbxkuYBm0HsAyNNSh8VtjFuY+mW0KBq6Oa4k6AG+azoAjT5rC4bbLg8sbLmtJaWuu4Q43DpkjUq2wPa7cVXMfFRpAkGHOaDoRI0Wu6Z7ZoN9iabCKpa2mZ4d61+YucbECHXmPeV2yiWRTLeLLIZwxAtAl0fJUx2lRdT3LWGpncKjHNh5pt4SAQ4EsILT01Qlc4vfDMQQLEEtc49CRJnw9Vp2Z9F5X2sKYl1IaxHATfThEnqhh2gBcAKLJLc0XmJgcO7VTWa/M0upATqQ1wETABiJ4Y6oTEbHZUquqCAHcOUnihphpGa4sikh9lpjtpMcW56DL2mXNdJBgAENm9tedpQNTZ9KpRqPaw0ntdZrnF2ZsSeZE3OiFo7Mq5mMY4FrH7508RBAytAtBHCToPkrOjiq4zb0MEF2W2a3ukgAXk6dwVLjol19M+yhTi8z4A+spKyqVRPsj4JK8mRgvDSMiUbTxIjiIKojXkqSnW/V159nZRdHHDkJXmP7SO2O8q/ZmA/wyTUP80WAM6AEz4rYbU2oKFB1SxIFgeZ0vC8OxmLLnuqG5c5zjzkmSdfFaaa5sifha4jtCXMykdSCO9P2dtRpblMNMQ0qkw2KzXyiG8MHvnX4ptSzQCIMyD3aR8Qtjnr6eiDtEyjRztMYlz4drkcAXGCwktLYI7wZvFiNV7fPq0X0g3jjgLQMrIIvJJOYQepvFoWIo4smBU4wLibkd3gj3VuAEDK0CYtpMecJNu7N9yC0sMeR5pySSS52v4wFPhcM6tVFJpy6ZpMakAjz08fIqsGIk8MzyPLvVpgyHZYdJLzvXXLhoQSbcNuvfdJnOlb5Jm1YPCBPOb/CdOf6spsJU4hECOUwCOgJ9k2HcYTcPs7PO7eI0OaBLtBl8eiYcA8TN45Afjf8A0or6XKE4Omi/w+JbPCJHRwkaARP1HRHVGgsEumLZTMiLC/kVk8JnDuGQeY/EfitTs2g3NleDLhwgn2T7Wl5iOcalZvgS54Nj2cxjnF1N8B4hw93NYAwCdbAnxV+aThqCvOKOIq52kTmbAk8sthbyXoezNsNqNEOl0CbiZi5Ed6LRtFOh2dQ1NmUXmalJjjbiIGa2knVWZeHagFMqspgFzuEC5MwAPOytOgZ43+2TCU6eRtJxaDfdguy+MRHqvNsLRM5SYB/3Hotb+0fatPEY47qrvKbYAjNAPPWx8QqZ2HGUyDI0Pz9Y+K0sVAgpyCpt3IFoSy2C7vS3S/4dyVjoLwYpNPGydOR68oMLTbJ2jT+0aS22U2aCIALDGhBMzfTvWJftMtOngjsDs3E1mb+nQJp5t3mloBIEmJiYHRS02NNIv+1m1KVOuX0qV4DnEPInyEglDYfbeExDRvHPpPBkEwCDpwviCO4hGDsNjt0+s+k1gpky0vBcQ2Zc0RcCOZvylM2v2PxNBpfUZafcguHflQor6Dk2+DQ7FpMpB1QVDULAHsyxLhIDmlo8tOU2VPXxLqtR9SWlziSczoIOpgZmk6EIXY9PKGGlma4th5DnBrndWt1bNrDnPJWGMYXH+IXEiAXH/XcujTqPZz6ly6DKDXNyFtSoJBcWue1rDyY3NTqOLZcQLwYlLFbYxdKCS4s/mEt1iM0uHIhVFbANkAP5TMWnWJUFbDlurh3Xjv5raKizGTlFfS+w/a10iabSSY9hpME2jKASe5GYntS6mb0s+aCA3O3KJIuDe+Wb9VkGugjuI/UhXr+0hdUNXdkZgBwv5j2hJAMad9+ac9OK6Fp6sndsK/8AVmFNzRueuSfVspLOVKmYlxFyZNybnvN0ktlCf5D/AIbLfkFObjeQn9fNS/ZpHsmOqr9qbZoYYHevGbkxt3nyGniYXlJN9Hq2l2Vvbmo91AOk5GkAiNZkTP61XnNVaPbHbF2JYaTWBtOQbkueYMiToPBUNQSFvFNcMydPlFaHls95mfmFLmLtSYAk+Pd0XG+1BMT8JRbsHI1utHJLsyxb6BsO2/U/ADmb+EoqKjiBbpBNoiZJ005p+BwjWmXyTaADl66lFnFFoBAYCCTMkmeUkm8KXJGmnpp3k6IhiGMEOyvuMzXuLTIIJAggiRIkdVMNuU2VJp0wKYdLWRfWRxa+t7oXEYcPdvKhu+SXF3tONyZj0UAwjR73pKHKJmoM2WExjA0vpMe0ukzvLZSS4SHWAj5JUi5uR+/pOBMZWjM48gXTaZ+XestSdHCJdMCDp3RKu8DTyAjKJNi6OIWvE6X7lk5uKpHRjm7fZocfsgPuX5Zj2iAJge43TwnmicFh6dMZWuc8kh0u4GTEAga9yp8NSJOUy4wMjoknTMwxzEEjrccgtDg6LcvCDEEeNp0Kwbl6bKEbuiww7gLOIv7o0A7r8o/JS0Qabw9lwDzsRy0HihMM+ZIPMN7rCVTbY7THDuywcxaYLdOYHcf9JYtvgq0kem0sTmaCNDf8llf2k9qW0MG5ksdUqQGseM4Im5y8rTc9F5vs3t/i6ALWOa5sl0PGa5MmDr/tUm3tr1cXVNWsQXEBsAQ0AaABdMYNPk5XJfALCgkzbVXTiTA6Ktw9OAjKNW8jl1VyCPARTwLnnK0SR4d0dw1CFxGz3NmWzctjUzlnRE1KxJJHDJGkp5xhIdNpzH1hRkx4oruzWwzjMZSoCYe6HFvJurj5AEr3et2MpB+Do0yWtw4q1ABGn8MGZm7nuF9bOXnX7FsEPtj6p/46Zj+p5y//AFzL2DCYrNVqVItw0m+DJLv83uH9gWjasypkW1qbzu6djvKjZ0u1k1XfHIB/ciMxvLddfwK7vw6vJIimwgTbiqET8G0x/wB6smOSodlN+48PUMmlTBHMcBvY3bE+JVJtr9n7HHPQMFtyxxBDo5B/u+crYOpNOrR+vBN+zgaFzVStC4PKanZHF7tznMDH3IyguBgfea43N4HqFn3bJr5w1zCXETcObGvIt+q90FFwNiHeNj8QnOpA6tI8DIVrUkiXCL7PEqfZapU4XMc0xMy3URDZBNjf4ICoypSeWOY4lsiSwhju+RYaT/te1YvZrgS5jaTjOjm5T38befiFSYrar6R/i4KsG/fpltVsciQ0281e5fZC0q/yeU1GkmZDdLGQRbwSXor+1uBm7ak85pCUkbv9Da/gx+MbBHEZETpHeF4ztekWVqjCSS17hJMk3sSeZhewM2cSeSznansIKs1KMCrq4E2f/wCJ9Fx6UsXydOrG1web0q0OHwRtRsCyHx2zX0nZajS13Q/MdR4KE4oixXQ1fJjGVKgbGOU+C2kNH+Gb8UHVkmYSe0nQQm42hKVMuCAbj0UdSmqqm5zdD+CLpbQ+9b1ChxaNFNMMqSacfdv9fqU8VAQoaGLHUKKcpLSbclNBdFlTHsxrKs8JXLCQZEuBA531sNb8lQOeRTAGv5lSYLFOEd31M/RRKNm0J0b/AGVUBItYmbeNoPkCtK14N9HDURrrDhHI/MFYHZm1TLDERrJWuo7Qa+mXAHMAbHuE5fT0C5kn0zeVdoho4rJVc0ixdmBF5tH0HxTcfgqdc5XDw7tb+qDxOMBMgggw4G/MWPnZGMrZmzz/AEVRN/DNbf7NCiwOZJvxc9dD3fms6WLeYrFy1zDfMCIPwWJrUy0wRBC305NrkynGiMGykokckG50lEUqWk/VW0RZIQRMXHRGYfY9fFFopsPEYzRDQCb8XctZ2Y7MsDRUxDCZALWO0A6uHXuW1wldvIAQIEdOkALHLkuuBvZfs/SwNDK259p7vvQPlqrfZwLaLAfaiXf1OOZ3+Tiq/EPBAAIOZwaesan0BHmiauIhjusQP6jZvqQjkXARhK9sw95xd5ey3/FrUZSrN6QhadJrWgDQAAeVk110rYUWzKw5H6/NSb/wPxCqaRPepsytSZLiiw39tPwUjHjqgmPToJWmZOIcbphaEICQbGOuvoNFGcTUBsA4ddD/ALVZIVMmOHZ90fBdUe/6tPofVJLgKZluXTT9QoatMEcpOunqqQY57rkkk8gp8NWLnQAfPl4rls6KH4/ZDKoy1GscIgSBbrB1Hksni/2agmaVTKOjhmHkZn4rfMwZi5HwU7ML+iqjJx6IcUzx/H9gsVT0pioOtM5v8bH0VI/AltnNIPQgg/Ar6AbhxCHx2yKVWN7Tz5bgEuLfHJME+IWq1n9M3o+HgbsIFBUwS9txXYXC1DO6y/0FzfTRVtf9muGOjqrfBzT82qt6JO1I8cdhYTXVHRBvGh5hbftV2LdhuJhL6XMmJB745d6ylXDrRNSVmbTXBf7JwbDZw5W1RuJ7OmM1Jjj1sVT7O2mWkEat1H4LS4TtG1xBP1n9d65JKSZ3Kmiuo0ntuLnSIBPgQUdhdqmnZ/CIi55XCshi6dQ8bGE9SAPUckDtfsgK4Jo1Sxw0BJcx3n7QQqvkJXXBnsftobwlrobNvjI9VebL7QggBxiOax+0ezeIo3qUyW/fbxt8ZGnnCr2VXA8JI7vyW7gpLg51qNPk9FxGMY45p0nzhQ4/EsqNGZoMaH81kcHtZwY5jrhwtHIzMppx7/Hv/JRtGm6g6hRJeGtBJJgAXJ8FvezXZXduFWuASLtZYweru8dF5lTxNRrg4OLSDYtJBHnqvW+xW2HYjD8Zl7Dlc7m60tJ7+XkjUTSsmDT4LxwzGyeykR/pdNGByP61TGOIkCYAJJJ5C6wNRNEONjDRHiT+A+ae/FEuptk83kf0xl9ZP9qfhsI4tEm7uIjpN48hA8kNToziB9wMqX/uYxt/EVD5rRdkPotW1R3/ADU7cRA0lQ06drFP3Pkkhk7MUDy/FEgFVg/X0R+HcefkqJJ21I5KRlYEzf6fBQ1ngR3qLet5QiwoONTmmCqIJcR8kM2tGqf9qHkqTFROaTDzPxKSGNRv6P5pIsdGYZsZgNp8JMfmrBmGDRYAKZntQLHr+ARDcN1KnEdgDQU8qxGFYU11Aa6D9aKaHYDmCXj6KWq4e7bv5oY+KQzj6h5KMnmnrjmpUMhcAbEAjoRI+BWY2z+zulVl1E7px93WmT82+XwWqLU0NIQpNcoTin2eM7W7I4mg69N1tHNBc0+Y+qqKlQg2senJe/OcUNiNlMrD+JTpvH8zQfWFru+oz22umeIYfalQaRp3H81YYDbdYHhDjziCbDn8F6dW/Z3gn60sp6sc5vpJCzm1v2XOYC7C13TyY6xPXjFvTzTyiw/dAuyduPIaXF2UzldEAx7Q7+vxWgpU6b2l1Wmx4cCBmY2DcA3I0E6rAOo4nDfw6tJ8H+X1BFj5LT9ncVVrBtNtJ4EiXFpDGtmSZNvJTKNcmkZqXZldt9lntru3FN7qZu3KC6J93yPoq2rhatKN5TcAdMzS35r3xmAa1ogQAAAB3frVJ2CaQc7Wub0IBB8QU1qvpozen4eE0aG8e1sgSQORN7aayvZezuym4ajlAAJguIiTyAnnA+ZUeJ7IYVzg4UmMIMiAQPNoP5ojeuZIdxAc4vHTMPqB4lEpZKhxi0+SzABMmPoocQZIYIg8Tv6QRbzMDwlVuC2yyo3M2RHJwiPEyY8/orGmyAS48Ru46C3IdAB9TzWdUX2PxNZwbLdTAHiTH5+SGwTzvKg91oY1vfGbN/lI8ig3Yio7E0xA3cPfFyeGGh5OgkvMDunwMwWGc0kuvIaBGoiSSe8lziq6Qu2H0SSVKanIqJtA6hSOw5AkhShj6NO9vgi2i1rQq1pIMj8UUNoSIAk+ioklruECXX8bIB7jclNNST16XXXVREFAwuhVtcgqR0cgfJAtqDqpW4gCBOth680wJikoftL/ALoPfI/BJIB1LmjqYSSVkDBqB4/RPr+0kkpZSA6oQtYpJKCjvIJtT8EkkMPpxvsrgC6kpKGvHElTOiSSBj+RScupJDBnc/H6KZv4JJIEJpv+u9Tv0C4kqECN5/rmuN9rzSSSAodpDKMS5vC7etGYWMbqkYkX1J+Kl2HUJrlsnLkJyzwzDbxpzSSXR4Zell/yv/t//SPppJLBmiC2aDxUlJ3D5u+ZSSQMCxbYNuhQYNkklRAXSPCPNCVikkhjQ1mikw518PxXUkIB5ckkkqEf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11272" name="Picture 8" descr="http://www.golf-in-agadir.com/baie%20agadir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28184" y="4581128"/>
            <a:ext cx="2175198" cy="1629949"/>
          </a:xfrm>
          <a:prstGeom prst="rect">
            <a:avLst/>
          </a:prstGeom>
          <a:noFill/>
        </p:spPr>
      </p:pic>
      <p:pic>
        <p:nvPicPr>
          <p:cNvPr id="11274" name="Picture 10" descr="mosquee loubnane agadir Agadir la ville phoenix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3568" y="4581128"/>
            <a:ext cx="2425452" cy="1616968"/>
          </a:xfrm>
          <a:prstGeom prst="rect">
            <a:avLst/>
          </a:prstGeom>
          <a:noFill/>
        </p:spPr>
      </p:pic>
      <p:pic>
        <p:nvPicPr>
          <p:cNvPr id="11276" name="Picture 12" descr="http://upload.wikimedia.org/wikipedia/commons/thumb/8/82/Schema_Cell.png/250px-Schema_Cell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347864" y="4365104"/>
            <a:ext cx="2381250" cy="1676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5496" y="44624"/>
            <a:ext cx="5180112" cy="288032"/>
          </a:xfrm>
        </p:spPr>
        <p:txBody>
          <a:bodyPr>
            <a:noAutofit/>
          </a:bodyPr>
          <a:lstStyle/>
          <a:p>
            <a:pPr algn="l"/>
            <a:r>
              <a:rPr lang="en-US" sz="1600" b="1" dirty="0">
                <a:solidFill>
                  <a:schemeClr val="accent1">
                    <a:lumMod val="75000"/>
                  </a:schemeClr>
                </a:solidFill>
              </a:rPr>
              <a:t>Accelerator-based Implementation of the Harris Algorithm</a:t>
            </a:r>
            <a:endParaRPr lang="fr-FR" sz="1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0" y="6237312"/>
            <a:ext cx="9144000" cy="576064"/>
          </a:xfrm>
        </p:spPr>
        <p:txBody>
          <a:bodyPr>
            <a:normAutofit fontScale="92500" lnSpcReduction="20000"/>
          </a:bodyPr>
          <a:lstStyle/>
          <a:p>
            <a:r>
              <a:rPr lang="en-US" sz="1800" b="1" dirty="0"/>
              <a:t>International </a:t>
            </a:r>
            <a:r>
              <a:rPr lang="en-US" sz="1800" b="1" dirty="0" smtClean="0"/>
              <a:t>Conference </a:t>
            </a:r>
            <a:r>
              <a:rPr lang="en-US" sz="1800" b="1" dirty="0"/>
              <a:t>on Image and Signal Processing </a:t>
            </a:r>
            <a:r>
              <a:rPr lang="en-US" sz="1800" b="1" dirty="0" smtClean="0"/>
              <a:t> 2012 (</a:t>
            </a:r>
            <a:r>
              <a:rPr lang="en-US" sz="1800" b="1" dirty="0" smtClean="0">
                <a:solidFill>
                  <a:schemeClr val="accent2"/>
                </a:solidFill>
              </a:rPr>
              <a:t>ICISP’12</a:t>
            </a:r>
            <a:r>
              <a:rPr lang="en-US" sz="1800" b="1" dirty="0" smtClean="0"/>
              <a:t>)  </a:t>
            </a:r>
          </a:p>
          <a:p>
            <a:r>
              <a:rPr lang="en-US" sz="1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June 28-30, Agadir, Morocco</a:t>
            </a:r>
            <a:endParaRPr lang="fr-FR" sz="1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1266" name="AutoShape 2" descr="data:image/jpeg;base64,/9j/4AAQSkZJRgABAQAAAQABAAD/2wCEAAkGBhQSEBUUEhQVFRQVFhUUFhYXGBQVFRYXGBUVFBUXFxQYHCYeFxwjGRQUHy8gJCcpLCwsFR4xNTAqNSYrLCkBCQoKDgwOGg8PGikkHyQsLCwpKSksLCwpLCopLCksLCwsKSwsLCwpKSwpLCwsKSksLCwsLCwsLCwsKSkpKSkpLP/AABEIAMIBAwMBIgACEQEDEQH/xAAcAAABBQEBAQAAAAAAAAAAAAAEAAIDBQYBBwj/xABBEAABAwIDBQUFBQgBAwUAAAABAAIRAyEEEjEFEyJBUQZhcYGhMkKRscEUUtHh8AcVI2JygqLxQ1OS0hYzo7LC/8QAGgEAAwEBAQEAAAAAAAAAAAAAAAECAwQFBv/EACIRAAICAQUBAAMBAAAAAAAAAAABAhESAxMhMVFBBCJhMv/aAAwDAQACEQMRAD8AvRTTxTUgYnhi9fI83EjFNOFNShicGoyFREKacKalypwajIKIRTTt2pcq7lRkFEORLIpsqWVGQYkORLdqbKlkRkGJDu1zdqfKlkRkKiDIlu1NkSyIyCiDdpZFPkSyIyCiDdpbtT5EsieQUQbtcyKfIlkRkKiDIlu1PkSyoyCiDdrmRT5UsieQUQbtNNNE5FzIjIVAxppppoosXCxPIKBDTTTTRZYmmmjIKBN2kit2uIyCh7QngJoTwuXI68RwCcAmhOCdixHALoC4E5LIMTsJQuSlKMgxOwkuSlKMgxOpQuSlKMgxFCUJSlKMgxOwuQuylKMgxFC5lXZSlGQsTkJQlK5KdhidhLKkCuyjIMTkJZV2UpRkLE5lXMqfKSeQYjMqWVPSRYsSPKuZVKuJ5BiQlq4WqUhNRkGJFlSUkLqMgxBQ9PD05mLYDA1N4hotqeoJRLKgPMgWtBv5tGvouPcOvAGzpwck7FXyiCRzuBHIib6pwxwsJE2j2ZPEBedNU9wMBBy7nSZXNyc3/wAZPwv+SZ+9GCZf4XZJvAgRPnojMMEO3oTd+FIQ2RJdGsePrFvQqOsBFiekZD3x3wjMMBfaAlvwhzUgwGuIEXDXR+Kn3QEkgx32LuVhrrZGYYHd8F3fBD1MZTYYeQ0jUE3+EJv72oa5x5O+kIzDD+hYrBLehAO2zRix68zP0Q1XbI5R4kxy8UZixLjepbxVbNoZtBI65h07pUhNyMzRAn25nuBt10TyDEPNUJb0KqrA2IqgzctbJjxld3T4MVAYEkS2Rbp1TyQsWWZqhc3w6qrZTef+QeBMJlQVBq/v0J+QRkhYsuN6Oq6KoVMxtR2jwY8fwUgwzwbkek+qeSDFlvnXN4FWfZ3TyjQfoBNNN3TlOv4oyQYstt4lnVG8vHu/5BRfandI/uCpNE0zRbxLOs47GvB5/EFNG03/AMyoTNLnSzrNDax6lP8A3qepToVmhzLmZUA2s7r8k4bSd19QgVl5mSVJ+8HJIodiwmAxNw2ozWScpcRpcEAxN/gURVoVKTBnrgx7radN155T4dysGYSW5CDRvxODWNi0ibEXmLKbEbLlwIh7Wj3eFxtfjsR+tFxHU0BvxJNORVzGRfLDSIPDlBgmYvqjMC+m6xrFxPeGjvIFreZjqqfaWzXAEupOFOR7xcQTYGzufgddV3DdliQ1wa0kk8JD5tydPsm+sIAuqFamCBOYkmOruQiI5/IpuKxeWC6kXi54ZIbAJPK7e8eay1eDUIFIgsJblG9mZMwdBfkToVE7aTCzK2gGxIzOiTI1vJB00JQKy2xfaZjWgtaDUIIPMCLXAPPUXsoGdp3lglnEA4F0SCCNYdYaBUOYg5hJykGbDmT7OpVtX7XgsAbT4weZlsc7ePehgmWuF2o/LA3bgPavTcL6Waeo6ck/aLM1MOa5+eSXNaYIaZJs5wgSs5gnUXBz98+k4Ngizi9xnNEe6Ry5dSuN2odd46plDgMzS4ZXWdMpDZf4fA0XtL6jKzrS4uc2Wi3EYOZWTNmAQWMY5uWAcodyhpkmT3/063AWP2PtGpTqTTYHGC2Ltgf2kLT0sZUeBmblItlbm5WkuzaIbBKyi2tgN1Vc3LmBkgw4AGZMBsiAbeSVSs1hljaE5Z/5XXA5B3smREf7WyfUpnLLakgfeJHU38e9Q130gLgDXoDeZk6nVLcQ9tmPZtZzYzsJgiAJbHOSDry+Cf8AbyQP4EjKcxAc2bm8tHKeavK2Noz7LS0CPen1d9EG7abGmWUmDvgfQK1k+kQ3CPciPfmqf4Ya3llJe4zcQDlEABEPwFZ7YcwDrDnX6HW8fRDP2y/llHkhztF/3iCelvkrWnP+Gb1oL0MOxXtMhzYHIOc315LtPDPJlzoi4OcHx9zWFXPxTj7zviVAXq1ov6yH+QviLommwnizzrmdxddWgnzUbsZSA69xBf6khVDnpk95Wi0UZ78vhcjaDBAAIjuYTy6ieSc7a4iOIxyIbHyt5KlzFLMqWjEnemWz9rSIy27iAPQKL7YCZLJ8XE+mir94lvVW1HwW7P0sDi2/9NvnJ+qX2xv/AEmfAoDeJZk9uPgt2foeMY0f8dP/ALUvtw/6dP8A7QgA5OnvTwj4Lcn6GPxjT/x0/Jv5qM1mf9Nn+X4odKE8Iizl6Tbxn3G/5/8AkkoISRigyl6HVtvVLHesfbiGVzw4j3iA2DoE5u16riC2qQTqG03hsdSB8JjSEZg8ZA1YABENa23W+vzUlPFEAkveWkEwS4wSYNwLeAXi5nt7YBX2xibNNQMvbhIJiw9oTHPyR+HqYqsDlqy6c2ZrSC3Tq2BdonXVD1cExzQ4tgQIuMx7oHd5hWPZXCvc58OGXdtytMgiXOzXF9Q23eqUmyHBIz2LxlUEMq1HF1t5BvJcefPhaL96uWdm6T6fA2CQCYfflMy3r3ql2s/eYpx0mqxvwbPetA3bD2OFNoEEtaLCSTeLCTe6uXRMV6Z7a+xWU3kl722iXNJzWnhLbG5jTzXcH2dp1iBRqumJcXNEWj4d/RajaezBiINSRlkCWuyiO4PF9LqrZsqq2kWtaMuVzQS5jb+0Hf8AuclKYqQFR7P4cPyuqufcRkIl/WGkT1v8Oqrf3nTw1R5YCWX/AIjTIE3yTGsiCCAbeZw239tVMPj6g3pqBhytdma8AZWmZbb2ungbhLH9qq1YZG0SWODQ0cRIMah45n1Uty+D4rg9Lb2lw7WF7ajTUcbgyC5xN+I3bYi/WbQs23bDTULhVZvdbPdeYiSbc9O4rM4PYlSoYqPy3ghkHLabm5OkW52lC4nso/eRRdMm0k87gzHMEG4Gqz46bFJSfLPStnYokueXOzWHtOgAtE2nKbg8UXspq1eVnuzdJ9KnuqpmoC4ayIBmJ7s0eit3Fd2go42cuvKWVMkL0x1VRymrqRyskNULm9UZCaQqES7xc3qihchMRKaiWdRBKEASZh0XZCiSzJgTApfBQ5ksydgSwuqDOUt4UCJiVyVCXpZ0xE2ZLeKHOuiomBJvUlHnSQM1dWgIhxEcwZPlAKDq08sFsljjAGnPl1PjPNXtfs2Xs1GYXEEAnlqUBiMHiGkONIvIhrARnaBoSYPX0C8FHvMh2l2bdLS0vzCHHK5ubwIOhmbzzV9haIbRgAMysmSQ60e/maJN5PgosLtktDgaIYQM3E5jKYvcSRmv39RdQ47tQ0sexuUnjDtTADXaEAD7vPQnorREjCP2ixtTI4lz2ve+QGyRBZLncpy9Dc+ausL2qYac2BBIs2SwNge0RJJk6dFkMDh3DEVHu1eG5c0xHtX7pyjyRVPFMLKg3YBfVcZn2QJaGiI55lUmYpmi212m3bWZQCSGkw8k8RGrrwb6RaUDtXtk1lNxc0NDQIJAc4yYOS2tv8gs3jXjdtyNcQC3NEuMNF3HmY9o95KqMa9uIxLadIFzDAaT7z4aCYPukhwHO4SSsXdtFBh8MK1XLmALnS1ty4yZgWgnzTH4eq0Xz06ZcQ2ZgRcW/JS7V2M+hUl1hNjcaCfI3VvsqoXsEthug1M3+PPXv5Epy/Uala4K3BCpRIh8Z/eF/GCbc1sNhPf7VO7pBdYO4cwy5geWaNOXctA+kPsAw9VjIENZY56Zu5hAcIJgEGPNUuBwgpSzO6akMIHSdT3zHqspM11Eo1TstamFNJ4Mh3E1xgOFnEwDOmnotLV2KeUHp/pVA2pmokDNIa1tQuLQXNJdIixPEReCQQtTsratOrSbLWZ2ANkkA8myOfP6I03L4yWo3yUFbZzm6gj9dUmbHc6k6qC0taQHC83IHSDqNFp6mIosY0VgXwD95w4gycxHK7tVHg6ANN1QMaxrBDMzgWBoLhwETeS7Q8xrK6VqSIelBmX/AHO8tzNh/cwhzo6wOV0xmx6rhLWExrpI8RMhahtLI8VaZYRYOAe5xaTOZp1NxeBe0BdJfGY++AYu1ri+RlYCJMC4k6iVe8yH+NEzNHYL3Mc4FvC4NcLzfmLQQPFSv7NvABLgQbWsQehnT1VttUHDksaJDgHmM9ybQQCJIy+vjNWK9R3ssHL3RyECxnp6I3ZMl6MF8O4js+xlUNL3FpiXQBl4cx6z6c1LQ7P0nNdxn+U3HS5BsbdDrzVNtHtIadQtdUdI1aJBHWdLzyQru0DHA8TnTyiT15krN67XbNF+OmrUS5odmXOBmrTZBiHktnwshq+D3UHPSeQDIBzcz1F9UFh8bmIa0uJNwGgev+le7N2I+rRJaKc5oAeS18mNHNjxgreOrau7MJaVOsaKKF0MV+/shVa9odEOeKcgg5XmNW9L8iVbN7E0nMMPcHMMOIEh0iRAOnx5rbeiY7EzN0toMIy1KTMvVgAeO8TKVbYYeM2HdnHMe8PFtz8J8lo9m9nm098SBUyZmkOAcJEwQeQ59fgiO0WyKNOmw0QG1MzMpBMkcUiSYInKudzp/odK021U+Tz2tTcw8QI+R8DzTBUW3w9BldwbiWmmSXxLSSeFoY0uMDUkyZ9krP7Y2HuicpzAcm8fj7Mx6raP5C6kYz/GfceSozJZl2kDrBI81x2pjkuhSTOVxFmSXMySdiPVqddEtxUdFWCqB+pXab3STNrQLd8nSeY58l88mz6Gi1e5rxxNBGlwD81FX2VQqMLC0AOEHLw/JQ056ofbW1BhqD6jj7IjzJgeMTPgCrUnfBLSPOu09BuHr1MgcKbWHLmiTktYx169VS0KLm0mR90HzIBPqTzVl2ox7qwe8AESGNgRLZzOdcydL+AUOz9pOe6ieFoimJMZGhrbEyQCbWGhJvzWrOZpOVIFxGzKzqNQUw4kCK4gNyCQWszuPC46mPdKm7P7LYau4exrGxnc64qBzZGdh14SDNzoZjVaik4NwpjK4DEvzHicXQGFp7y4N9o9ZQ1Kk6piRUpta2izMHF7TYQGu4ogOzZrAzJNk3J9Gq00raKDtPscOoOaWxUoPMmJL8rSanFcuzCHcWmg76fY+zHVzLQ4ZSHQ0DMATEN8uVtFpNr7XYN857nZ6jwBTAFmhobJJFszQR5BZ/8AeBOXIN2xpHCJvlgi8zNyL93NS2/pMseKDsfiWlxIB5zMjjJl5DZsJnp4IjZmEcRvIkC86d0nwKqK1c1HFxJJJ/IePJW2CxpyZAYaIkeEnx1n4BZzlbshJWFVcMd1mvAdB6dwPVS4fDvNMEHQkA+Am8XBj4xZEOa0UqZY4OMiWXEOkggzrMgeCfSe5j3l43bhle0aZgTa3UaT3d6mMq5KceTS7G2jVq4t0NLaLmNjMQ5ssY1vu6F2U98FFY2jXfUaWsY2myGuGfKNGvIiL3DioMFSxRpNNCpRG8Yd4/JD8xLibAQbk9IMonZ9bG043jaT2tJEUyGzqASSO8WjkF0ZoqmPOHrCg8sYIzl3CWsAEybzBjTSEti4uriXgy3JTyg5eVjlD2kXPha6OftNwYWPp5WlrgSSXQHSD7InnPKO9VGysdQwgNJlcu3hkvy8wMgGctAHWY807sKounbNNSk9j6ky4NBIucoHIQ3yjlMrMbeaMNRc9lfJVYz+HwhpzTe15Jbmv/MOiu8bt2nQpOqVXHIJN3Bs9MuUX+a8J7XdtnYus4gZacnIybAdSdXOOsnqi76H12BNxjnVHh8B8m8fGY+MpbOqOeYuf1oDytdCU3ZjLiQYgOF/iOYVxsrbhwwLWspkkWebi4ifyN1DKizV9nsPTDs4Y95YSHTYhwIOsX/JbrD9omndPfIbMCwDswBETMEz4aLx/CduatKnkDZfm7i0g+Xetbg9rirRpioGyeNzGnNzLWz0PteYCx/aLs1eMlRusZ2kbwvDHvAqbxkuYBm0HsAyNNSh8VtjFuY+mW0KBq6Oa4k6AG+azoAjT5rC4bbLg8sbLmtJaWuu4Q43DpkjUq2wPa7cVXMfFRpAkGHOaDoRI0Wu6Z7ZoN9iabCKpa2mZ4d61+YucbECHXmPeV2yiWRTLeLLIZwxAtAl0fJUx2lRdT3LWGpncKjHNh5pt4SAQ4EsILT01Qlc4vfDMQQLEEtc49CRJnw9Vp2Z9F5X2sKYl1IaxHATfThEnqhh2gBcAKLJLc0XmJgcO7VTWa/M0upATqQ1wETABiJ4Y6oTEbHZUquqCAHcOUnihphpGa4sikh9lpjtpMcW56DL2mXNdJBgAENm9tedpQNTZ9KpRqPaw0ntdZrnF2ZsSeZE3OiFo7Mq5mMY4FrH7508RBAytAtBHCToPkrOjiq4zb0MEF2W2a3ukgAXk6dwVLjol19M+yhTi8z4A+spKyqVRPsj4JK8mRgvDSMiUbTxIjiIKojXkqSnW/V159nZRdHHDkJXmP7SO2O8q/ZmA/wyTUP80WAM6AEz4rYbU2oKFB1SxIFgeZ0vC8OxmLLnuqG5c5zjzkmSdfFaaa5sifha4jtCXMykdSCO9P2dtRpblMNMQ0qkw2KzXyiG8MHvnX4ptSzQCIMyD3aR8Qtjnr6eiDtEyjRztMYlz4drkcAXGCwktLYI7wZvFiNV7fPq0X0g3jjgLQMrIIvJJOYQepvFoWIo4smBU4wLibkd3gj3VuAEDK0CYtpMecJNu7N9yC0sMeR5pySSS52v4wFPhcM6tVFJpy6ZpMakAjz08fIqsGIk8MzyPLvVpgyHZYdJLzvXXLhoQSbcNuvfdJnOlb5Jm1YPCBPOb/CdOf6spsJU4hECOUwCOgJ9k2HcYTcPs7PO7eI0OaBLtBl8eiYcA8TN45Afjf8A0or6XKE4Omi/w+JbPCJHRwkaARP1HRHVGgsEumLZTMiLC/kVk8JnDuGQeY/EfitTs2g3NleDLhwgn2T7Wl5iOcalZvgS54Nj2cxjnF1N8B4hw93NYAwCdbAnxV+aThqCvOKOIq52kTmbAk8sthbyXoezNsNqNEOl0CbiZi5Ed6LRtFOh2dQ1NmUXmalJjjbiIGa2knVWZeHagFMqspgFzuEC5MwAPOytOgZ43+2TCU6eRtJxaDfdguy+MRHqvNsLRM5SYB/3Hotb+0fatPEY47qrvKbYAjNAPPWx8QqZ2HGUyDI0Pz9Y+K0sVAgpyCpt3IFoSy2C7vS3S/4dyVjoLwYpNPGydOR68oMLTbJ2jT+0aS22U2aCIALDGhBMzfTvWJftMtOngjsDs3E1mb+nQJp5t3mloBIEmJiYHRS02NNIv+1m1KVOuX0qV4DnEPInyEglDYfbeExDRvHPpPBkEwCDpwviCO4hGDsNjt0+s+k1gpky0vBcQ2Zc0RcCOZvylM2v2PxNBpfUZafcguHflQor6Dk2+DQ7FpMpB1QVDULAHsyxLhIDmlo8tOU2VPXxLqtR9SWlziSczoIOpgZmk6EIXY9PKGGlma4th5DnBrndWt1bNrDnPJWGMYXH+IXEiAXH/XcujTqPZz6ly6DKDXNyFtSoJBcWue1rDyY3NTqOLZcQLwYlLFbYxdKCS4s/mEt1iM0uHIhVFbANkAP5TMWnWJUFbDlurh3Xjv5raKizGTlFfS+w/a10iabSSY9hpME2jKASe5GYntS6mb0s+aCA3O3KJIuDe+Wb9VkGugjuI/UhXr+0hdUNXdkZgBwv5j2hJAMad9+ac9OK6Fp6sndsK/8AVmFNzRueuSfVspLOVKmYlxFyZNybnvN0ktlCf5D/AIbLfkFObjeQn9fNS/ZpHsmOqr9qbZoYYHevGbkxt3nyGniYXlJN9Hq2l2Vvbmo91AOk5GkAiNZkTP61XnNVaPbHbF2JYaTWBtOQbkueYMiToPBUNQSFvFNcMydPlFaHls95mfmFLmLtSYAk+Pd0XG+1BMT8JRbsHI1utHJLsyxb6BsO2/U/ADmb+EoqKjiBbpBNoiZJ005p+BwjWmXyTaADl66lFnFFoBAYCCTMkmeUkm8KXJGmnpp3k6IhiGMEOyvuMzXuLTIIJAggiRIkdVMNuU2VJp0wKYdLWRfWRxa+t7oXEYcPdvKhu+SXF3tONyZj0UAwjR73pKHKJmoM2WExjA0vpMe0ukzvLZSS4SHWAj5JUi5uR+/pOBMZWjM48gXTaZ+XestSdHCJdMCDp3RKu8DTyAjKJNi6OIWvE6X7lk5uKpHRjm7fZocfsgPuX5Zj2iAJge43TwnmicFh6dMZWuc8kh0u4GTEAga9yp8NSJOUy4wMjoknTMwxzEEjrccgtDg6LcvCDEEeNp0Kwbl6bKEbuiww7gLOIv7o0A7r8o/JS0Qabw9lwDzsRy0HihMM+ZIPMN7rCVTbY7THDuywcxaYLdOYHcf9JYtvgq0kem0sTmaCNDf8llf2k9qW0MG5ksdUqQGseM4Im5y8rTc9F5vs3t/i6ALWOa5sl0PGa5MmDr/tUm3tr1cXVNWsQXEBsAQ0AaABdMYNPk5XJfALCgkzbVXTiTA6Ktw9OAjKNW8jl1VyCPARTwLnnK0SR4d0dw1CFxGz3NmWzctjUzlnRE1KxJJHDJGkp5xhIdNpzH1hRkx4oruzWwzjMZSoCYe6HFvJurj5AEr3et2MpB+Do0yWtw4q1ABGn8MGZm7nuF9bOXnX7FsEPtj6p/46Zj+p5y//AFzL2DCYrNVqVItw0m+DJLv83uH9gWjasypkW1qbzu6djvKjZ0u1k1XfHIB/ciMxvLddfwK7vw6vJIimwgTbiqET8G0x/wB6smOSodlN+48PUMmlTBHMcBvY3bE+JVJtr9n7HHPQMFtyxxBDo5B/u+crYOpNOrR+vBN+zgaFzVStC4PKanZHF7tznMDH3IyguBgfea43N4HqFn3bJr5w1zCXETcObGvIt+q90FFwNiHeNj8QnOpA6tI8DIVrUkiXCL7PEqfZapU4XMc0xMy3URDZBNjf4ICoypSeWOY4lsiSwhju+RYaT/te1YvZrgS5jaTjOjm5T38befiFSYrar6R/i4KsG/fpltVsciQ0281e5fZC0q/yeU1GkmZDdLGQRbwSXor+1uBm7ak85pCUkbv9Da/gx+MbBHEZETpHeF4ztekWVqjCSS17hJMk3sSeZhewM2cSeSznansIKs1KMCrq4E2f/wCJ9Fx6UsXydOrG1web0q0OHwRtRsCyHx2zX0nZajS13Q/MdR4KE4oixXQ1fJjGVKgbGOU+C2kNH+Gb8UHVkmYSe0nQQm42hKVMuCAbj0UdSmqqm5zdD+CLpbQ+9b1ChxaNFNMMqSacfdv9fqU8VAQoaGLHUKKcpLSbclNBdFlTHsxrKs8JXLCQZEuBA531sNb8lQOeRTAGv5lSYLFOEd31M/RRKNm0J0b/AGVUBItYmbeNoPkCtK14N9HDURrrDhHI/MFYHZm1TLDERrJWuo7Qa+mXAHMAbHuE5fT0C5kn0zeVdoho4rJVc0ixdmBF5tH0HxTcfgqdc5XDw7tb+qDxOMBMgggw4G/MWPnZGMrZmzz/AEVRN/DNbf7NCiwOZJvxc9dD3fms6WLeYrFy1zDfMCIPwWJrUy0wRBC305NrkynGiMGykokckG50lEUqWk/VW0RZIQRMXHRGYfY9fFFopsPEYzRDQCb8XctZ2Y7MsDRUxDCZALWO0A6uHXuW1wldvIAQIEdOkALHLkuuBvZfs/SwNDK259p7vvQPlqrfZwLaLAfaiXf1OOZ3+Tiq/EPBAAIOZwaesan0BHmiauIhjusQP6jZvqQjkXARhK9sw95xd5ey3/FrUZSrN6QhadJrWgDQAAeVk110rYUWzKw5H6/NSb/wPxCqaRPepsytSZLiiw39tPwUjHjqgmPToJWmZOIcbphaEICQbGOuvoNFGcTUBsA4ddD/ALVZIVMmOHZ90fBdUe/6tPofVJLgKZluXTT9QoatMEcpOunqqQY57rkkk8gp8NWLnQAfPl4rls6KH4/ZDKoy1GscIgSBbrB1Hksni/2agmaVTKOjhmHkZn4rfMwZi5HwU7ML+iqjJx6IcUzx/H9gsVT0pioOtM5v8bH0VI/AltnNIPQgg/Ar6AbhxCHx2yKVWN7Tz5bgEuLfHJME+IWq1n9M3o+HgbsIFBUwS9txXYXC1DO6y/0FzfTRVtf9muGOjqrfBzT82qt6JO1I8cdhYTXVHRBvGh5hbftV2LdhuJhL6XMmJB745d6ylXDrRNSVmbTXBf7JwbDZw5W1RuJ7OmM1Jjj1sVT7O2mWkEat1H4LS4TtG1xBP1n9d65JKSZ3Kmiuo0ntuLnSIBPgQUdhdqmnZ/CIi55XCshi6dQ8bGE9SAPUckDtfsgK4Jo1Sxw0BJcx3n7QQqvkJXXBnsftobwlrobNvjI9VebL7QggBxiOax+0ezeIo3qUyW/fbxt8ZGnnCr2VXA8JI7vyW7gpLg51qNPk9FxGMY45p0nzhQ4/EsqNGZoMaH81kcHtZwY5jrhwtHIzMppx7/Hv/JRtGm6g6hRJeGtBJJgAXJ8FvezXZXduFWuASLtZYweru8dF5lTxNRrg4OLSDYtJBHnqvW+xW2HYjD8Zl7Dlc7m60tJ7+XkjUTSsmDT4LxwzGyeykR/pdNGByP61TGOIkCYAJJJ5C6wNRNEONjDRHiT+A+ae/FEuptk83kf0xl9ZP9qfhsI4tEm7uIjpN48hA8kNToziB9wMqX/uYxt/EVD5rRdkPotW1R3/ADU7cRA0lQ06drFP3Pkkhk7MUDy/FEgFVg/X0R+HcefkqJJ21I5KRlYEzf6fBQ1ngR3qLet5QiwoONTmmCqIJcR8kM2tGqf9qHkqTFROaTDzPxKSGNRv6P5pIsdGYZsZgNp8JMfmrBmGDRYAKZntQLHr+ARDcN1KnEdgDQU8qxGFYU11Aa6D9aKaHYDmCXj6KWq4e7bv5oY+KQzj6h5KMnmnrjmpUMhcAbEAjoRI+BWY2z+zulVl1E7px93WmT82+XwWqLU0NIQpNcoTin2eM7W7I4mg69N1tHNBc0+Y+qqKlQg2senJe/OcUNiNlMrD+JTpvH8zQfWFru+oz22umeIYfalQaRp3H81YYDbdYHhDjziCbDn8F6dW/Z3gn60sp6sc5vpJCzm1v2XOYC7C13TyY6xPXjFvTzTyiw/dAuyduPIaXF2UzldEAx7Q7+vxWgpU6b2l1Wmx4cCBmY2DcA3I0E6rAOo4nDfw6tJ8H+X1BFj5LT9ncVVrBtNtJ4EiXFpDGtmSZNvJTKNcmkZqXZldt9lntru3FN7qZu3KC6J93yPoq2rhatKN5TcAdMzS35r3xmAa1ogQAAAB3frVJ2CaQc7Wub0IBB8QU1qvpozen4eE0aG8e1sgSQORN7aayvZezuym4ajlAAJguIiTyAnnA+ZUeJ7IYVzg4UmMIMiAQPNoP5ojeuZIdxAc4vHTMPqB4lEpZKhxi0+SzABMmPoocQZIYIg8Tv6QRbzMDwlVuC2yyo3M2RHJwiPEyY8/orGmyAS48Ru46C3IdAB9TzWdUX2PxNZwbLdTAHiTH5+SGwTzvKg91oY1vfGbN/lI8ig3Yio7E0xA3cPfFyeGGh5OgkvMDunwMwWGc0kuvIaBGoiSSe8lziq6Qu2H0SSVKanIqJtA6hSOw5AkhShj6NO9vgi2i1rQq1pIMj8UUNoSIAk+ioklruECXX8bIB7jclNNST16XXXVREFAwuhVtcgqR0cgfJAtqDqpW4gCBOth680wJikoftL/ALoPfI/BJIB1LmjqYSSVkDBqB4/RPr+0kkpZSA6oQtYpJKCjvIJtT8EkkMPpxvsrgC6kpKGvHElTOiSSBj+RScupJDBnc/H6KZv4JJIEJpv+u9Tv0C4kqECN5/rmuN9rzSSSAodpDKMS5vC7etGYWMbqkYkX1J+Kl2HUJrlsnLkJyzwzDbxpzSSXR4Zell/yv/t//SPppJLBmiC2aDxUlJ3D5u+ZSSQMCxbYNuhQYNkklRAXSPCPNCVikkhjQ1mikw518PxXUkIB5ckkkqEf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268" name="AutoShape 4" descr="data:image/jpeg;base64,/9j/4AAQSkZJRgABAQAAAQABAAD/2wCEAAkGBhQSEBUUEhQVFRQVFhUUFhYXGBQVFRYXGBUVFBUXFxQYHCYeFxwjGRQUHy8gJCcpLCwsFR4xNTAqNSYrLCkBCQoKDgwOGg8PGikkHyQsLCwpKSksLCwpLCopLCksLCwsKSwsLCwpKSwpLCwsKSksLCwsLCwsLCwsKSkpKSkpLP/AABEIAMIBAwMBIgACEQEDEQH/xAAcAAABBQEBAQAAAAAAAAAAAAAEAAIDBQYBBwj/xABBEAABAwIDBQUFBQgBAwUAAAABAAIRAyEEEjEFEyJBUQZhcYGhMkKRscEUUtHh8AcVI2JygqLxQ1OS0hYzo7LC/8QAGgEAAwEBAQEAAAAAAAAAAAAAAAECAwQFBv/EACIRAAICAQUBAAMBAAAAAAAAAAABAhESAxMhMVFBBCJhMv/aAAwDAQACEQMRAD8AvRTTxTUgYnhi9fI83EjFNOFNShicGoyFREKacKalypwajIKIRTTt2pcq7lRkFEORLIpsqWVGQYkORLdqbKlkRkGJDu1zdqfKlkRkKiDIlu1NkSyIyCiDdpZFPkSyIyCiDdpbtT5EsieQUQbtcyKfIlkRkKiDIlu1PkSyoyCiDdrmRT5UsieQUQbtNNNE5FzIjIVAxppppoosXCxPIKBDTTTTRZYmmmjIKBN2kit2uIyCh7QngJoTwuXI68RwCcAmhOCdixHALoC4E5LIMTsJQuSlKMgxOwkuSlKMgxOpQuSlKMgxFCUJSlKMgxOwuQuylKMgxFC5lXZSlGQsTkJQlK5KdhidhLKkCuyjIMTkJZV2UpRkLE5lXMqfKSeQYjMqWVPSRYsSPKuZVKuJ5BiQlq4WqUhNRkGJFlSUkLqMgxBQ9PD05mLYDA1N4hotqeoJRLKgPMgWtBv5tGvouPcOvAGzpwck7FXyiCRzuBHIib6pwxwsJE2j2ZPEBedNU9wMBBy7nSZXNyc3/wAZPwv+SZ+9GCZf4XZJvAgRPnojMMEO3oTd+FIQ2RJdGsePrFvQqOsBFiekZD3x3wjMMBfaAlvwhzUgwGuIEXDXR+Kn3QEkgx32LuVhrrZGYYHd8F3fBD1MZTYYeQ0jUE3+EJv72oa5x5O+kIzDD+hYrBLehAO2zRix68zP0Q1XbI5R4kxy8UZixLjepbxVbNoZtBI65h07pUhNyMzRAn25nuBt10TyDEPNUJb0KqrA2IqgzctbJjxld3T4MVAYEkS2Rbp1TyQsWWZqhc3w6qrZTef+QeBMJlQVBq/v0J+QRkhYsuN6Oq6KoVMxtR2jwY8fwUgwzwbkek+qeSDFlvnXN4FWfZ3TyjQfoBNNN3TlOv4oyQYstt4lnVG8vHu/5BRfandI/uCpNE0zRbxLOs47GvB5/EFNG03/AMyoTNLnSzrNDax6lP8A3qepToVmhzLmZUA2s7r8k4bSd19QgVl5mSVJ+8HJIodiwmAxNw2ozWScpcRpcEAxN/gURVoVKTBnrgx7radN155T4dysGYSW5CDRvxODWNi0ibEXmLKbEbLlwIh7Wj3eFxtfjsR+tFxHU0BvxJNORVzGRfLDSIPDlBgmYvqjMC+m6xrFxPeGjvIFreZjqqfaWzXAEupOFOR7xcQTYGzufgddV3DdliQ1wa0kk8JD5tydPsm+sIAuqFamCBOYkmOruQiI5/IpuKxeWC6kXi54ZIbAJPK7e8eay1eDUIFIgsJblG9mZMwdBfkToVE7aTCzK2gGxIzOiTI1vJB00JQKy2xfaZjWgtaDUIIPMCLXAPPUXsoGdp3lglnEA4F0SCCNYdYaBUOYg5hJykGbDmT7OpVtX7XgsAbT4weZlsc7ePehgmWuF2o/LA3bgPavTcL6Waeo6ck/aLM1MOa5+eSXNaYIaZJs5wgSs5gnUXBz98+k4Ngizi9xnNEe6Ry5dSuN2odd46plDgMzS4ZXWdMpDZf4fA0XtL6jKzrS4uc2Wi3EYOZWTNmAQWMY5uWAcodyhpkmT3/063AWP2PtGpTqTTYHGC2Ltgf2kLT0sZUeBmblItlbm5WkuzaIbBKyi2tgN1Vc3LmBkgw4AGZMBsiAbeSVSs1hljaE5Z/5XXA5B3smREf7WyfUpnLLakgfeJHU38e9Q130gLgDXoDeZk6nVLcQ9tmPZtZzYzsJgiAJbHOSDry+Cf8AbyQP4EjKcxAc2bm8tHKeavK2Noz7LS0CPen1d9EG7abGmWUmDvgfQK1k+kQ3CPciPfmqf4Ya3llJe4zcQDlEABEPwFZ7YcwDrDnX6HW8fRDP2y/llHkhztF/3iCelvkrWnP+Gb1oL0MOxXtMhzYHIOc315LtPDPJlzoi4OcHx9zWFXPxTj7zviVAXq1ov6yH+QviLommwnizzrmdxddWgnzUbsZSA69xBf6khVDnpk95Wi0UZ78vhcjaDBAAIjuYTy6ieSc7a4iOIxyIbHyt5KlzFLMqWjEnemWz9rSIy27iAPQKL7YCZLJ8XE+mir94lvVW1HwW7P0sDi2/9NvnJ+qX2xv/AEmfAoDeJZk9uPgt2foeMY0f8dP/ALUvtw/6dP8A7QgA5OnvTwj4Lcn6GPxjT/x0/Jv5qM1mf9Nn+X4odKE8Iizl6Tbxn3G/5/8AkkoISRigyl6HVtvVLHesfbiGVzw4j3iA2DoE5u16riC2qQTqG03hsdSB8JjSEZg8ZA1YABENa23W+vzUlPFEAkveWkEwS4wSYNwLeAXi5nt7YBX2xibNNQMvbhIJiw9oTHPyR+HqYqsDlqy6c2ZrSC3Tq2BdonXVD1cExzQ4tgQIuMx7oHd5hWPZXCvc58OGXdtytMgiXOzXF9Q23eqUmyHBIz2LxlUEMq1HF1t5BvJcefPhaL96uWdm6T6fA2CQCYfflMy3r3ql2s/eYpx0mqxvwbPetA3bD2OFNoEEtaLCSTeLCTe6uXRMV6Z7a+xWU3kl722iXNJzWnhLbG5jTzXcH2dp1iBRqumJcXNEWj4d/RajaezBiINSRlkCWuyiO4PF9LqrZsqq2kWtaMuVzQS5jb+0Hf8AuclKYqQFR7P4cPyuqufcRkIl/WGkT1v8Oqrf3nTw1R5YCWX/AIjTIE3yTGsiCCAbeZw239tVMPj6g3pqBhytdma8AZWmZbb2ungbhLH9qq1YZG0SWODQ0cRIMah45n1Uty+D4rg9Lb2lw7WF7ajTUcbgyC5xN+I3bYi/WbQs23bDTULhVZvdbPdeYiSbc9O4rM4PYlSoYqPy3ghkHLabm5OkW52lC4nso/eRRdMm0k87gzHMEG4Gqz46bFJSfLPStnYokueXOzWHtOgAtE2nKbg8UXspq1eVnuzdJ9KnuqpmoC4ayIBmJ7s0eit3Fd2go42cuvKWVMkL0x1VRymrqRyskNULm9UZCaQqES7xc3qihchMRKaiWdRBKEASZh0XZCiSzJgTApfBQ5ksydgSwuqDOUt4UCJiVyVCXpZ0xE2ZLeKHOuiomBJvUlHnSQM1dWgIhxEcwZPlAKDq08sFsljjAGnPl1PjPNXtfs2Xs1GYXEEAnlqUBiMHiGkONIvIhrARnaBoSYPX0C8FHvMh2l2bdLS0vzCHHK5ubwIOhmbzzV9haIbRgAMysmSQ60e/maJN5PgosLtktDgaIYQM3E5jKYvcSRmv39RdQ47tQ0sexuUnjDtTADXaEAD7vPQnorREjCP2ixtTI4lz2ve+QGyRBZLncpy9Dc+ausL2qYac2BBIs2SwNge0RJJk6dFkMDh3DEVHu1eG5c0xHtX7pyjyRVPFMLKg3YBfVcZn2QJaGiI55lUmYpmi212m3bWZQCSGkw8k8RGrrwb6RaUDtXtk1lNxc0NDQIJAc4yYOS2tv8gs3jXjdtyNcQC3NEuMNF3HmY9o95KqMa9uIxLadIFzDAaT7z4aCYPukhwHO4SSsXdtFBh8MK1XLmALnS1ty4yZgWgnzTH4eq0Xz06ZcQ2ZgRcW/JS7V2M+hUl1hNjcaCfI3VvsqoXsEthug1M3+PPXv5Epy/Uala4K3BCpRIh8Z/eF/GCbc1sNhPf7VO7pBdYO4cwy5geWaNOXctA+kPsAw9VjIENZY56Zu5hAcIJgEGPNUuBwgpSzO6akMIHSdT3zHqspM11Eo1TstamFNJ4Mh3E1xgOFnEwDOmnotLV2KeUHp/pVA2pmokDNIa1tQuLQXNJdIixPEReCQQtTsratOrSbLWZ2ANkkA8myOfP6I03L4yWo3yUFbZzm6gj9dUmbHc6k6qC0taQHC83IHSDqNFp6mIosY0VgXwD95w4gycxHK7tVHg6ANN1QMaxrBDMzgWBoLhwETeS7Q8xrK6VqSIelBmX/AHO8tzNh/cwhzo6wOV0xmx6rhLWExrpI8RMhahtLI8VaZYRYOAe5xaTOZp1NxeBe0BdJfGY++AYu1ri+RlYCJMC4k6iVe8yH+NEzNHYL3Mc4FvC4NcLzfmLQQPFSv7NvABLgQbWsQehnT1VttUHDksaJDgHmM9ybQQCJIy+vjNWK9R3ssHL3RyECxnp6I3ZMl6MF8O4js+xlUNL3FpiXQBl4cx6z6c1LQ7P0nNdxn+U3HS5BsbdDrzVNtHtIadQtdUdI1aJBHWdLzyQru0DHA8TnTyiT15krN67XbNF+OmrUS5odmXOBmrTZBiHktnwshq+D3UHPSeQDIBzcz1F9UFh8bmIa0uJNwGgev+le7N2I+rRJaKc5oAeS18mNHNjxgreOrau7MJaVOsaKKF0MV+/shVa9odEOeKcgg5XmNW9L8iVbN7E0nMMPcHMMOIEh0iRAOnx5rbeiY7EzN0toMIy1KTMvVgAeO8TKVbYYeM2HdnHMe8PFtz8J8lo9m9nm098SBUyZmkOAcJEwQeQ59fgiO0WyKNOmw0QG1MzMpBMkcUiSYInKudzp/odK021U+Tz2tTcw8QI+R8DzTBUW3w9BldwbiWmmSXxLSSeFoY0uMDUkyZ9krP7Y2HuicpzAcm8fj7Mx6raP5C6kYz/GfceSozJZl2kDrBI81x2pjkuhSTOVxFmSXMySdiPVqddEtxUdFWCqB+pXab3STNrQLd8nSeY58l88mz6Gi1e5rxxNBGlwD81FX2VQqMLC0AOEHLw/JQ056ofbW1BhqD6jj7IjzJgeMTPgCrUnfBLSPOu09BuHr1MgcKbWHLmiTktYx169VS0KLm0mR90HzIBPqTzVl2ox7qwe8AESGNgRLZzOdcydL+AUOz9pOe6ieFoimJMZGhrbEyQCbWGhJvzWrOZpOVIFxGzKzqNQUw4kCK4gNyCQWszuPC46mPdKm7P7LYau4exrGxnc64qBzZGdh14SDNzoZjVaik4NwpjK4DEvzHicXQGFp7y4N9o9ZQ1Kk6piRUpta2izMHF7TYQGu4ogOzZrAzJNk3J9Gq00raKDtPscOoOaWxUoPMmJL8rSanFcuzCHcWmg76fY+zHVzLQ4ZSHQ0DMATEN8uVtFpNr7XYN857nZ6jwBTAFmhobJJFszQR5BZ/8AeBOXIN2xpHCJvlgi8zNyL93NS2/pMseKDsfiWlxIB5zMjjJl5DZsJnp4IjZmEcRvIkC86d0nwKqK1c1HFxJJJ/IePJW2CxpyZAYaIkeEnx1n4BZzlbshJWFVcMd1mvAdB6dwPVS4fDvNMEHQkA+Am8XBj4xZEOa0UqZY4OMiWXEOkggzrMgeCfSe5j3l43bhle0aZgTa3UaT3d6mMq5KceTS7G2jVq4t0NLaLmNjMQ5ssY1vu6F2U98FFY2jXfUaWsY2myGuGfKNGvIiL3DioMFSxRpNNCpRG8Yd4/JD8xLibAQbk9IMonZ9bG043jaT2tJEUyGzqASSO8WjkF0ZoqmPOHrCg8sYIzl3CWsAEybzBjTSEti4uriXgy3JTyg5eVjlD2kXPha6OftNwYWPp5WlrgSSXQHSD7InnPKO9VGysdQwgNJlcu3hkvy8wMgGctAHWY807sKounbNNSk9j6ky4NBIucoHIQ3yjlMrMbeaMNRc9lfJVYz+HwhpzTe15Jbmv/MOiu8bt2nQpOqVXHIJN3Bs9MuUX+a8J7XdtnYus4gZacnIybAdSdXOOsnqi76H12BNxjnVHh8B8m8fGY+MpbOqOeYuf1oDytdCU3ZjLiQYgOF/iOYVxsrbhwwLWspkkWebi4ifyN1DKizV9nsPTDs4Y95YSHTYhwIOsX/JbrD9omndPfIbMCwDswBETMEz4aLx/CduatKnkDZfm7i0g+Xetbg9rirRpioGyeNzGnNzLWz0PteYCx/aLs1eMlRusZ2kbwvDHvAqbxkuYBm0HsAyNNSh8VtjFuY+mW0KBq6Oa4k6AG+azoAjT5rC4bbLg8sbLmtJaWuu4Q43DpkjUq2wPa7cVXMfFRpAkGHOaDoRI0Wu6Z7ZoN9iabCKpa2mZ4d61+YucbECHXmPeV2yiWRTLeLLIZwxAtAl0fJUx2lRdT3LWGpncKjHNh5pt4SAQ4EsILT01Qlc4vfDMQQLEEtc49CRJnw9Vp2Z9F5X2sKYl1IaxHATfThEnqhh2gBcAKLJLc0XmJgcO7VTWa/M0upATqQ1wETABiJ4Y6oTEbHZUquqCAHcOUnihphpGa4sikh9lpjtpMcW56DL2mXNdJBgAENm9tedpQNTZ9KpRqPaw0ntdZrnF2ZsSeZE3OiFo7Mq5mMY4FrH7508RBAytAtBHCToPkrOjiq4zb0MEF2W2a3ukgAXk6dwVLjol19M+yhTi8z4A+spKyqVRPsj4JK8mRgvDSMiUbTxIjiIKojXkqSnW/V159nZRdHHDkJXmP7SO2O8q/ZmA/wyTUP80WAM6AEz4rYbU2oKFB1SxIFgeZ0vC8OxmLLnuqG5c5zjzkmSdfFaaa5sifha4jtCXMykdSCO9P2dtRpblMNMQ0qkw2KzXyiG8MHvnX4ptSzQCIMyD3aR8Qtjnr6eiDtEyjRztMYlz4drkcAXGCwktLYI7wZvFiNV7fPq0X0g3jjgLQMrIIvJJOYQepvFoWIo4smBU4wLibkd3gj3VuAEDK0CYtpMecJNu7N9yC0sMeR5pySSS52v4wFPhcM6tVFJpy6ZpMakAjz08fIqsGIk8MzyPLvVpgyHZYdJLzvXXLhoQSbcNuvfdJnOlb5Jm1YPCBPOb/CdOf6spsJU4hECOUwCOgJ9k2HcYTcPs7PO7eI0OaBLtBl8eiYcA8TN45Afjf8A0or6XKE4Omi/w+JbPCJHRwkaARP1HRHVGgsEumLZTMiLC/kVk8JnDuGQeY/EfitTs2g3NleDLhwgn2T7Wl5iOcalZvgS54Nj2cxjnF1N8B4hw93NYAwCdbAnxV+aThqCvOKOIq52kTmbAk8sthbyXoezNsNqNEOl0CbiZi5Ed6LRtFOh2dQ1NmUXmalJjjbiIGa2knVWZeHagFMqspgFzuEC5MwAPOytOgZ43+2TCU6eRtJxaDfdguy+MRHqvNsLRM5SYB/3Hotb+0fatPEY47qrvKbYAjNAPPWx8QqZ2HGUyDI0Pz9Y+K0sVAgpyCpt3IFoSy2C7vS3S/4dyVjoLwYpNPGydOR68oMLTbJ2jT+0aS22U2aCIALDGhBMzfTvWJftMtOngjsDs3E1mb+nQJp5t3mloBIEmJiYHRS02NNIv+1m1KVOuX0qV4DnEPInyEglDYfbeExDRvHPpPBkEwCDpwviCO4hGDsNjt0+s+k1gpky0vBcQ2Zc0RcCOZvylM2v2PxNBpfUZafcguHflQor6Dk2+DQ7FpMpB1QVDULAHsyxLhIDmlo8tOU2VPXxLqtR9SWlziSczoIOpgZmk6EIXY9PKGGlma4th5DnBrndWt1bNrDnPJWGMYXH+IXEiAXH/XcujTqPZz6ly6DKDXNyFtSoJBcWue1rDyY3NTqOLZcQLwYlLFbYxdKCS4s/mEt1iM0uHIhVFbANkAP5TMWnWJUFbDlurh3Xjv5raKizGTlFfS+w/a10iabSSY9hpME2jKASe5GYntS6mb0s+aCA3O3KJIuDe+Wb9VkGugjuI/UhXr+0hdUNXdkZgBwv5j2hJAMad9+ac9OK6Fp6sndsK/8AVmFNzRueuSfVspLOVKmYlxFyZNybnvN0ktlCf5D/AIbLfkFObjeQn9fNS/ZpHsmOqr9qbZoYYHevGbkxt3nyGniYXlJN9Hq2l2Vvbmo91AOk5GkAiNZkTP61XnNVaPbHbF2JYaTWBtOQbkueYMiToPBUNQSFvFNcMydPlFaHls95mfmFLmLtSYAk+Pd0XG+1BMT8JRbsHI1utHJLsyxb6BsO2/U/ADmb+EoqKjiBbpBNoiZJ005p+BwjWmXyTaADl66lFnFFoBAYCCTMkmeUkm8KXJGmnpp3k6IhiGMEOyvuMzXuLTIIJAggiRIkdVMNuU2VJp0wKYdLWRfWRxa+t7oXEYcPdvKhu+SXF3tONyZj0UAwjR73pKHKJmoM2WExjA0vpMe0ukzvLZSS4SHWAj5JUi5uR+/pOBMZWjM48gXTaZ+XestSdHCJdMCDp3RKu8DTyAjKJNi6OIWvE6X7lk5uKpHRjm7fZocfsgPuX5Zj2iAJge43TwnmicFh6dMZWuc8kh0u4GTEAga9yp8NSJOUy4wMjoknTMwxzEEjrccgtDg6LcvCDEEeNp0Kwbl6bKEbuiww7gLOIv7o0A7r8o/JS0Qabw9lwDzsRy0HihMM+ZIPMN7rCVTbY7THDuywcxaYLdOYHcf9JYtvgq0kem0sTmaCNDf8llf2k9qW0MG5ksdUqQGseM4Im5y8rTc9F5vs3t/i6ALWOa5sl0PGa5MmDr/tUm3tr1cXVNWsQXEBsAQ0AaABdMYNPk5XJfALCgkzbVXTiTA6Ktw9OAjKNW8jl1VyCPARTwLnnK0SR4d0dw1CFxGz3NmWzctjUzlnRE1KxJJHDJGkp5xhIdNpzH1hRkx4oruzWwzjMZSoCYe6HFvJurj5AEr3et2MpB+Do0yWtw4q1ABGn8MGZm7nuF9bOXnX7FsEPtj6p/46Zj+p5y//AFzL2DCYrNVqVItw0m+DJLv83uH9gWjasypkW1qbzu6djvKjZ0u1k1XfHIB/ciMxvLddfwK7vw6vJIimwgTbiqET8G0x/wB6smOSodlN+48PUMmlTBHMcBvY3bE+JVJtr9n7HHPQMFtyxxBDo5B/u+crYOpNOrR+vBN+zgaFzVStC4PKanZHF7tznMDH3IyguBgfea43N4HqFn3bJr5w1zCXETcObGvIt+q90FFwNiHeNj8QnOpA6tI8DIVrUkiXCL7PEqfZapU4XMc0xMy3URDZBNjf4ICoypSeWOY4lsiSwhju+RYaT/te1YvZrgS5jaTjOjm5T38befiFSYrar6R/i4KsG/fpltVsciQ0281e5fZC0q/yeU1GkmZDdLGQRbwSXor+1uBm7ak85pCUkbv9Da/gx+MbBHEZETpHeF4ztekWVqjCSS17hJMk3sSeZhewM2cSeSznansIKs1KMCrq4E2f/wCJ9Fx6UsXydOrG1web0q0OHwRtRsCyHx2zX0nZajS13Q/MdR4KE4oixXQ1fJjGVKgbGOU+C2kNH+Gb8UHVkmYSe0nQQm42hKVMuCAbj0UdSmqqm5zdD+CLpbQ+9b1ChxaNFNMMqSacfdv9fqU8VAQoaGLHUKKcpLSbclNBdFlTHsxrKs8JXLCQZEuBA531sNb8lQOeRTAGv5lSYLFOEd31M/RRKNm0J0b/AGVUBItYmbeNoPkCtK14N9HDURrrDhHI/MFYHZm1TLDERrJWuo7Qa+mXAHMAbHuE5fT0C5kn0zeVdoho4rJVc0ixdmBF5tH0HxTcfgqdc5XDw7tb+qDxOMBMgggw4G/MWPnZGMrZmzz/AEVRN/DNbf7NCiwOZJvxc9dD3fms6WLeYrFy1zDfMCIPwWJrUy0wRBC305NrkynGiMGykokckG50lEUqWk/VW0RZIQRMXHRGYfY9fFFopsPEYzRDQCb8XctZ2Y7MsDRUxDCZALWO0A6uHXuW1wldvIAQIEdOkALHLkuuBvZfs/SwNDK259p7vvQPlqrfZwLaLAfaiXf1OOZ3+Tiq/EPBAAIOZwaesan0BHmiauIhjusQP6jZvqQjkXARhK9sw95xd5ey3/FrUZSrN6QhadJrWgDQAAeVk110rYUWzKw5H6/NSb/wPxCqaRPepsytSZLiiw39tPwUjHjqgmPToJWmZOIcbphaEICQbGOuvoNFGcTUBsA4ddD/ALVZIVMmOHZ90fBdUe/6tPofVJLgKZluXTT9QoatMEcpOunqqQY57rkkk8gp8NWLnQAfPl4rls6KH4/ZDKoy1GscIgSBbrB1Hksni/2agmaVTKOjhmHkZn4rfMwZi5HwU7ML+iqjJx6IcUzx/H9gsVT0pioOtM5v8bH0VI/AltnNIPQgg/Ar6AbhxCHx2yKVWN7Tz5bgEuLfHJME+IWq1n9M3o+HgbsIFBUwS9txXYXC1DO6y/0FzfTRVtf9muGOjqrfBzT82qt6JO1I8cdhYTXVHRBvGh5hbftV2LdhuJhL6XMmJB745d6ylXDrRNSVmbTXBf7JwbDZw5W1RuJ7OmM1Jjj1sVT7O2mWkEat1H4LS4TtG1xBP1n9d65JKSZ3Kmiuo0ntuLnSIBPgQUdhdqmnZ/CIi55XCshi6dQ8bGE9SAPUckDtfsgK4Jo1Sxw0BJcx3n7QQqvkJXXBnsftobwlrobNvjI9VebL7QggBxiOax+0ezeIo3qUyW/fbxt8ZGnnCr2VXA8JI7vyW7gpLg51qNPk9FxGMY45p0nzhQ4/EsqNGZoMaH81kcHtZwY5jrhwtHIzMppx7/Hv/JRtGm6g6hRJeGtBJJgAXJ8FvezXZXduFWuASLtZYweru8dF5lTxNRrg4OLSDYtJBHnqvW+xW2HYjD8Zl7Dlc7m60tJ7+XkjUTSsmDT4LxwzGyeykR/pdNGByP61TGOIkCYAJJJ5C6wNRNEONjDRHiT+A+ae/FEuptk83kf0xl9ZP9qfhsI4tEm7uIjpN48hA8kNToziB9wMqX/uYxt/EVD5rRdkPotW1R3/ADU7cRA0lQ06drFP3Pkkhk7MUDy/FEgFVg/X0R+HcefkqJJ21I5KRlYEzf6fBQ1ngR3qLet5QiwoONTmmCqIJcR8kM2tGqf9qHkqTFROaTDzPxKSGNRv6P5pIsdGYZsZgNp8JMfmrBmGDRYAKZntQLHr+ARDcN1KnEdgDQU8qxGFYU11Aa6D9aKaHYDmCXj6KWq4e7bv5oY+KQzj6h5KMnmnrjmpUMhcAbEAjoRI+BWY2z+zulVl1E7px93WmT82+XwWqLU0NIQpNcoTin2eM7W7I4mg69N1tHNBc0+Y+qqKlQg2senJe/OcUNiNlMrD+JTpvH8zQfWFru+oz22umeIYfalQaRp3H81YYDbdYHhDjziCbDn8F6dW/Z3gn60sp6sc5vpJCzm1v2XOYC7C13TyY6xPXjFvTzTyiw/dAuyduPIaXF2UzldEAx7Q7+vxWgpU6b2l1Wmx4cCBmY2DcA3I0E6rAOo4nDfw6tJ8H+X1BFj5LT9ncVVrBtNtJ4EiXFpDGtmSZNvJTKNcmkZqXZldt9lntru3FN7qZu3KC6J93yPoq2rhatKN5TcAdMzS35r3xmAa1ogQAAAB3frVJ2CaQc7Wub0IBB8QU1qvpozen4eE0aG8e1sgSQORN7aayvZezuym4ajlAAJguIiTyAnnA+ZUeJ7IYVzg4UmMIMiAQPNoP5ojeuZIdxAc4vHTMPqB4lEpZKhxi0+SzABMmPoocQZIYIg8Tv6QRbzMDwlVuC2yyo3M2RHJwiPEyY8/orGmyAS48Ru46C3IdAB9TzWdUX2PxNZwbLdTAHiTH5+SGwTzvKg91oY1vfGbN/lI8ig3Yio7E0xA3cPfFyeGGh5OgkvMDunwMwWGc0kuvIaBGoiSSe8lziq6Qu2H0SSVKanIqJtA6hSOw5AkhShj6NO9vgi2i1rQq1pIMj8UUNoSIAk+ioklruECXX8bIB7jclNNST16XXXVREFAwuhVtcgqR0cgfJAtqDqpW4gCBOth680wJikoftL/ALoPfI/BJIB1LmjqYSSVkDBqB4/RPr+0kkpZSA6oQtYpJKCjvIJtT8EkkMPpxvsrgC6kpKGvHElTOiSSBj+RScupJDBnc/H6KZv4JJIEJpv+u9Tv0C4kqECN5/rmuN9rzSSSAodpDKMS5vC7etGYWMbqkYkX1J+Kl2HUJrlsnLkJyzwzDbxpzSSXR4Zell/yv/t//SPppJLBmiC2aDxUlJ3D5u+ZSSQMCxbYNuhQYNkklRAXSPCPNCVikkhjQ1mikw518PxXUkIB5ckkkqEf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270" name="AutoShape 6" descr="data:image/jpeg;base64,/9j/4AAQSkZJRgABAQAAAQABAAD/2wCEAAkGBhQSEBUUEhQVFRQVFhUUFhYXGBQVFRYXGBUVFBUXFxQYHCYeFxwjGRQUHy8gJCcpLCwsFR4xNTAqNSYrLCkBCQoKDgwOGg8PGikkHyQsLCwpKSksLCwpLCopLCksLCwsKSwsLCwpKSwpLCwsKSksLCwsLCwsLCwsKSkpKSkpLP/AABEIAMIBAwMBIgACEQEDEQH/xAAcAAABBQEBAQAAAAAAAAAAAAAEAAIDBQYBBwj/xABBEAABAwIDBQUFBQgBAwUAAAABAAIRAyEEEjEFEyJBUQZhcYGhMkKRscEUUtHh8AcVI2JygqLxQ1OS0hYzo7LC/8QAGgEAAwEBAQEAAAAAAAAAAAAAAAECAwQFBv/EACIRAAICAQUBAAMBAAAAAAAAAAABAhESAxMhMVFBBCJhMv/aAAwDAQACEQMRAD8AvRTTxTUgYnhi9fI83EjFNOFNShicGoyFREKacKalypwajIKIRTTt2pcq7lRkFEORLIpsqWVGQYkORLdqbKlkRkGJDu1zdqfKlkRkKiDIlu1NkSyIyCiDdpZFPkSyIyCiDdpbtT5EsieQUQbtcyKfIlkRkKiDIlu1PkSyoyCiDdrmRT5UsieQUQbtNNNE5FzIjIVAxppppoosXCxPIKBDTTTTRZYmmmjIKBN2kit2uIyCh7QngJoTwuXI68RwCcAmhOCdixHALoC4E5LIMTsJQuSlKMgxOwkuSlKMgxOpQuSlKMgxFCUJSlKMgxOwuQuylKMgxFC5lXZSlGQsTkJQlK5KdhidhLKkCuyjIMTkJZV2UpRkLE5lXMqfKSeQYjMqWVPSRYsSPKuZVKuJ5BiQlq4WqUhNRkGJFlSUkLqMgxBQ9PD05mLYDA1N4hotqeoJRLKgPMgWtBv5tGvouPcOvAGzpwck7FXyiCRzuBHIib6pwxwsJE2j2ZPEBedNU9wMBBy7nSZXNyc3/wAZPwv+SZ+9GCZf4XZJvAgRPnojMMEO3oTd+FIQ2RJdGsePrFvQqOsBFiekZD3x3wjMMBfaAlvwhzUgwGuIEXDXR+Kn3QEkgx32LuVhrrZGYYHd8F3fBD1MZTYYeQ0jUE3+EJv72oa5x5O+kIzDD+hYrBLehAO2zRix68zP0Q1XbI5R4kxy8UZixLjepbxVbNoZtBI65h07pUhNyMzRAn25nuBt10TyDEPNUJb0KqrA2IqgzctbJjxld3T4MVAYEkS2Rbp1TyQsWWZqhc3w6qrZTef+QeBMJlQVBq/v0J+QRkhYsuN6Oq6KoVMxtR2jwY8fwUgwzwbkek+qeSDFlvnXN4FWfZ3TyjQfoBNNN3TlOv4oyQYstt4lnVG8vHu/5BRfandI/uCpNE0zRbxLOs47GvB5/EFNG03/AMyoTNLnSzrNDax6lP8A3qepToVmhzLmZUA2s7r8k4bSd19QgVl5mSVJ+8HJIodiwmAxNw2ozWScpcRpcEAxN/gURVoVKTBnrgx7radN155T4dysGYSW5CDRvxODWNi0ibEXmLKbEbLlwIh7Wj3eFxtfjsR+tFxHU0BvxJNORVzGRfLDSIPDlBgmYvqjMC+m6xrFxPeGjvIFreZjqqfaWzXAEupOFOR7xcQTYGzufgddV3DdliQ1wa0kk8JD5tydPsm+sIAuqFamCBOYkmOruQiI5/IpuKxeWC6kXi54ZIbAJPK7e8eay1eDUIFIgsJblG9mZMwdBfkToVE7aTCzK2gGxIzOiTI1vJB00JQKy2xfaZjWgtaDUIIPMCLXAPPUXsoGdp3lglnEA4F0SCCNYdYaBUOYg5hJykGbDmT7OpVtX7XgsAbT4weZlsc7ePehgmWuF2o/LA3bgPavTcL6Waeo6ck/aLM1MOa5+eSXNaYIaZJs5wgSs5gnUXBz98+k4Ngizi9xnNEe6Ry5dSuN2odd46plDgMzS4ZXWdMpDZf4fA0XtL6jKzrS4uc2Wi3EYOZWTNmAQWMY5uWAcodyhpkmT3/063AWP2PtGpTqTTYHGC2Ltgf2kLT0sZUeBmblItlbm5WkuzaIbBKyi2tgN1Vc3LmBkgw4AGZMBsiAbeSVSs1hljaE5Z/5XXA5B3smREf7WyfUpnLLakgfeJHU38e9Q130gLgDXoDeZk6nVLcQ9tmPZtZzYzsJgiAJbHOSDry+Cf8AbyQP4EjKcxAc2bm8tHKeavK2Noz7LS0CPen1d9EG7abGmWUmDvgfQK1k+kQ3CPciPfmqf4Ya3llJe4zcQDlEABEPwFZ7YcwDrDnX6HW8fRDP2y/llHkhztF/3iCelvkrWnP+Gb1oL0MOxXtMhzYHIOc315LtPDPJlzoi4OcHx9zWFXPxTj7zviVAXq1ov6yH+QviLommwnizzrmdxddWgnzUbsZSA69xBf6khVDnpk95Wi0UZ78vhcjaDBAAIjuYTy6ieSc7a4iOIxyIbHyt5KlzFLMqWjEnemWz9rSIy27iAPQKL7YCZLJ8XE+mir94lvVW1HwW7P0sDi2/9NvnJ+qX2xv/AEmfAoDeJZk9uPgt2foeMY0f8dP/ALUvtw/6dP8A7QgA5OnvTwj4Lcn6GPxjT/x0/Jv5qM1mf9Nn+X4odKE8Iizl6Tbxn3G/5/8AkkoISRigyl6HVtvVLHesfbiGVzw4j3iA2DoE5u16riC2qQTqG03hsdSB8JjSEZg8ZA1YABENa23W+vzUlPFEAkveWkEwS4wSYNwLeAXi5nt7YBX2xibNNQMvbhIJiw9oTHPyR+HqYqsDlqy6c2ZrSC3Tq2BdonXVD1cExzQ4tgQIuMx7oHd5hWPZXCvc58OGXdtytMgiXOzXF9Q23eqUmyHBIz2LxlUEMq1HF1t5BvJcefPhaL96uWdm6T6fA2CQCYfflMy3r3ql2s/eYpx0mqxvwbPetA3bD2OFNoEEtaLCSTeLCTe6uXRMV6Z7a+xWU3kl722iXNJzWnhLbG5jTzXcH2dp1iBRqumJcXNEWj4d/RajaezBiINSRlkCWuyiO4PF9LqrZsqq2kWtaMuVzQS5jb+0Hf8AuclKYqQFR7P4cPyuqufcRkIl/WGkT1v8Oqrf3nTw1R5YCWX/AIjTIE3yTGsiCCAbeZw239tVMPj6g3pqBhytdma8AZWmZbb2ungbhLH9qq1YZG0SWODQ0cRIMah45n1Uty+D4rg9Lb2lw7WF7ajTUcbgyC5xN+I3bYi/WbQs23bDTULhVZvdbPdeYiSbc9O4rM4PYlSoYqPy3ghkHLabm5OkW52lC4nso/eRRdMm0k87gzHMEG4Gqz46bFJSfLPStnYokueXOzWHtOgAtE2nKbg8UXspq1eVnuzdJ9KnuqpmoC4ayIBmJ7s0eit3Fd2go42cuvKWVMkL0x1VRymrqRyskNULm9UZCaQqES7xc3qihchMRKaiWdRBKEASZh0XZCiSzJgTApfBQ5ksydgSwuqDOUt4UCJiVyVCXpZ0xE2ZLeKHOuiomBJvUlHnSQM1dWgIhxEcwZPlAKDq08sFsljjAGnPl1PjPNXtfs2Xs1GYXEEAnlqUBiMHiGkONIvIhrARnaBoSYPX0C8FHvMh2l2bdLS0vzCHHK5ubwIOhmbzzV9haIbRgAMysmSQ60e/maJN5PgosLtktDgaIYQM3E5jKYvcSRmv39RdQ47tQ0sexuUnjDtTADXaEAD7vPQnorREjCP2ixtTI4lz2ve+QGyRBZLncpy9Dc+ausL2qYac2BBIs2SwNge0RJJk6dFkMDh3DEVHu1eG5c0xHtX7pyjyRVPFMLKg3YBfVcZn2QJaGiI55lUmYpmi212m3bWZQCSGkw8k8RGrrwb6RaUDtXtk1lNxc0NDQIJAc4yYOS2tv8gs3jXjdtyNcQC3NEuMNF3HmY9o95KqMa9uIxLadIFzDAaT7z4aCYPukhwHO4SSsXdtFBh8MK1XLmALnS1ty4yZgWgnzTH4eq0Xz06ZcQ2ZgRcW/JS7V2M+hUl1hNjcaCfI3VvsqoXsEthug1M3+PPXv5Epy/Uala4K3BCpRIh8Z/eF/GCbc1sNhPf7VO7pBdYO4cwy5geWaNOXctA+kPsAw9VjIENZY56Zu5hAcIJgEGPNUuBwgpSzO6akMIHSdT3zHqspM11Eo1TstamFNJ4Mh3E1xgOFnEwDOmnotLV2KeUHp/pVA2pmokDNIa1tQuLQXNJdIixPEReCQQtTsratOrSbLWZ2ANkkA8myOfP6I03L4yWo3yUFbZzm6gj9dUmbHc6k6qC0taQHC83IHSDqNFp6mIosY0VgXwD95w4gycxHK7tVHg6ANN1QMaxrBDMzgWBoLhwETeS7Q8xrK6VqSIelBmX/AHO8tzNh/cwhzo6wOV0xmx6rhLWExrpI8RMhahtLI8VaZYRYOAe5xaTOZp1NxeBe0BdJfGY++AYu1ri+RlYCJMC4k6iVe8yH+NEzNHYL3Mc4FvC4NcLzfmLQQPFSv7NvABLgQbWsQehnT1VttUHDksaJDgHmM9ybQQCJIy+vjNWK9R3ssHL3RyECxnp6I3ZMl6MF8O4js+xlUNL3FpiXQBl4cx6z6c1LQ7P0nNdxn+U3HS5BsbdDrzVNtHtIadQtdUdI1aJBHWdLzyQru0DHA8TnTyiT15krN67XbNF+OmrUS5odmXOBmrTZBiHktnwshq+D3UHPSeQDIBzcz1F9UFh8bmIa0uJNwGgev+le7N2I+rRJaKc5oAeS18mNHNjxgreOrau7MJaVOsaKKF0MV+/shVa9odEOeKcgg5XmNW9L8iVbN7E0nMMPcHMMOIEh0iRAOnx5rbeiY7EzN0toMIy1KTMvVgAeO8TKVbYYeM2HdnHMe8PFtz8J8lo9m9nm098SBUyZmkOAcJEwQeQ59fgiO0WyKNOmw0QG1MzMpBMkcUiSYInKudzp/odK021U+Tz2tTcw8QI+R8DzTBUW3w9BldwbiWmmSXxLSSeFoY0uMDUkyZ9krP7Y2HuicpzAcm8fj7Mx6raP5C6kYz/GfceSozJZl2kDrBI81x2pjkuhSTOVxFmSXMySdiPVqddEtxUdFWCqB+pXab3STNrQLd8nSeY58l88mz6Gi1e5rxxNBGlwD81FX2VQqMLC0AOEHLw/JQ056ofbW1BhqD6jj7IjzJgeMTPgCrUnfBLSPOu09BuHr1MgcKbWHLmiTktYx169VS0KLm0mR90HzIBPqTzVl2ox7qwe8AESGNgRLZzOdcydL+AUOz9pOe6ieFoimJMZGhrbEyQCbWGhJvzWrOZpOVIFxGzKzqNQUw4kCK4gNyCQWszuPC46mPdKm7P7LYau4exrGxnc64qBzZGdh14SDNzoZjVaik4NwpjK4DEvzHicXQGFp7y4N9o9ZQ1Kk6piRUpta2izMHF7TYQGu4ogOzZrAzJNk3J9Gq00raKDtPscOoOaWxUoPMmJL8rSanFcuzCHcWmg76fY+zHVzLQ4ZSHQ0DMATEN8uVtFpNr7XYN857nZ6jwBTAFmhobJJFszQR5BZ/8AeBOXIN2xpHCJvlgi8zNyL93NS2/pMseKDsfiWlxIB5zMjjJl5DZsJnp4IjZmEcRvIkC86d0nwKqK1c1HFxJJJ/IePJW2CxpyZAYaIkeEnx1n4BZzlbshJWFVcMd1mvAdB6dwPVS4fDvNMEHQkA+Am8XBj4xZEOa0UqZY4OMiWXEOkggzrMgeCfSe5j3l43bhle0aZgTa3UaT3d6mMq5KceTS7G2jVq4t0NLaLmNjMQ5ssY1vu6F2U98FFY2jXfUaWsY2myGuGfKNGvIiL3DioMFSxRpNNCpRG8Yd4/JD8xLibAQbk9IMonZ9bG043jaT2tJEUyGzqASSO8WjkF0ZoqmPOHrCg8sYIzl3CWsAEybzBjTSEti4uriXgy3JTyg5eVjlD2kXPha6OftNwYWPp5WlrgSSXQHSD7InnPKO9VGysdQwgNJlcu3hkvy8wMgGctAHWY807sKounbNNSk9j6ky4NBIucoHIQ3yjlMrMbeaMNRc9lfJVYz+HwhpzTe15Jbmv/MOiu8bt2nQpOqVXHIJN3Bs9MuUX+a8J7XdtnYus4gZacnIybAdSdXOOsnqi76H12BNxjnVHh8B8m8fGY+MpbOqOeYuf1oDytdCU3ZjLiQYgOF/iOYVxsrbhwwLWspkkWebi4ifyN1DKizV9nsPTDs4Y95YSHTYhwIOsX/JbrD9omndPfIbMCwDswBETMEz4aLx/CduatKnkDZfm7i0g+Xetbg9rirRpioGyeNzGnNzLWz0PteYCx/aLs1eMlRusZ2kbwvDHvAqbxkuYBm0HsAyNNSh8VtjFuY+mW0KBq6Oa4k6AG+azoAjT5rC4bbLg8sbLmtJaWuu4Q43DpkjUq2wPa7cVXMfFRpAkGHOaDoRI0Wu6Z7ZoN9iabCKpa2mZ4d61+YucbECHXmPeV2yiWRTLeLLIZwxAtAl0fJUx2lRdT3LWGpncKjHNh5pt4SAQ4EsILT01Qlc4vfDMQQLEEtc49CRJnw9Vp2Z9F5X2sKYl1IaxHATfThEnqhh2gBcAKLJLc0XmJgcO7VTWa/M0upATqQ1wETABiJ4Y6oTEbHZUquqCAHcOUnihphpGa4sikh9lpjtpMcW56DL2mXNdJBgAENm9tedpQNTZ9KpRqPaw0ntdZrnF2ZsSeZE3OiFo7Mq5mMY4FrH7508RBAytAtBHCToPkrOjiq4zb0MEF2W2a3ukgAXk6dwVLjol19M+yhTi8z4A+spKyqVRPsj4JK8mRgvDSMiUbTxIjiIKojXkqSnW/V159nZRdHHDkJXmP7SO2O8q/ZmA/wyTUP80WAM6AEz4rYbU2oKFB1SxIFgeZ0vC8OxmLLnuqG5c5zjzkmSdfFaaa5sifha4jtCXMykdSCO9P2dtRpblMNMQ0qkw2KzXyiG8MHvnX4ptSzQCIMyD3aR8Qtjnr6eiDtEyjRztMYlz4drkcAXGCwktLYI7wZvFiNV7fPq0X0g3jjgLQMrIIvJJOYQepvFoWIo4smBU4wLibkd3gj3VuAEDK0CYtpMecJNu7N9yC0sMeR5pySSS52v4wFPhcM6tVFJpy6ZpMakAjz08fIqsGIk8MzyPLvVpgyHZYdJLzvXXLhoQSbcNuvfdJnOlb5Jm1YPCBPOb/CdOf6spsJU4hECOUwCOgJ9k2HcYTcPs7PO7eI0OaBLtBl8eiYcA8TN45Afjf8A0or6XKE4Omi/w+JbPCJHRwkaARP1HRHVGgsEumLZTMiLC/kVk8JnDuGQeY/EfitTs2g3NleDLhwgn2T7Wl5iOcalZvgS54Nj2cxjnF1N8B4hw93NYAwCdbAnxV+aThqCvOKOIq52kTmbAk8sthbyXoezNsNqNEOl0CbiZi5Ed6LRtFOh2dQ1NmUXmalJjjbiIGa2knVWZeHagFMqspgFzuEC5MwAPOytOgZ43+2TCU6eRtJxaDfdguy+MRHqvNsLRM5SYB/3Hotb+0fatPEY47qrvKbYAjNAPPWx8QqZ2HGUyDI0Pz9Y+K0sVAgpyCpt3IFoSy2C7vS3S/4dyVjoLwYpNPGydOR68oMLTbJ2jT+0aS22U2aCIALDGhBMzfTvWJftMtOngjsDs3E1mb+nQJp5t3mloBIEmJiYHRS02NNIv+1m1KVOuX0qV4DnEPInyEglDYfbeExDRvHPpPBkEwCDpwviCO4hGDsNjt0+s+k1gpky0vBcQ2Zc0RcCOZvylM2v2PxNBpfUZafcguHflQor6Dk2+DQ7FpMpB1QVDULAHsyxLhIDmlo8tOU2VPXxLqtR9SWlziSczoIOpgZmk6EIXY9PKGGlma4th5DnBrndWt1bNrDnPJWGMYXH+IXEiAXH/XcujTqPZz6ly6DKDXNyFtSoJBcWue1rDyY3NTqOLZcQLwYlLFbYxdKCS4s/mEt1iM0uHIhVFbANkAP5TMWnWJUFbDlurh3Xjv5raKizGTlFfS+w/a10iabSSY9hpME2jKASe5GYntS6mb0s+aCA3O3KJIuDe+Wb9VkGugjuI/UhXr+0hdUNXdkZgBwv5j2hJAMad9+ac9OK6Fp6sndsK/8AVmFNzRueuSfVspLOVKmYlxFyZNybnvN0ktlCf5D/AIbLfkFObjeQn9fNS/ZpHsmOqr9qbZoYYHevGbkxt3nyGniYXlJN9Hq2l2Vvbmo91AOk5GkAiNZkTP61XnNVaPbHbF2JYaTWBtOQbkueYMiToPBUNQSFvFNcMydPlFaHls95mfmFLmLtSYAk+Pd0XG+1BMT8JRbsHI1utHJLsyxb6BsO2/U/ADmb+EoqKjiBbpBNoiZJ005p+BwjWmXyTaADl66lFnFFoBAYCCTMkmeUkm8KXJGmnpp3k6IhiGMEOyvuMzXuLTIIJAggiRIkdVMNuU2VJp0wKYdLWRfWRxa+t7oXEYcPdvKhu+SXF3tONyZj0UAwjR73pKHKJmoM2WExjA0vpMe0ukzvLZSS4SHWAj5JUi5uR+/pOBMZWjM48gXTaZ+XestSdHCJdMCDp3RKu8DTyAjKJNi6OIWvE6X7lk5uKpHRjm7fZocfsgPuX5Zj2iAJge43TwnmicFh6dMZWuc8kh0u4GTEAga9yp8NSJOUy4wMjoknTMwxzEEjrccgtDg6LcvCDEEeNp0Kwbl6bKEbuiww7gLOIv7o0A7r8o/JS0Qabw9lwDzsRy0HihMM+ZIPMN7rCVTbY7THDuywcxaYLdOYHcf9JYtvgq0kem0sTmaCNDf8llf2k9qW0MG5ksdUqQGseM4Im5y8rTc9F5vs3t/i6ALWOa5sl0PGa5MmDr/tUm3tr1cXVNWsQXEBsAQ0AaABdMYNPk5XJfALCgkzbVXTiTA6Ktw9OAjKNW8jl1VyCPARTwLnnK0SR4d0dw1CFxGz3NmWzctjUzlnRE1KxJJHDJGkp5xhIdNpzH1hRkx4oruzWwzjMZSoCYe6HFvJurj5AEr3et2MpB+Do0yWtw4q1ABGn8MGZm7nuF9bOXnX7FsEPtj6p/46Zj+p5y//AFzL2DCYrNVqVItw0m+DJLv83uH9gWjasypkW1qbzu6djvKjZ0u1k1XfHIB/ciMxvLddfwK7vw6vJIimwgTbiqET8G0x/wB6smOSodlN+48PUMmlTBHMcBvY3bE+JVJtr9n7HHPQMFtyxxBDo5B/u+crYOpNOrR+vBN+zgaFzVStC4PKanZHF7tznMDH3IyguBgfea43N4HqFn3bJr5w1zCXETcObGvIt+q90FFwNiHeNj8QnOpA6tI8DIVrUkiXCL7PEqfZapU4XMc0xMy3URDZBNjf4ICoypSeWOY4lsiSwhju+RYaT/te1YvZrgS5jaTjOjm5T38befiFSYrar6R/i4KsG/fpltVsciQ0281e5fZC0q/yeU1GkmZDdLGQRbwSXor+1uBm7ak85pCUkbv9Da/gx+MbBHEZETpHeF4ztekWVqjCSS17hJMk3sSeZhewM2cSeSznansIKs1KMCrq4E2f/wCJ9Fx6UsXydOrG1web0q0OHwRtRsCyHx2zX0nZajS13Q/MdR4KE4oixXQ1fJjGVKgbGOU+C2kNH+Gb8UHVkmYSe0nQQm42hKVMuCAbj0UdSmqqm5zdD+CLpbQ+9b1ChxaNFNMMqSacfdv9fqU8VAQoaGLHUKKcpLSbclNBdFlTHsxrKs8JXLCQZEuBA531sNb8lQOeRTAGv5lSYLFOEd31M/RRKNm0J0b/AGVUBItYmbeNoPkCtK14N9HDURrrDhHI/MFYHZm1TLDERrJWuo7Qa+mXAHMAbHuE5fT0C5kn0zeVdoho4rJVc0ixdmBF5tH0HxTcfgqdc5XDw7tb+qDxOMBMgggw4G/MWPnZGMrZmzz/AEVRN/DNbf7NCiwOZJvxc9dD3fms6WLeYrFy1zDfMCIPwWJrUy0wRBC305NrkynGiMGykokckG50lEUqWk/VW0RZIQRMXHRGYfY9fFFopsPEYzRDQCb8XctZ2Y7MsDRUxDCZALWO0A6uHXuW1wldvIAQIEdOkALHLkuuBvZfs/SwNDK259p7vvQPlqrfZwLaLAfaiXf1OOZ3+Tiq/EPBAAIOZwaesan0BHmiauIhjusQP6jZvqQjkXARhK9sw95xd5ey3/FrUZSrN6QhadJrWgDQAAeVk110rYUWzKw5H6/NSb/wPxCqaRPepsytSZLiiw39tPwUjHjqgmPToJWmZOIcbphaEICQbGOuvoNFGcTUBsA4ddD/ALVZIVMmOHZ90fBdUe/6tPofVJLgKZluXTT9QoatMEcpOunqqQY57rkkk8gp8NWLnQAfPl4rls6KH4/ZDKoy1GscIgSBbrB1Hksni/2agmaVTKOjhmHkZn4rfMwZi5HwU7ML+iqjJx6IcUzx/H9gsVT0pioOtM5v8bH0VI/AltnNIPQgg/Ar6AbhxCHx2yKVWN7Tz5bgEuLfHJME+IWq1n9M3o+HgbsIFBUwS9txXYXC1DO6y/0FzfTRVtf9muGOjqrfBzT82qt6JO1I8cdhYTXVHRBvGh5hbftV2LdhuJhL6XMmJB745d6ylXDrRNSVmbTXBf7JwbDZw5W1RuJ7OmM1Jjj1sVT7O2mWkEat1H4LS4TtG1xBP1n9d65JKSZ3Kmiuo0ntuLnSIBPgQUdhdqmnZ/CIi55XCshi6dQ8bGE9SAPUckDtfsgK4Jo1Sxw0BJcx3n7QQqvkJXXBnsftobwlrobNvjI9VebL7QggBxiOax+0ezeIo3qUyW/fbxt8ZGnnCr2VXA8JI7vyW7gpLg51qNPk9FxGMY45p0nzhQ4/EsqNGZoMaH81kcHtZwY5jrhwtHIzMppx7/Hv/JRtGm6g6hRJeGtBJJgAXJ8FvezXZXduFWuASLtZYweru8dF5lTxNRrg4OLSDYtJBHnqvW+xW2HYjD8Zl7Dlc7m60tJ7+XkjUTSsmDT4LxwzGyeykR/pdNGByP61TGOIkCYAJJJ5C6wNRNEONjDRHiT+A+ae/FEuptk83kf0xl9ZP9qfhsI4tEm7uIjpN48hA8kNToziB9wMqX/uYxt/EVD5rRdkPotW1R3/ADU7cRA0lQ06drFP3Pkkhk7MUDy/FEgFVg/X0R+HcefkqJJ21I5KRlYEzf6fBQ1ngR3qLet5QiwoONTmmCqIJcR8kM2tGqf9qHkqTFROaTDzPxKSGNRv6P5pIsdGYZsZgNp8JMfmrBmGDRYAKZntQLHr+ARDcN1KnEdgDQU8qxGFYU11Aa6D9aKaHYDmCXj6KWq4e7bv5oY+KQzj6h5KMnmnrjmpUMhcAbEAjoRI+BWY2z+zulVl1E7px93WmT82+XwWqLU0NIQpNcoTin2eM7W7I4mg69N1tHNBc0+Y+qqKlQg2senJe/OcUNiNlMrD+JTpvH8zQfWFru+oz22umeIYfalQaRp3H81YYDbdYHhDjziCbDn8F6dW/Z3gn60sp6sc5vpJCzm1v2XOYC7C13TyY6xPXjFvTzTyiw/dAuyduPIaXF2UzldEAx7Q7+vxWgpU6b2l1Wmx4cCBmY2DcA3I0E6rAOo4nDfw6tJ8H+X1BFj5LT9ncVVrBtNtJ4EiXFpDGtmSZNvJTKNcmkZqXZldt9lntru3FN7qZu3KC6J93yPoq2rhatKN5TcAdMzS35r3xmAa1ogQAAAB3frVJ2CaQc7Wub0IBB8QU1qvpozen4eE0aG8e1sgSQORN7aayvZezuym4ajlAAJguIiTyAnnA+ZUeJ7IYVzg4UmMIMiAQPNoP5ojeuZIdxAc4vHTMPqB4lEpZKhxi0+SzABMmPoocQZIYIg8Tv6QRbzMDwlVuC2yyo3M2RHJwiPEyY8/orGmyAS48Ru46C3IdAB9TzWdUX2PxNZwbLdTAHiTH5+SGwTzvKg91oY1vfGbN/lI8ig3Yio7E0xA3cPfFyeGGh5OgkvMDunwMwWGc0kuvIaBGoiSSe8lziq6Qu2H0SSVKanIqJtA6hSOw5AkhShj6NO9vgi2i1rQq1pIMj8UUNoSIAk+ioklruECXX8bIB7jclNNST16XXXVREFAwuhVtcgqR0cgfJAtqDqpW4gCBOth680wJikoftL/ALoPfI/BJIB1LmjqYSSVkDBqB4/RPr+0kkpZSA6oQtYpJKCjvIJtT8EkkMPpxvsrgC6kpKGvHElTOiSSBj+RScupJDBnc/H6KZv4JJIEJpv+u9Tv0C4kqECN5/rmuN9rzSSSAodpDKMS5vC7etGYWMbqkYkX1J+Kl2HUJrlsnLkJyzwzDbxpzSSXR4Zell/yv/t//SPppJLBmiC2aDxUlJ3D5u+ZSSQMCxbYNuhQYNkklRAXSPCPNCVikkhjQ1mikw518PxXUkIB5ckkkqEf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" name="Titre 1"/>
          <p:cNvSpPr txBox="1">
            <a:spLocks/>
          </p:cNvSpPr>
          <p:nvPr/>
        </p:nvSpPr>
        <p:spPr>
          <a:xfrm>
            <a:off x="5508104" y="44624"/>
            <a:ext cx="3600400" cy="28803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C.</a:t>
            </a:r>
            <a:r>
              <a:rPr kumimoji="0" lang="en-US" i="0" u="none" strike="noStrike" kern="1200" cap="none" spc="0" normalizeH="0" noProof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i="0" u="none" strike="noStrike" kern="1200" cap="none" spc="0" normalizeH="0" noProof="0" dirty="0" err="1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Tadonki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 -</a:t>
            </a:r>
            <a:r>
              <a:rPr kumimoji="0" lang="en-US" i="0" u="none" strike="noStrike" kern="1200" cap="none" spc="0" normalizeH="0" noProof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Mines </a:t>
            </a:r>
            <a:r>
              <a:rPr kumimoji="0" lang="en-US" i="0" u="none" strike="noStrike" kern="1200" cap="none" spc="0" normalizeH="0" noProof="0" dirty="0" err="1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ParisTech</a:t>
            </a:r>
            <a:endParaRPr kumimoji="0" lang="fr-FR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cxnSp>
        <p:nvCxnSpPr>
          <p:cNvPr id="9" name="Connecteur droit 8"/>
          <p:cNvCxnSpPr/>
          <p:nvPr/>
        </p:nvCxnSpPr>
        <p:spPr>
          <a:xfrm flipV="1">
            <a:off x="0" y="332656"/>
            <a:ext cx="9144000" cy="72008"/>
          </a:xfrm>
          <a:prstGeom prst="line">
            <a:avLst/>
          </a:prstGeom>
          <a:ln w="28575" cmpd="dbl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/>
          <p:cNvCxnSpPr/>
          <p:nvPr/>
        </p:nvCxnSpPr>
        <p:spPr>
          <a:xfrm>
            <a:off x="0" y="6237312"/>
            <a:ext cx="9144000" cy="0"/>
          </a:xfrm>
          <a:prstGeom prst="line">
            <a:avLst/>
          </a:prstGeom>
          <a:ln w="28575" cmpd="dbl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ZoneTexte 14"/>
          <p:cNvSpPr txBox="1"/>
          <p:nvPr/>
        </p:nvSpPr>
        <p:spPr>
          <a:xfrm>
            <a:off x="1475656" y="2780928"/>
            <a:ext cx="60052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THANKS FOR YOUR ATTENTION</a:t>
            </a:r>
            <a:endParaRPr lang="fr-FR" sz="36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5496" y="44624"/>
            <a:ext cx="5180112" cy="288032"/>
          </a:xfrm>
        </p:spPr>
        <p:txBody>
          <a:bodyPr>
            <a:noAutofit/>
          </a:bodyPr>
          <a:lstStyle/>
          <a:p>
            <a:pPr algn="l"/>
            <a:r>
              <a:rPr lang="en-US" sz="1600" b="1" dirty="0">
                <a:solidFill>
                  <a:schemeClr val="accent1">
                    <a:lumMod val="75000"/>
                  </a:schemeClr>
                </a:solidFill>
              </a:rPr>
              <a:t>Accelerator-based Implementation of the Harris Algorithm</a:t>
            </a:r>
            <a:endParaRPr lang="fr-FR" sz="1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0" y="6237312"/>
            <a:ext cx="9144000" cy="576064"/>
          </a:xfrm>
        </p:spPr>
        <p:txBody>
          <a:bodyPr>
            <a:normAutofit fontScale="92500" lnSpcReduction="20000"/>
          </a:bodyPr>
          <a:lstStyle/>
          <a:p>
            <a:r>
              <a:rPr lang="en-US" sz="1800" b="1" dirty="0"/>
              <a:t>International </a:t>
            </a:r>
            <a:r>
              <a:rPr lang="en-US" sz="1800" b="1" dirty="0" smtClean="0"/>
              <a:t>Conference </a:t>
            </a:r>
            <a:r>
              <a:rPr lang="en-US" sz="1800" b="1" dirty="0"/>
              <a:t>on Image and Signal Processing </a:t>
            </a:r>
            <a:r>
              <a:rPr lang="en-US" sz="1800" b="1" dirty="0" smtClean="0"/>
              <a:t> 2012 (</a:t>
            </a:r>
            <a:r>
              <a:rPr lang="en-US" sz="1800" b="1" dirty="0" smtClean="0">
                <a:solidFill>
                  <a:schemeClr val="accent2"/>
                </a:solidFill>
              </a:rPr>
              <a:t>ICISP’12</a:t>
            </a:r>
            <a:r>
              <a:rPr lang="en-US" sz="1800" b="1" dirty="0" smtClean="0"/>
              <a:t>)  </a:t>
            </a:r>
          </a:p>
          <a:p>
            <a:r>
              <a:rPr lang="en-US" sz="1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June 28-30, Agadir, Morocco</a:t>
            </a:r>
            <a:endParaRPr lang="fr-FR" sz="1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1266" name="AutoShape 2" descr="data:image/jpeg;base64,/9j/4AAQSkZJRgABAQAAAQABAAD/2wCEAAkGBhQSEBUUEhQVFRQVFhUUFhYXGBQVFRYXGBUVFBUXFxQYHCYeFxwjGRQUHy8gJCcpLCwsFR4xNTAqNSYrLCkBCQoKDgwOGg8PGikkHyQsLCwpKSksLCwpLCopLCksLCwsKSwsLCwpKSwpLCwsKSksLCwsLCwsLCwsKSkpKSkpLP/AABEIAMIBAwMBIgACEQEDEQH/xAAcAAABBQEBAQAAAAAAAAAAAAAEAAIDBQYBBwj/xABBEAABAwIDBQUFBQgBAwUAAAABAAIRAyEEEjEFEyJBUQZhcYGhMkKRscEUUtHh8AcVI2JygqLxQ1OS0hYzo7LC/8QAGgEAAwEBAQEAAAAAAAAAAAAAAAECAwQFBv/EACIRAAICAQUBAAMBAAAAAAAAAAABAhESAxMhMVFBBCJhMv/aAAwDAQACEQMRAD8AvRTTxTUgYnhi9fI83EjFNOFNShicGoyFREKacKalypwajIKIRTTt2pcq7lRkFEORLIpsqWVGQYkORLdqbKlkRkGJDu1zdqfKlkRkKiDIlu1NkSyIyCiDdpZFPkSyIyCiDdpbtT5EsieQUQbtcyKfIlkRkKiDIlu1PkSyoyCiDdrmRT5UsieQUQbtNNNE5FzIjIVAxppppoosXCxPIKBDTTTTRZYmmmjIKBN2kit2uIyCh7QngJoTwuXI68RwCcAmhOCdixHALoC4E5LIMTsJQuSlKMgxOwkuSlKMgxOpQuSlKMgxFCUJSlKMgxOwuQuylKMgxFC5lXZSlGQsTkJQlK5KdhidhLKkCuyjIMTkJZV2UpRkLE5lXMqfKSeQYjMqWVPSRYsSPKuZVKuJ5BiQlq4WqUhNRkGJFlSUkLqMgxBQ9PD05mLYDA1N4hotqeoJRLKgPMgWtBv5tGvouPcOvAGzpwck7FXyiCRzuBHIib6pwxwsJE2j2ZPEBedNU9wMBBy7nSZXNyc3/wAZPwv+SZ+9GCZf4XZJvAgRPnojMMEO3oTd+FIQ2RJdGsePrFvQqOsBFiekZD3x3wjMMBfaAlvwhzUgwGuIEXDXR+Kn3QEkgx32LuVhrrZGYYHd8F3fBD1MZTYYeQ0jUE3+EJv72oa5x5O+kIzDD+hYrBLehAO2zRix68zP0Q1XbI5R4kxy8UZixLjepbxVbNoZtBI65h07pUhNyMzRAn25nuBt10TyDEPNUJb0KqrA2IqgzctbJjxld3T4MVAYEkS2Rbp1TyQsWWZqhc3w6qrZTef+QeBMJlQVBq/v0J+QRkhYsuN6Oq6KoVMxtR2jwY8fwUgwzwbkek+qeSDFlvnXN4FWfZ3TyjQfoBNNN3TlOv4oyQYstt4lnVG8vHu/5BRfandI/uCpNE0zRbxLOs47GvB5/EFNG03/AMyoTNLnSzrNDax6lP8A3qepToVmhzLmZUA2s7r8k4bSd19QgVl5mSVJ+8HJIodiwmAxNw2ozWScpcRpcEAxN/gURVoVKTBnrgx7radN155T4dysGYSW5CDRvxODWNi0ibEXmLKbEbLlwIh7Wj3eFxtfjsR+tFxHU0BvxJNORVzGRfLDSIPDlBgmYvqjMC+m6xrFxPeGjvIFreZjqqfaWzXAEupOFOR7xcQTYGzufgddV3DdliQ1wa0kk8JD5tydPsm+sIAuqFamCBOYkmOruQiI5/IpuKxeWC6kXi54ZIbAJPK7e8eay1eDUIFIgsJblG9mZMwdBfkToVE7aTCzK2gGxIzOiTI1vJB00JQKy2xfaZjWgtaDUIIPMCLXAPPUXsoGdp3lglnEA4F0SCCNYdYaBUOYg5hJykGbDmT7OpVtX7XgsAbT4weZlsc7ePehgmWuF2o/LA3bgPavTcL6Waeo6ck/aLM1MOa5+eSXNaYIaZJs5wgSs5gnUXBz98+k4Ngizi9xnNEe6Ry5dSuN2odd46plDgMzS4ZXWdMpDZf4fA0XtL6jKzrS4uc2Wi3EYOZWTNmAQWMY5uWAcodyhpkmT3/063AWP2PtGpTqTTYHGC2Ltgf2kLT0sZUeBmblItlbm5WkuzaIbBKyi2tgN1Vc3LmBkgw4AGZMBsiAbeSVSs1hljaE5Z/5XXA5B3smREf7WyfUpnLLakgfeJHU38e9Q130gLgDXoDeZk6nVLcQ9tmPZtZzYzsJgiAJbHOSDry+Cf8AbyQP4EjKcxAc2bm8tHKeavK2Noz7LS0CPen1d9EG7abGmWUmDvgfQK1k+kQ3CPciPfmqf4Ya3llJe4zcQDlEABEPwFZ7YcwDrDnX6HW8fRDP2y/llHkhztF/3iCelvkrWnP+Gb1oL0MOxXtMhzYHIOc315LtPDPJlzoi4OcHx9zWFXPxTj7zviVAXq1ov6yH+QviLommwnizzrmdxddWgnzUbsZSA69xBf6khVDnpk95Wi0UZ78vhcjaDBAAIjuYTy6ieSc7a4iOIxyIbHyt5KlzFLMqWjEnemWz9rSIy27iAPQKL7YCZLJ8XE+mir94lvVW1HwW7P0sDi2/9NvnJ+qX2xv/AEmfAoDeJZk9uPgt2foeMY0f8dP/ALUvtw/6dP8A7QgA5OnvTwj4Lcn6GPxjT/x0/Jv5qM1mf9Nn+X4odKE8Iizl6Tbxn3G/5/8AkkoISRigyl6HVtvVLHesfbiGVzw4j3iA2DoE5u16riC2qQTqG03hsdSB8JjSEZg8ZA1YABENa23W+vzUlPFEAkveWkEwS4wSYNwLeAXi5nt7YBX2xibNNQMvbhIJiw9oTHPyR+HqYqsDlqy6c2ZrSC3Tq2BdonXVD1cExzQ4tgQIuMx7oHd5hWPZXCvc58OGXdtytMgiXOzXF9Q23eqUmyHBIz2LxlUEMq1HF1t5BvJcefPhaL96uWdm6T6fA2CQCYfflMy3r3ql2s/eYpx0mqxvwbPetA3bD2OFNoEEtaLCSTeLCTe6uXRMV6Z7a+xWU3kl722iXNJzWnhLbG5jTzXcH2dp1iBRqumJcXNEWj4d/RajaezBiINSRlkCWuyiO4PF9LqrZsqq2kWtaMuVzQS5jb+0Hf8AuclKYqQFR7P4cPyuqufcRkIl/WGkT1v8Oqrf3nTw1R5YCWX/AIjTIE3yTGsiCCAbeZw239tVMPj6g3pqBhytdma8AZWmZbb2ungbhLH9qq1YZG0SWODQ0cRIMah45n1Uty+D4rg9Lb2lw7WF7ajTUcbgyC5xN+I3bYi/WbQs23bDTULhVZvdbPdeYiSbc9O4rM4PYlSoYqPy3ghkHLabm5OkW52lC4nso/eRRdMm0k87gzHMEG4Gqz46bFJSfLPStnYokueXOzWHtOgAtE2nKbg8UXspq1eVnuzdJ9KnuqpmoC4ayIBmJ7s0eit3Fd2go42cuvKWVMkL0x1VRymrqRyskNULm9UZCaQqES7xc3qihchMRKaiWdRBKEASZh0XZCiSzJgTApfBQ5ksydgSwuqDOUt4UCJiVyVCXpZ0xE2ZLeKHOuiomBJvUlHnSQM1dWgIhxEcwZPlAKDq08sFsljjAGnPl1PjPNXtfs2Xs1GYXEEAnlqUBiMHiGkONIvIhrARnaBoSYPX0C8FHvMh2l2bdLS0vzCHHK5ubwIOhmbzzV9haIbRgAMysmSQ60e/maJN5PgosLtktDgaIYQM3E5jKYvcSRmv39RdQ47tQ0sexuUnjDtTADXaEAD7vPQnorREjCP2ixtTI4lz2ve+QGyRBZLncpy9Dc+ausL2qYac2BBIs2SwNge0RJJk6dFkMDh3DEVHu1eG5c0xHtX7pyjyRVPFMLKg3YBfVcZn2QJaGiI55lUmYpmi212m3bWZQCSGkw8k8RGrrwb6RaUDtXtk1lNxc0NDQIJAc4yYOS2tv8gs3jXjdtyNcQC3NEuMNF3HmY9o95KqMa9uIxLadIFzDAaT7z4aCYPukhwHO4SSsXdtFBh8MK1XLmALnS1ty4yZgWgnzTH4eq0Xz06ZcQ2ZgRcW/JS7V2M+hUl1hNjcaCfI3VvsqoXsEthug1M3+PPXv5Epy/Uala4K3BCpRIh8Z/eF/GCbc1sNhPf7VO7pBdYO4cwy5geWaNOXctA+kPsAw9VjIENZY56Zu5hAcIJgEGPNUuBwgpSzO6akMIHSdT3zHqspM11Eo1TstamFNJ4Mh3E1xgOFnEwDOmnotLV2KeUHp/pVA2pmokDNIa1tQuLQXNJdIixPEReCQQtTsratOrSbLWZ2ANkkA8myOfP6I03L4yWo3yUFbZzm6gj9dUmbHc6k6qC0taQHC83IHSDqNFp6mIosY0VgXwD95w4gycxHK7tVHg6ANN1QMaxrBDMzgWBoLhwETeS7Q8xrK6VqSIelBmX/AHO8tzNh/cwhzo6wOV0xmx6rhLWExrpI8RMhahtLI8VaZYRYOAe5xaTOZp1NxeBe0BdJfGY++AYu1ri+RlYCJMC4k6iVe8yH+NEzNHYL3Mc4FvC4NcLzfmLQQPFSv7NvABLgQbWsQehnT1VttUHDksaJDgHmM9ybQQCJIy+vjNWK9R3ssHL3RyECxnp6I3ZMl6MF8O4js+xlUNL3FpiXQBl4cx6z6c1LQ7P0nNdxn+U3HS5BsbdDrzVNtHtIadQtdUdI1aJBHWdLzyQru0DHA8TnTyiT15krN67XbNF+OmrUS5odmXOBmrTZBiHktnwshq+D3UHPSeQDIBzcz1F9UFh8bmIa0uJNwGgev+le7N2I+rRJaKc5oAeS18mNHNjxgreOrau7MJaVOsaKKF0MV+/shVa9odEOeKcgg5XmNW9L8iVbN7E0nMMPcHMMOIEh0iRAOnx5rbeiY7EzN0toMIy1KTMvVgAeO8TKVbYYeM2HdnHMe8PFtz8J8lo9m9nm098SBUyZmkOAcJEwQeQ59fgiO0WyKNOmw0QG1MzMpBMkcUiSYInKudzp/odK021U+Tz2tTcw8QI+R8DzTBUW3w9BldwbiWmmSXxLSSeFoY0uMDUkyZ9krP7Y2HuicpzAcm8fj7Mx6raP5C6kYz/GfceSozJZl2kDrBI81x2pjkuhSTOVxFmSXMySdiPVqddEtxUdFWCqB+pXab3STNrQLd8nSeY58l88mz6Gi1e5rxxNBGlwD81FX2VQqMLC0AOEHLw/JQ056ofbW1BhqD6jj7IjzJgeMTPgCrUnfBLSPOu09BuHr1MgcKbWHLmiTktYx169VS0KLm0mR90HzIBPqTzVl2ox7qwe8AESGNgRLZzOdcydL+AUOz9pOe6ieFoimJMZGhrbEyQCbWGhJvzWrOZpOVIFxGzKzqNQUw4kCK4gNyCQWszuPC46mPdKm7P7LYau4exrGxnc64qBzZGdh14SDNzoZjVaik4NwpjK4DEvzHicXQGFp7y4N9o9ZQ1Kk6piRUpta2izMHF7TYQGu4ogOzZrAzJNk3J9Gq00raKDtPscOoOaWxUoPMmJL8rSanFcuzCHcWmg76fY+zHVzLQ4ZSHQ0DMATEN8uVtFpNr7XYN857nZ6jwBTAFmhobJJFszQR5BZ/8AeBOXIN2xpHCJvlgi8zNyL93NS2/pMseKDsfiWlxIB5zMjjJl5DZsJnp4IjZmEcRvIkC86d0nwKqK1c1HFxJJJ/IePJW2CxpyZAYaIkeEnx1n4BZzlbshJWFVcMd1mvAdB6dwPVS4fDvNMEHQkA+Am8XBj4xZEOa0UqZY4OMiWXEOkggzrMgeCfSe5j3l43bhle0aZgTa3UaT3d6mMq5KceTS7G2jVq4t0NLaLmNjMQ5ssY1vu6F2U98FFY2jXfUaWsY2myGuGfKNGvIiL3DioMFSxRpNNCpRG8Yd4/JD8xLibAQbk9IMonZ9bG043jaT2tJEUyGzqASSO8WjkF0ZoqmPOHrCg8sYIzl3CWsAEybzBjTSEti4uriXgy3JTyg5eVjlD2kXPha6OftNwYWPp5WlrgSSXQHSD7InnPKO9VGysdQwgNJlcu3hkvy8wMgGctAHWY807sKounbNNSk9j6ky4NBIucoHIQ3yjlMrMbeaMNRc9lfJVYz+HwhpzTe15Jbmv/MOiu8bt2nQpOqVXHIJN3Bs9MuUX+a8J7XdtnYus4gZacnIybAdSdXOOsnqi76H12BNxjnVHh8B8m8fGY+MpbOqOeYuf1oDytdCU3ZjLiQYgOF/iOYVxsrbhwwLWspkkWebi4ifyN1DKizV9nsPTDs4Y95YSHTYhwIOsX/JbrD9omndPfIbMCwDswBETMEz4aLx/CduatKnkDZfm7i0g+Xetbg9rirRpioGyeNzGnNzLWz0PteYCx/aLs1eMlRusZ2kbwvDHvAqbxkuYBm0HsAyNNSh8VtjFuY+mW0KBq6Oa4k6AG+azoAjT5rC4bbLg8sbLmtJaWuu4Q43DpkjUq2wPa7cVXMfFRpAkGHOaDoRI0Wu6Z7ZoN9iabCKpa2mZ4d61+YucbECHXmPeV2yiWRTLeLLIZwxAtAl0fJUx2lRdT3LWGpncKjHNh5pt4SAQ4EsILT01Qlc4vfDMQQLEEtc49CRJnw9Vp2Z9F5X2sKYl1IaxHATfThEnqhh2gBcAKLJLc0XmJgcO7VTWa/M0upATqQ1wETABiJ4Y6oTEbHZUquqCAHcOUnihphpGa4sikh9lpjtpMcW56DL2mXNdJBgAENm9tedpQNTZ9KpRqPaw0ntdZrnF2ZsSeZE3OiFo7Mq5mMY4FrH7508RBAytAtBHCToPkrOjiq4zb0MEF2W2a3ukgAXk6dwVLjol19M+yhTi8z4A+spKyqVRPsj4JK8mRgvDSMiUbTxIjiIKojXkqSnW/V159nZRdHHDkJXmP7SO2O8q/ZmA/wyTUP80WAM6AEz4rYbU2oKFB1SxIFgeZ0vC8OxmLLnuqG5c5zjzkmSdfFaaa5sifha4jtCXMykdSCO9P2dtRpblMNMQ0qkw2KzXyiG8MHvnX4ptSzQCIMyD3aR8Qtjnr6eiDtEyjRztMYlz4drkcAXGCwktLYI7wZvFiNV7fPq0X0g3jjgLQMrIIvJJOYQepvFoWIo4smBU4wLibkd3gj3VuAEDK0CYtpMecJNu7N9yC0sMeR5pySSS52v4wFPhcM6tVFJpy6ZpMakAjz08fIqsGIk8MzyPLvVpgyHZYdJLzvXXLhoQSbcNuvfdJnOlb5Jm1YPCBPOb/CdOf6spsJU4hECOUwCOgJ9k2HcYTcPs7PO7eI0OaBLtBl8eiYcA8TN45Afjf8A0or6XKE4Omi/w+JbPCJHRwkaARP1HRHVGgsEumLZTMiLC/kVk8JnDuGQeY/EfitTs2g3NleDLhwgn2T7Wl5iOcalZvgS54Nj2cxjnF1N8B4hw93NYAwCdbAnxV+aThqCvOKOIq52kTmbAk8sthbyXoezNsNqNEOl0CbiZi5Ed6LRtFOh2dQ1NmUXmalJjjbiIGa2knVWZeHagFMqspgFzuEC5MwAPOytOgZ43+2TCU6eRtJxaDfdguy+MRHqvNsLRM5SYB/3Hotb+0fatPEY47qrvKbYAjNAPPWx8QqZ2HGUyDI0Pz9Y+K0sVAgpyCpt3IFoSy2C7vS3S/4dyVjoLwYpNPGydOR68oMLTbJ2jT+0aS22U2aCIALDGhBMzfTvWJftMtOngjsDs3E1mb+nQJp5t3mloBIEmJiYHRS02NNIv+1m1KVOuX0qV4DnEPInyEglDYfbeExDRvHPpPBkEwCDpwviCO4hGDsNjt0+s+k1gpky0vBcQ2Zc0RcCOZvylM2v2PxNBpfUZafcguHflQor6Dk2+DQ7FpMpB1QVDULAHsyxLhIDmlo8tOU2VPXxLqtR9SWlziSczoIOpgZmk6EIXY9PKGGlma4th5DnBrndWt1bNrDnPJWGMYXH+IXEiAXH/XcujTqPZz6ly6DKDXNyFtSoJBcWue1rDyY3NTqOLZcQLwYlLFbYxdKCS4s/mEt1iM0uHIhVFbANkAP5TMWnWJUFbDlurh3Xjv5raKizGTlFfS+w/a10iabSSY9hpME2jKASe5GYntS6mb0s+aCA3O3KJIuDe+Wb9VkGugjuI/UhXr+0hdUNXdkZgBwv5j2hJAMad9+ac9OK6Fp6sndsK/8AVmFNzRueuSfVspLOVKmYlxFyZNybnvN0ktlCf5D/AIbLfkFObjeQn9fNS/ZpHsmOqr9qbZoYYHevGbkxt3nyGniYXlJN9Hq2l2Vvbmo91AOk5GkAiNZkTP61XnNVaPbHbF2JYaTWBtOQbkueYMiToPBUNQSFvFNcMydPlFaHls95mfmFLmLtSYAk+Pd0XG+1BMT8JRbsHI1utHJLsyxb6BsO2/U/ADmb+EoqKjiBbpBNoiZJ005p+BwjWmXyTaADl66lFnFFoBAYCCTMkmeUkm8KXJGmnpp3k6IhiGMEOyvuMzXuLTIIJAggiRIkdVMNuU2VJp0wKYdLWRfWRxa+t7oXEYcPdvKhu+SXF3tONyZj0UAwjR73pKHKJmoM2WExjA0vpMe0ukzvLZSS4SHWAj5JUi5uR+/pOBMZWjM48gXTaZ+XestSdHCJdMCDp3RKu8DTyAjKJNi6OIWvE6X7lk5uKpHRjm7fZocfsgPuX5Zj2iAJge43TwnmicFh6dMZWuc8kh0u4GTEAga9yp8NSJOUy4wMjoknTMwxzEEjrccgtDg6LcvCDEEeNp0Kwbl6bKEbuiww7gLOIv7o0A7r8o/JS0Qabw9lwDzsRy0HihMM+ZIPMN7rCVTbY7THDuywcxaYLdOYHcf9JYtvgq0kem0sTmaCNDf8llf2k9qW0MG5ksdUqQGseM4Im5y8rTc9F5vs3t/i6ALWOa5sl0PGa5MmDr/tUm3tr1cXVNWsQXEBsAQ0AaABdMYNPk5XJfALCgkzbVXTiTA6Ktw9OAjKNW8jl1VyCPARTwLnnK0SR4d0dw1CFxGz3NmWzctjUzlnRE1KxJJHDJGkp5xhIdNpzH1hRkx4oruzWwzjMZSoCYe6HFvJurj5AEr3et2MpB+Do0yWtw4q1ABGn8MGZm7nuF9bOXnX7FsEPtj6p/46Zj+p5y//AFzL2DCYrNVqVItw0m+DJLv83uH9gWjasypkW1qbzu6djvKjZ0u1k1XfHIB/ciMxvLddfwK7vw6vJIimwgTbiqET8G0x/wB6smOSodlN+48PUMmlTBHMcBvY3bE+JVJtr9n7HHPQMFtyxxBDo5B/u+crYOpNOrR+vBN+zgaFzVStC4PKanZHF7tznMDH3IyguBgfea43N4HqFn3bJr5w1zCXETcObGvIt+q90FFwNiHeNj8QnOpA6tI8DIVrUkiXCL7PEqfZapU4XMc0xMy3URDZBNjf4ICoypSeWOY4lsiSwhju+RYaT/te1YvZrgS5jaTjOjm5T38befiFSYrar6R/i4KsG/fpltVsciQ0281e5fZC0q/yeU1GkmZDdLGQRbwSXor+1uBm7ak85pCUkbv9Da/gx+MbBHEZETpHeF4ztekWVqjCSS17hJMk3sSeZhewM2cSeSznansIKs1KMCrq4E2f/wCJ9Fx6UsXydOrG1web0q0OHwRtRsCyHx2zX0nZajS13Q/MdR4KE4oixXQ1fJjGVKgbGOU+C2kNH+Gb8UHVkmYSe0nQQm42hKVMuCAbj0UdSmqqm5zdD+CLpbQ+9b1ChxaNFNMMqSacfdv9fqU8VAQoaGLHUKKcpLSbclNBdFlTHsxrKs8JXLCQZEuBA531sNb8lQOeRTAGv5lSYLFOEd31M/RRKNm0J0b/AGVUBItYmbeNoPkCtK14N9HDURrrDhHI/MFYHZm1TLDERrJWuo7Qa+mXAHMAbHuE5fT0C5kn0zeVdoho4rJVc0ixdmBF5tH0HxTcfgqdc5XDw7tb+qDxOMBMgggw4G/MWPnZGMrZmzz/AEVRN/DNbf7NCiwOZJvxc9dD3fms6WLeYrFy1zDfMCIPwWJrUy0wRBC305NrkynGiMGykokckG50lEUqWk/VW0RZIQRMXHRGYfY9fFFopsPEYzRDQCb8XctZ2Y7MsDRUxDCZALWO0A6uHXuW1wldvIAQIEdOkALHLkuuBvZfs/SwNDK259p7vvQPlqrfZwLaLAfaiXf1OOZ3+Tiq/EPBAAIOZwaesan0BHmiauIhjusQP6jZvqQjkXARhK9sw95xd5ey3/FrUZSrN6QhadJrWgDQAAeVk110rYUWzKw5H6/NSb/wPxCqaRPepsytSZLiiw39tPwUjHjqgmPToJWmZOIcbphaEICQbGOuvoNFGcTUBsA4ddD/ALVZIVMmOHZ90fBdUe/6tPofVJLgKZluXTT9QoatMEcpOunqqQY57rkkk8gp8NWLnQAfPl4rls6KH4/ZDKoy1GscIgSBbrB1Hksni/2agmaVTKOjhmHkZn4rfMwZi5HwU7ML+iqjJx6IcUzx/H9gsVT0pioOtM5v8bH0VI/AltnNIPQgg/Ar6AbhxCHx2yKVWN7Tz5bgEuLfHJME+IWq1n9M3o+HgbsIFBUwS9txXYXC1DO6y/0FzfTRVtf9muGOjqrfBzT82qt6JO1I8cdhYTXVHRBvGh5hbftV2LdhuJhL6XMmJB745d6ylXDrRNSVmbTXBf7JwbDZw5W1RuJ7OmM1Jjj1sVT7O2mWkEat1H4LS4TtG1xBP1n9d65JKSZ3Kmiuo0ntuLnSIBPgQUdhdqmnZ/CIi55XCshi6dQ8bGE9SAPUckDtfsgK4Jo1Sxw0BJcx3n7QQqvkJXXBnsftobwlrobNvjI9VebL7QggBxiOax+0ezeIo3qUyW/fbxt8ZGnnCr2VXA8JI7vyW7gpLg51qNPk9FxGMY45p0nzhQ4/EsqNGZoMaH81kcHtZwY5jrhwtHIzMppx7/Hv/JRtGm6g6hRJeGtBJJgAXJ8FvezXZXduFWuASLtZYweru8dF5lTxNRrg4OLSDYtJBHnqvW+xW2HYjD8Zl7Dlc7m60tJ7+XkjUTSsmDT4LxwzGyeykR/pdNGByP61TGOIkCYAJJJ5C6wNRNEONjDRHiT+A+ae/FEuptk83kf0xl9ZP9qfhsI4tEm7uIjpN48hA8kNToziB9wMqX/uYxt/EVD5rRdkPotW1R3/ADU7cRA0lQ06drFP3Pkkhk7MUDy/FEgFVg/X0R+HcefkqJJ21I5KRlYEzf6fBQ1ngR3qLet5QiwoONTmmCqIJcR8kM2tGqf9qHkqTFROaTDzPxKSGNRv6P5pIsdGYZsZgNp8JMfmrBmGDRYAKZntQLHr+ARDcN1KnEdgDQU8qxGFYU11Aa6D9aKaHYDmCXj6KWq4e7bv5oY+KQzj6h5KMnmnrjmpUMhcAbEAjoRI+BWY2z+zulVl1E7px93WmT82+XwWqLU0NIQpNcoTin2eM7W7I4mg69N1tHNBc0+Y+qqKlQg2senJe/OcUNiNlMrD+JTpvH8zQfWFru+oz22umeIYfalQaRp3H81YYDbdYHhDjziCbDn8F6dW/Z3gn60sp6sc5vpJCzm1v2XOYC7C13TyY6xPXjFvTzTyiw/dAuyduPIaXF2UzldEAx7Q7+vxWgpU6b2l1Wmx4cCBmY2DcA3I0E6rAOo4nDfw6tJ8H+X1BFj5LT9ncVVrBtNtJ4EiXFpDGtmSZNvJTKNcmkZqXZldt9lntru3FN7qZu3KC6J93yPoq2rhatKN5TcAdMzS35r3xmAa1ogQAAAB3frVJ2CaQc7Wub0IBB8QU1qvpozen4eE0aG8e1sgSQORN7aayvZezuym4ajlAAJguIiTyAnnA+ZUeJ7IYVzg4UmMIMiAQPNoP5ojeuZIdxAc4vHTMPqB4lEpZKhxi0+SzABMmPoocQZIYIg8Tv6QRbzMDwlVuC2yyo3M2RHJwiPEyY8/orGmyAS48Ru46C3IdAB9TzWdUX2PxNZwbLdTAHiTH5+SGwTzvKg91oY1vfGbN/lI8ig3Yio7E0xA3cPfFyeGGh5OgkvMDunwMwWGc0kuvIaBGoiSSe8lziq6Qu2H0SSVKanIqJtA6hSOw5AkhShj6NO9vgi2i1rQq1pIMj8UUNoSIAk+ioklruECXX8bIB7jclNNST16XXXVREFAwuhVtcgqR0cgfJAtqDqpW4gCBOth680wJikoftL/ALoPfI/BJIB1LmjqYSSVkDBqB4/RPr+0kkpZSA6oQtYpJKCjvIJtT8EkkMPpxvsrgC6kpKGvHElTOiSSBj+RScupJDBnc/H6KZv4JJIEJpv+u9Tv0C4kqECN5/rmuN9rzSSSAodpDKMS5vC7etGYWMbqkYkX1J+Kl2HUJrlsnLkJyzwzDbxpzSSXR4Zell/yv/t//SPppJLBmiC2aDxUlJ3D5u+ZSSQMCxbYNuhQYNkklRAXSPCPNCVikkhjQ1mikw518PxXUkIB5ckkkqEf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268" name="AutoShape 4" descr="data:image/jpeg;base64,/9j/4AAQSkZJRgABAQAAAQABAAD/2wCEAAkGBhQSEBUUEhQVFRQVFhUUFhYXGBQVFRYXGBUVFBUXFxQYHCYeFxwjGRQUHy8gJCcpLCwsFR4xNTAqNSYrLCkBCQoKDgwOGg8PGikkHyQsLCwpKSksLCwpLCopLCksLCwsKSwsLCwpKSwpLCwsKSksLCwsLCwsLCwsKSkpKSkpLP/AABEIAMIBAwMBIgACEQEDEQH/xAAcAAABBQEBAQAAAAAAAAAAAAAEAAIDBQYBBwj/xABBEAABAwIDBQUFBQgBAwUAAAABAAIRAyEEEjEFEyJBUQZhcYGhMkKRscEUUtHh8AcVI2JygqLxQ1OS0hYzo7LC/8QAGgEAAwEBAQEAAAAAAAAAAAAAAAECAwQFBv/EACIRAAICAQUBAAMBAAAAAAAAAAABAhESAxMhMVFBBCJhMv/aAAwDAQACEQMRAD8AvRTTxTUgYnhi9fI83EjFNOFNShicGoyFREKacKalypwajIKIRTTt2pcq7lRkFEORLIpsqWVGQYkORLdqbKlkRkGJDu1zdqfKlkRkKiDIlu1NkSyIyCiDdpZFPkSyIyCiDdpbtT5EsieQUQbtcyKfIlkRkKiDIlu1PkSyoyCiDdrmRT5UsieQUQbtNNNE5FzIjIVAxppppoosXCxPIKBDTTTTRZYmmmjIKBN2kit2uIyCh7QngJoTwuXI68RwCcAmhOCdixHALoC4E5LIMTsJQuSlKMgxOwkuSlKMgxOpQuSlKMgxFCUJSlKMgxOwuQuylKMgxFC5lXZSlGQsTkJQlK5KdhidhLKkCuyjIMTkJZV2UpRkLE5lXMqfKSeQYjMqWVPSRYsSPKuZVKuJ5BiQlq4WqUhNRkGJFlSUkLqMgxBQ9PD05mLYDA1N4hotqeoJRLKgPMgWtBv5tGvouPcOvAGzpwck7FXyiCRzuBHIib6pwxwsJE2j2ZPEBedNU9wMBBy7nSZXNyc3/wAZPwv+SZ+9GCZf4XZJvAgRPnojMMEO3oTd+FIQ2RJdGsePrFvQqOsBFiekZD3x3wjMMBfaAlvwhzUgwGuIEXDXR+Kn3QEkgx32LuVhrrZGYYHd8F3fBD1MZTYYeQ0jUE3+EJv72oa5x5O+kIzDD+hYrBLehAO2zRix68zP0Q1XbI5R4kxy8UZixLjepbxVbNoZtBI65h07pUhNyMzRAn25nuBt10TyDEPNUJb0KqrA2IqgzctbJjxld3T4MVAYEkS2Rbp1TyQsWWZqhc3w6qrZTef+QeBMJlQVBq/v0J+QRkhYsuN6Oq6KoVMxtR2jwY8fwUgwzwbkek+qeSDFlvnXN4FWfZ3TyjQfoBNNN3TlOv4oyQYstt4lnVG8vHu/5BRfandI/uCpNE0zRbxLOs47GvB5/EFNG03/AMyoTNLnSzrNDax6lP8A3qepToVmhzLmZUA2s7r8k4bSd19QgVl5mSVJ+8HJIodiwmAxNw2ozWScpcRpcEAxN/gURVoVKTBnrgx7radN155T4dysGYSW5CDRvxODWNi0ibEXmLKbEbLlwIh7Wj3eFxtfjsR+tFxHU0BvxJNORVzGRfLDSIPDlBgmYvqjMC+m6xrFxPeGjvIFreZjqqfaWzXAEupOFOR7xcQTYGzufgddV3DdliQ1wa0kk8JD5tydPsm+sIAuqFamCBOYkmOruQiI5/IpuKxeWC6kXi54ZIbAJPK7e8eay1eDUIFIgsJblG9mZMwdBfkToVE7aTCzK2gGxIzOiTI1vJB00JQKy2xfaZjWgtaDUIIPMCLXAPPUXsoGdp3lglnEA4F0SCCNYdYaBUOYg5hJykGbDmT7OpVtX7XgsAbT4weZlsc7ePehgmWuF2o/LA3bgPavTcL6Waeo6ck/aLM1MOa5+eSXNaYIaZJs5wgSs5gnUXBz98+k4Ngizi9xnNEe6Ry5dSuN2odd46plDgMzS4ZXWdMpDZf4fA0XtL6jKzrS4uc2Wi3EYOZWTNmAQWMY5uWAcodyhpkmT3/063AWP2PtGpTqTTYHGC2Ltgf2kLT0sZUeBmblItlbm5WkuzaIbBKyi2tgN1Vc3LmBkgw4AGZMBsiAbeSVSs1hljaE5Z/5XXA5B3smREf7WyfUpnLLakgfeJHU38e9Q130gLgDXoDeZk6nVLcQ9tmPZtZzYzsJgiAJbHOSDry+Cf8AbyQP4EjKcxAc2bm8tHKeavK2Noz7LS0CPen1d9EG7abGmWUmDvgfQK1k+kQ3CPciPfmqf4Ya3llJe4zcQDlEABEPwFZ7YcwDrDnX6HW8fRDP2y/llHkhztF/3iCelvkrWnP+Gb1oL0MOxXtMhzYHIOc315LtPDPJlzoi4OcHx9zWFXPxTj7zviVAXq1ov6yH+QviLommwnizzrmdxddWgnzUbsZSA69xBf6khVDnpk95Wi0UZ78vhcjaDBAAIjuYTy6ieSc7a4iOIxyIbHyt5KlzFLMqWjEnemWz9rSIy27iAPQKL7YCZLJ8XE+mir94lvVW1HwW7P0sDi2/9NvnJ+qX2xv/AEmfAoDeJZk9uPgt2foeMY0f8dP/ALUvtw/6dP8A7QgA5OnvTwj4Lcn6GPxjT/x0/Jv5qM1mf9Nn+X4odKE8Iizl6Tbxn3G/5/8AkkoISRigyl6HVtvVLHesfbiGVzw4j3iA2DoE5u16riC2qQTqG03hsdSB8JjSEZg8ZA1YABENa23W+vzUlPFEAkveWkEwS4wSYNwLeAXi5nt7YBX2xibNNQMvbhIJiw9oTHPyR+HqYqsDlqy6c2ZrSC3Tq2BdonXVD1cExzQ4tgQIuMx7oHd5hWPZXCvc58OGXdtytMgiXOzXF9Q23eqUmyHBIz2LxlUEMq1HF1t5BvJcefPhaL96uWdm6T6fA2CQCYfflMy3r3ql2s/eYpx0mqxvwbPetA3bD2OFNoEEtaLCSTeLCTe6uXRMV6Z7a+xWU3kl722iXNJzWnhLbG5jTzXcH2dp1iBRqumJcXNEWj4d/RajaezBiINSRlkCWuyiO4PF9LqrZsqq2kWtaMuVzQS5jb+0Hf8AuclKYqQFR7P4cPyuqufcRkIl/WGkT1v8Oqrf3nTw1R5YCWX/AIjTIE3yTGsiCCAbeZw239tVMPj6g3pqBhytdma8AZWmZbb2ungbhLH9qq1YZG0SWODQ0cRIMah45n1Uty+D4rg9Lb2lw7WF7ajTUcbgyC5xN+I3bYi/WbQs23bDTULhVZvdbPdeYiSbc9O4rM4PYlSoYqPy3ghkHLabm5OkW52lC4nso/eRRdMm0k87gzHMEG4Gqz46bFJSfLPStnYokueXOzWHtOgAtE2nKbg8UXspq1eVnuzdJ9KnuqpmoC4ayIBmJ7s0eit3Fd2go42cuvKWVMkL0x1VRymrqRyskNULm9UZCaQqES7xc3qihchMRKaiWdRBKEASZh0XZCiSzJgTApfBQ5ksydgSwuqDOUt4UCJiVyVCXpZ0xE2ZLeKHOuiomBJvUlHnSQM1dWgIhxEcwZPlAKDq08sFsljjAGnPl1PjPNXtfs2Xs1GYXEEAnlqUBiMHiGkONIvIhrARnaBoSYPX0C8FHvMh2l2bdLS0vzCHHK5ubwIOhmbzzV9haIbRgAMysmSQ60e/maJN5PgosLtktDgaIYQM3E5jKYvcSRmv39RdQ47tQ0sexuUnjDtTADXaEAD7vPQnorREjCP2ixtTI4lz2ve+QGyRBZLncpy9Dc+ausL2qYac2BBIs2SwNge0RJJk6dFkMDh3DEVHu1eG5c0xHtX7pyjyRVPFMLKg3YBfVcZn2QJaGiI55lUmYpmi212m3bWZQCSGkw8k8RGrrwb6RaUDtXtk1lNxc0NDQIJAc4yYOS2tv8gs3jXjdtyNcQC3NEuMNF3HmY9o95KqMa9uIxLadIFzDAaT7z4aCYPukhwHO4SSsXdtFBh8MK1XLmALnS1ty4yZgWgnzTH4eq0Xz06ZcQ2ZgRcW/JS7V2M+hUl1hNjcaCfI3VvsqoXsEthug1M3+PPXv5Epy/Uala4K3BCpRIh8Z/eF/GCbc1sNhPf7VO7pBdYO4cwy5geWaNOXctA+kPsAw9VjIENZY56Zu5hAcIJgEGPNUuBwgpSzO6akMIHSdT3zHqspM11Eo1TstamFNJ4Mh3E1xgOFnEwDOmnotLV2KeUHp/pVA2pmokDNIa1tQuLQXNJdIixPEReCQQtTsratOrSbLWZ2ANkkA8myOfP6I03L4yWo3yUFbZzm6gj9dUmbHc6k6qC0taQHC83IHSDqNFp6mIosY0VgXwD95w4gycxHK7tVHg6ANN1QMaxrBDMzgWBoLhwETeS7Q8xrK6VqSIelBmX/AHO8tzNh/cwhzo6wOV0xmx6rhLWExrpI8RMhahtLI8VaZYRYOAe5xaTOZp1NxeBe0BdJfGY++AYu1ri+RlYCJMC4k6iVe8yH+NEzNHYL3Mc4FvC4NcLzfmLQQPFSv7NvABLgQbWsQehnT1VttUHDksaJDgHmM9ybQQCJIy+vjNWK9R3ssHL3RyECxnp6I3ZMl6MF8O4js+xlUNL3FpiXQBl4cx6z6c1LQ7P0nNdxn+U3HS5BsbdDrzVNtHtIadQtdUdI1aJBHWdLzyQru0DHA8TnTyiT15krN67XbNF+OmrUS5odmXOBmrTZBiHktnwshq+D3UHPSeQDIBzcz1F9UFh8bmIa0uJNwGgev+le7N2I+rRJaKc5oAeS18mNHNjxgreOrau7MJaVOsaKKF0MV+/shVa9odEOeKcgg5XmNW9L8iVbN7E0nMMPcHMMOIEh0iRAOnx5rbeiY7EzN0toMIy1KTMvVgAeO8TKVbYYeM2HdnHMe8PFtz8J8lo9m9nm098SBUyZmkOAcJEwQeQ59fgiO0WyKNOmw0QG1MzMpBMkcUiSYInKudzp/odK021U+Tz2tTcw8QI+R8DzTBUW3w9BldwbiWmmSXxLSSeFoY0uMDUkyZ9krP7Y2HuicpzAcm8fj7Mx6raP5C6kYz/GfceSozJZl2kDrBI81x2pjkuhSTOVxFmSXMySdiPVqddEtxUdFWCqB+pXab3STNrQLd8nSeY58l88mz6Gi1e5rxxNBGlwD81FX2VQqMLC0AOEHLw/JQ056ofbW1BhqD6jj7IjzJgeMTPgCrUnfBLSPOu09BuHr1MgcKbWHLmiTktYx169VS0KLm0mR90HzIBPqTzVl2ox7qwe8AESGNgRLZzOdcydL+AUOz9pOe6ieFoimJMZGhrbEyQCbWGhJvzWrOZpOVIFxGzKzqNQUw4kCK4gNyCQWszuPC46mPdKm7P7LYau4exrGxnc64qBzZGdh14SDNzoZjVaik4NwpjK4DEvzHicXQGFp7y4N9o9ZQ1Kk6piRUpta2izMHF7TYQGu4ogOzZrAzJNk3J9Gq00raKDtPscOoOaWxUoPMmJL8rSanFcuzCHcWmg76fY+zHVzLQ4ZSHQ0DMATEN8uVtFpNr7XYN857nZ6jwBTAFmhobJJFszQR5BZ/8AeBOXIN2xpHCJvlgi8zNyL93NS2/pMseKDsfiWlxIB5zMjjJl5DZsJnp4IjZmEcRvIkC86d0nwKqK1c1HFxJJJ/IePJW2CxpyZAYaIkeEnx1n4BZzlbshJWFVcMd1mvAdB6dwPVS4fDvNMEHQkA+Am8XBj4xZEOa0UqZY4OMiWXEOkggzrMgeCfSe5j3l43bhle0aZgTa3UaT3d6mMq5KceTS7G2jVq4t0NLaLmNjMQ5ssY1vu6F2U98FFY2jXfUaWsY2myGuGfKNGvIiL3DioMFSxRpNNCpRG8Yd4/JD8xLibAQbk9IMonZ9bG043jaT2tJEUyGzqASSO8WjkF0ZoqmPOHrCg8sYIzl3CWsAEybzBjTSEti4uriXgy3JTyg5eVjlD2kXPha6OftNwYWPp5WlrgSSXQHSD7InnPKO9VGysdQwgNJlcu3hkvy8wMgGctAHWY807sKounbNNSk9j6ky4NBIucoHIQ3yjlMrMbeaMNRc9lfJVYz+HwhpzTe15Jbmv/MOiu8bt2nQpOqVXHIJN3Bs9MuUX+a8J7XdtnYus4gZacnIybAdSdXOOsnqi76H12BNxjnVHh8B8m8fGY+MpbOqOeYuf1oDytdCU3ZjLiQYgOF/iOYVxsrbhwwLWspkkWebi4ifyN1DKizV9nsPTDs4Y95YSHTYhwIOsX/JbrD9omndPfIbMCwDswBETMEz4aLx/CduatKnkDZfm7i0g+Xetbg9rirRpioGyeNzGnNzLWz0PteYCx/aLs1eMlRusZ2kbwvDHvAqbxkuYBm0HsAyNNSh8VtjFuY+mW0KBq6Oa4k6AG+azoAjT5rC4bbLg8sbLmtJaWuu4Q43DpkjUq2wPa7cVXMfFRpAkGHOaDoRI0Wu6Z7ZoN9iabCKpa2mZ4d61+YucbECHXmPeV2yiWRTLeLLIZwxAtAl0fJUx2lRdT3LWGpncKjHNh5pt4SAQ4EsILT01Qlc4vfDMQQLEEtc49CRJnw9Vp2Z9F5X2sKYl1IaxHATfThEnqhh2gBcAKLJLc0XmJgcO7VTWa/M0upATqQ1wETABiJ4Y6oTEbHZUquqCAHcOUnihphpGa4sikh9lpjtpMcW56DL2mXNdJBgAENm9tedpQNTZ9KpRqPaw0ntdZrnF2ZsSeZE3OiFo7Mq5mMY4FrH7508RBAytAtBHCToPkrOjiq4zb0MEF2W2a3ukgAXk6dwVLjol19M+yhTi8z4A+spKyqVRPsj4JK8mRgvDSMiUbTxIjiIKojXkqSnW/V159nZRdHHDkJXmP7SO2O8q/ZmA/wyTUP80WAM6AEz4rYbU2oKFB1SxIFgeZ0vC8OxmLLnuqG5c5zjzkmSdfFaaa5sifha4jtCXMykdSCO9P2dtRpblMNMQ0qkw2KzXyiG8MHvnX4ptSzQCIMyD3aR8Qtjnr6eiDtEyjRztMYlz4drkcAXGCwktLYI7wZvFiNV7fPq0X0g3jjgLQMrIIvJJOYQepvFoWIo4smBU4wLibkd3gj3VuAEDK0CYtpMecJNu7N9yC0sMeR5pySSS52v4wFPhcM6tVFJpy6ZpMakAjz08fIqsGIk8MzyPLvVpgyHZYdJLzvXXLhoQSbcNuvfdJnOlb5Jm1YPCBPOb/CdOf6spsJU4hECOUwCOgJ9k2HcYTcPs7PO7eI0OaBLtBl8eiYcA8TN45Afjf8A0or6XKE4Omi/w+JbPCJHRwkaARP1HRHVGgsEumLZTMiLC/kVk8JnDuGQeY/EfitTs2g3NleDLhwgn2T7Wl5iOcalZvgS54Nj2cxjnF1N8B4hw93NYAwCdbAnxV+aThqCvOKOIq52kTmbAk8sthbyXoezNsNqNEOl0CbiZi5Ed6LRtFOh2dQ1NmUXmalJjjbiIGa2knVWZeHagFMqspgFzuEC5MwAPOytOgZ43+2TCU6eRtJxaDfdguy+MRHqvNsLRM5SYB/3Hotb+0fatPEY47qrvKbYAjNAPPWx8QqZ2HGUyDI0Pz9Y+K0sVAgpyCpt3IFoSy2C7vS3S/4dyVjoLwYpNPGydOR68oMLTbJ2jT+0aS22U2aCIALDGhBMzfTvWJftMtOngjsDs3E1mb+nQJp5t3mloBIEmJiYHRS02NNIv+1m1KVOuX0qV4DnEPInyEglDYfbeExDRvHPpPBkEwCDpwviCO4hGDsNjt0+s+k1gpky0vBcQ2Zc0RcCOZvylM2v2PxNBpfUZafcguHflQor6Dk2+DQ7FpMpB1QVDULAHsyxLhIDmlo8tOU2VPXxLqtR9SWlziSczoIOpgZmk6EIXY9PKGGlma4th5DnBrndWt1bNrDnPJWGMYXH+IXEiAXH/XcujTqPZz6ly6DKDXNyFtSoJBcWue1rDyY3NTqOLZcQLwYlLFbYxdKCS4s/mEt1iM0uHIhVFbANkAP5TMWnWJUFbDlurh3Xjv5raKizGTlFfS+w/a10iabSSY9hpME2jKASe5GYntS6mb0s+aCA3O3KJIuDe+Wb9VkGugjuI/UhXr+0hdUNXdkZgBwv5j2hJAMad9+ac9OK6Fp6sndsK/8AVmFNzRueuSfVspLOVKmYlxFyZNybnvN0ktlCf5D/AIbLfkFObjeQn9fNS/ZpHsmOqr9qbZoYYHevGbkxt3nyGniYXlJN9Hq2l2Vvbmo91AOk5GkAiNZkTP61XnNVaPbHbF2JYaTWBtOQbkueYMiToPBUNQSFvFNcMydPlFaHls95mfmFLmLtSYAk+Pd0XG+1BMT8JRbsHI1utHJLsyxb6BsO2/U/ADmb+EoqKjiBbpBNoiZJ005p+BwjWmXyTaADl66lFnFFoBAYCCTMkmeUkm8KXJGmnpp3k6IhiGMEOyvuMzXuLTIIJAggiRIkdVMNuU2VJp0wKYdLWRfWRxa+t7oXEYcPdvKhu+SXF3tONyZj0UAwjR73pKHKJmoM2WExjA0vpMe0ukzvLZSS4SHWAj5JUi5uR+/pOBMZWjM48gXTaZ+XestSdHCJdMCDp3RKu8DTyAjKJNi6OIWvE6X7lk5uKpHRjm7fZocfsgPuX5Zj2iAJge43TwnmicFh6dMZWuc8kh0u4GTEAga9yp8NSJOUy4wMjoknTMwxzEEjrccgtDg6LcvCDEEeNp0Kwbl6bKEbuiww7gLOIv7o0A7r8o/JS0Qabw9lwDzsRy0HihMM+ZIPMN7rCVTbY7THDuywcxaYLdOYHcf9JYtvgq0kem0sTmaCNDf8llf2k9qW0MG5ksdUqQGseM4Im5y8rTc9F5vs3t/i6ALWOa5sl0PGa5MmDr/tUm3tr1cXVNWsQXEBsAQ0AaABdMYNPk5XJfALCgkzbVXTiTA6Ktw9OAjKNW8jl1VyCPARTwLnnK0SR4d0dw1CFxGz3NmWzctjUzlnRE1KxJJHDJGkp5xhIdNpzH1hRkx4oruzWwzjMZSoCYe6HFvJurj5AEr3et2MpB+Do0yWtw4q1ABGn8MGZm7nuF9bOXnX7FsEPtj6p/46Zj+p5y//AFzL2DCYrNVqVItw0m+DJLv83uH9gWjasypkW1qbzu6djvKjZ0u1k1XfHIB/ciMxvLddfwK7vw6vJIimwgTbiqET8G0x/wB6smOSodlN+48PUMmlTBHMcBvY3bE+JVJtr9n7HHPQMFtyxxBDo5B/u+crYOpNOrR+vBN+zgaFzVStC4PKanZHF7tznMDH3IyguBgfea43N4HqFn3bJr5w1zCXETcObGvIt+q90FFwNiHeNj8QnOpA6tI8DIVrUkiXCL7PEqfZapU4XMc0xMy3URDZBNjf4ICoypSeWOY4lsiSwhju+RYaT/te1YvZrgS5jaTjOjm5T38befiFSYrar6R/i4KsG/fpltVsciQ0281e5fZC0q/yeU1GkmZDdLGQRbwSXor+1uBm7ak85pCUkbv9Da/gx+MbBHEZETpHeF4ztekWVqjCSS17hJMk3sSeZhewM2cSeSznansIKs1KMCrq4E2f/wCJ9Fx6UsXydOrG1web0q0OHwRtRsCyHx2zX0nZajS13Q/MdR4KE4oixXQ1fJjGVKgbGOU+C2kNH+Gb8UHVkmYSe0nQQm42hKVMuCAbj0UdSmqqm5zdD+CLpbQ+9b1ChxaNFNMMqSacfdv9fqU8VAQoaGLHUKKcpLSbclNBdFlTHsxrKs8JXLCQZEuBA531sNb8lQOeRTAGv5lSYLFOEd31M/RRKNm0J0b/AGVUBItYmbeNoPkCtK14N9HDURrrDhHI/MFYHZm1TLDERrJWuo7Qa+mXAHMAbHuE5fT0C5kn0zeVdoho4rJVc0ixdmBF5tH0HxTcfgqdc5XDw7tb+qDxOMBMgggw4G/MWPnZGMrZmzz/AEVRN/DNbf7NCiwOZJvxc9dD3fms6WLeYrFy1zDfMCIPwWJrUy0wRBC305NrkynGiMGykokckG50lEUqWk/VW0RZIQRMXHRGYfY9fFFopsPEYzRDQCb8XctZ2Y7MsDRUxDCZALWO0A6uHXuW1wldvIAQIEdOkALHLkuuBvZfs/SwNDK259p7vvQPlqrfZwLaLAfaiXf1OOZ3+Tiq/EPBAAIOZwaesan0BHmiauIhjusQP6jZvqQjkXARhK9sw95xd5ey3/FrUZSrN6QhadJrWgDQAAeVk110rYUWzKw5H6/NSb/wPxCqaRPepsytSZLiiw39tPwUjHjqgmPToJWmZOIcbphaEICQbGOuvoNFGcTUBsA4ddD/ALVZIVMmOHZ90fBdUe/6tPofVJLgKZluXTT9QoatMEcpOunqqQY57rkkk8gp8NWLnQAfPl4rls6KH4/ZDKoy1GscIgSBbrB1Hksni/2agmaVTKOjhmHkZn4rfMwZi5HwU7ML+iqjJx6IcUzx/H9gsVT0pioOtM5v8bH0VI/AltnNIPQgg/Ar6AbhxCHx2yKVWN7Tz5bgEuLfHJME+IWq1n9M3o+HgbsIFBUwS9txXYXC1DO6y/0FzfTRVtf9muGOjqrfBzT82qt6JO1I8cdhYTXVHRBvGh5hbftV2LdhuJhL6XMmJB745d6ylXDrRNSVmbTXBf7JwbDZw5W1RuJ7OmM1Jjj1sVT7O2mWkEat1H4LS4TtG1xBP1n9d65JKSZ3Kmiuo0ntuLnSIBPgQUdhdqmnZ/CIi55XCshi6dQ8bGE9SAPUckDtfsgK4Jo1Sxw0BJcx3n7QQqvkJXXBnsftobwlrobNvjI9VebL7QggBxiOax+0ezeIo3qUyW/fbxt8ZGnnCr2VXA8JI7vyW7gpLg51qNPk9FxGMY45p0nzhQ4/EsqNGZoMaH81kcHtZwY5jrhwtHIzMppx7/Hv/JRtGm6g6hRJeGtBJJgAXJ8FvezXZXduFWuASLtZYweru8dF5lTxNRrg4OLSDYtJBHnqvW+xW2HYjD8Zl7Dlc7m60tJ7+XkjUTSsmDT4LxwzGyeykR/pdNGByP61TGOIkCYAJJJ5C6wNRNEONjDRHiT+A+ae/FEuptk83kf0xl9ZP9qfhsI4tEm7uIjpN48hA8kNToziB9wMqX/uYxt/EVD5rRdkPotW1R3/ADU7cRA0lQ06drFP3Pkkhk7MUDy/FEgFVg/X0R+HcefkqJJ21I5KRlYEzf6fBQ1ngR3qLet5QiwoONTmmCqIJcR8kM2tGqf9qHkqTFROaTDzPxKSGNRv6P5pIsdGYZsZgNp8JMfmrBmGDRYAKZntQLHr+ARDcN1KnEdgDQU8qxGFYU11Aa6D9aKaHYDmCXj6KWq4e7bv5oY+KQzj6h5KMnmnrjmpUMhcAbEAjoRI+BWY2z+zulVl1E7px93WmT82+XwWqLU0NIQpNcoTin2eM7W7I4mg69N1tHNBc0+Y+qqKlQg2senJe/OcUNiNlMrD+JTpvH8zQfWFru+oz22umeIYfalQaRp3H81YYDbdYHhDjziCbDn8F6dW/Z3gn60sp6sc5vpJCzm1v2XOYC7C13TyY6xPXjFvTzTyiw/dAuyduPIaXF2UzldEAx7Q7+vxWgpU6b2l1Wmx4cCBmY2DcA3I0E6rAOo4nDfw6tJ8H+X1BFj5LT9ncVVrBtNtJ4EiXFpDGtmSZNvJTKNcmkZqXZldt9lntru3FN7qZu3KC6J93yPoq2rhatKN5TcAdMzS35r3xmAa1ogQAAAB3frVJ2CaQc7Wub0IBB8QU1qvpozen4eE0aG8e1sgSQORN7aayvZezuym4ajlAAJguIiTyAnnA+ZUeJ7IYVzg4UmMIMiAQPNoP5ojeuZIdxAc4vHTMPqB4lEpZKhxi0+SzABMmPoocQZIYIg8Tv6QRbzMDwlVuC2yyo3M2RHJwiPEyY8/orGmyAS48Ru46C3IdAB9TzWdUX2PxNZwbLdTAHiTH5+SGwTzvKg91oY1vfGbN/lI8ig3Yio7E0xA3cPfFyeGGh5OgkvMDunwMwWGc0kuvIaBGoiSSe8lziq6Qu2H0SSVKanIqJtA6hSOw5AkhShj6NO9vgi2i1rQq1pIMj8UUNoSIAk+ioklruECXX8bIB7jclNNST16XXXVREFAwuhVtcgqR0cgfJAtqDqpW4gCBOth680wJikoftL/ALoPfI/BJIB1LmjqYSSVkDBqB4/RPr+0kkpZSA6oQtYpJKCjvIJtT8EkkMPpxvsrgC6kpKGvHElTOiSSBj+RScupJDBnc/H6KZv4JJIEJpv+u9Tv0C4kqECN5/rmuN9rzSSSAodpDKMS5vC7etGYWMbqkYkX1J+Kl2HUJrlsnLkJyzwzDbxpzSSXR4Zell/yv/t//SPppJLBmiC2aDxUlJ3D5u+ZSSQMCxbYNuhQYNkklRAXSPCPNCVikkhjQ1mikw518PxXUkIB5ckkkqEf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270" name="AutoShape 6" descr="data:image/jpeg;base64,/9j/4AAQSkZJRgABAQAAAQABAAD/2wCEAAkGBhQSEBUUEhQVFRQVFhUUFhYXGBQVFRYXGBUVFBUXFxQYHCYeFxwjGRQUHy8gJCcpLCwsFR4xNTAqNSYrLCkBCQoKDgwOGg8PGikkHyQsLCwpKSksLCwpLCopLCksLCwsKSwsLCwpKSwpLCwsKSksLCwsLCwsLCwsKSkpKSkpLP/AABEIAMIBAwMBIgACEQEDEQH/xAAcAAABBQEBAQAAAAAAAAAAAAAEAAIDBQYBBwj/xABBEAABAwIDBQUFBQgBAwUAAAABAAIRAyEEEjEFEyJBUQZhcYGhMkKRscEUUtHh8AcVI2JygqLxQ1OS0hYzo7LC/8QAGgEAAwEBAQEAAAAAAAAAAAAAAAECAwQFBv/EACIRAAICAQUBAAMBAAAAAAAAAAABAhESAxMhMVFBBCJhMv/aAAwDAQACEQMRAD8AvRTTxTUgYnhi9fI83EjFNOFNShicGoyFREKacKalypwajIKIRTTt2pcq7lRkFEORLIpsqWVGQYkORLdqbKlkRkGJDu1zdqfKlkRkKiDIlu1NkSyIyCiDdpZFPkSyIyCiDdpbtT5EsieQUQbtcyKfIlkRkKiDIlu1PkSyoyCiDdrmRT5UsieQUQbtNNNE5FzIjIVAxppppoosXCxPIKBDTTTTRZYmmmjIKBN2kit2uIyCh7QngJoTwuXI68RwCcAmhOCdixHALoC4E5LIMTsJQuSlKMgxOwkuSlKMgxOpQuSlKMgxFCUJSlKMgxOwuQuylKMgxFC5lXZSlGQsTkJQlK5KdhidhLKkCuyjIMTkJZV2UpRkLE5lXMqfKSeQYjMqWVPSRYsSPKuZVKuJ5BiQlq4WqUhNRkGJFlSUkLqMgxBQ9PD05mLYDA1N4hotqeoJRLKgPMgWtBv5tGvouPcOvAGzpwck7FXyiCRzuBHIib6pwxwsJE2j2ZPEBedNU9wMBBy7nSZXNyc3/wAZPwv+SZ+9GCZf4XZJvAgRPnojMMEO3oTd+FIQ2RJdGsePrFvQqOsBFiekZD3x3wjMMBfaAlvwhzUgwGuIEXDXR+Kn3QEkgx32LuVhrrZGYYHd8F3fBD1MZTYYeQ0jUE3+EJv72oa5x5O+kIzDD+hYrBLehAO2zRix68zP0Q1XbI5R4kxy8UZixLjepbxVbNoZtBI65h07pUhNyMzRAn25nuBt10TyDEPNUJb0KqrA2IqgzctbJjxld3T4MVAYEkS2Rbp1TyQsWWZqhc3w6qrZTef+QeBMJlQVBq/v0J+QRkhYsuN6Oq6KoVMxtR2jwY8fwUgwzwbkek+qeSDFlvnXN4FWfZ3TyjQfoBNNN3TlOv4oyQYstt4lnVG8vHu/5BRfandI/uCpNE0zRbxLOs47GvB5/EFNG03/AMyoTNLnSzrNDax6lP8A3qepToVmhzLmZUA2s7r8k4bSd19QgVl5mSVJ+8HJIodiwmAxNw2ozWScpcRpcEAxN/gURVoVKTBnrgx7radN155T4dysGYSW5CDRvxODWNi0ibEXmLKbEbLlwIh7Wj3eFxtfjsR+tFxHU0BvxJNORVzGRfLDSIPDlBgmYvqjMC+m6xrFxPeGjvIFreZjqqfaWzXAEupOFOR7xcQTYGzufgddV3DdliQ1wa0kk8JD5tydPsm+sIAuqFamCBOYkmOruQiI5/IpuKxeWC6kXi54ZIbAJPK7e8eay1eDUIFIgsJblG9mZMwdBfkToVE7aTCzK2gGxIzOiTI1vJB00JQKy2xfaZjWgtaDUIIPMCLXAPPUXsoGdp3lglnEA4F0SCCNYdYaBUOYg5hJykGbDmT7OpVtX7XgsAbT4weZlsc7ePehgmWuF2o/LA3bgPavTcL6Waeo6ck/aLM1MOa5+eSXNaYIaZJs5wgSs5gnUXBz98+k4Ngizi9xnNEe6Ry5dSuN2odd46plDgMzS4ZXWdMpDZf4fA0XtL6jKzrS4uc2Wi3EYOZWTNmAQWMY5uWAcodyhpkmT3/063AWP2PtGpTqTTYHGC2Ltgf2kLT0sZUeBmblItlbm5WkuzaIbBKyi2tgN1Vc3LmBkgw4AGZMBsiAbeSVSs1hljaE5Z/5XXA5B3smREf7WyfUpnLLakgfeJHU38e9Q130gLgDXoDeZk6nVLcQ9tmPZtZzYzsJgiAJbHOSDry+Cf8AbyQP4EjKcxAc2bm8tHKeavK2Noz7LS0CPen1d9EG7abGmWUmDvgfQK1k+kQ3CPciPfmqf4Ya3llJe4zcQDlEABEPwFZ7YcwDrDnX6HW8fRDP2y/llHkhztF/3iCelvkrWnP+Gb1oL0MOxXtMhzYHIOc315LtPDPJlzoi4OcHx9zWFXPxTj7zviVAXq1ov6yH+QviLommwnizzrmdxddWgnzUbsZSA69xBf6khVDnpk95Wi0UZ78vhcjaDBAAIjuYTy6ieSc7a4iOIxyIbHyt5KlzFLMqWjEnemWz9rSIy27iAPQKL7YCZLJ8XE+mir94lvVW1HwW7P0sDi2/9NvnJ+qX2xv/AEmfAoDeJZk9uPgt2foeMY0f8dP/ALUvtw/6dP8A7QgA5OnvTwj4Lcn6GPxjT/x0/Jv5qM1mf9Nn+X4odKE8Iizl6Tbxn3G/5/8AkkoISRigyl6HVtvVLHesfbiGVzw4j3iA2DoE5u16riC2qQTqG03hsdSB8JjSEZg8ZA1YABENa23W+vzUlPFEAkveWkEwS4wSYNwLeAXi5nt7YBX2xibNNQMvbhIJiw9oTHPyR+HqYqsDlqy6c2ZrSC3Tq2BdonXVD1cExzQ4tgQIuMx7oHd5hWPZXCvc58OGXdtytMgiXOzXF9Q23eqUmyHBIz2LxlUEMq1HF1t5BvJcefPhaL96uWdm6T6fA2CQCYfflMy3r3ql2s/eYpx0mqxvwbPetA3bD2OFNoEEtaLCSTeLCTe6uXRMV6Z7a+xWU3kl722iXNJzWnhLbG5jTzXcH2dp1iBRqumJcXNEWj4d/RajaezBiINSRlkCWuyiO4PF9LqrZsqq2kWtaMuVzQS5jb+0Hf8AuclKYqQFR7P4cPyuqufcRkIl/WGkT1v8Oqrf3nTw1R5YCWX/AIjTIE3yTGsiCCAbeZw239tVMPj6g3pqBhytdma8AZWmZbb2ungbhLH9qq1YZG0SWODQ0cRIMah45n1Uty+D4rg9Lb2lw7WF7ajTUcbgyC5xN+I3bYi/WbQs23bDTULhVZvdbPdeYiSbc9O4rM4PYlSoYqPy3ghkHLabm5OkW52lC4nso/eRRdMm0k87gzHMEG4Gqz46bFJSfLPStnYokueXOzWHtOgAtE2nKbg8UXspq1eVnuzdJ9KnuqpmoC4ayIBmJ7s0eit3Fd2go42cuvKWVMkL0x1VRymrqRyskNULm9UZCaQqES7xc3qihchMRKaiWdRBKEASZh0XZCiSzJgTApfBQ5ksydgSwuqDOUt4UCJiVyVCXpZ0xE2ZLeKHOuiomBJvUlHnSQM1dWgIhxEcwZPlAKDq08sFsljjAGnPl1PjPNXtfs2Xs1GYXEEAnlqUBiMHiGkONIvIhrARnaBoSYPX0C8FHvMh2l2bdLS0vzCHHK5ubwIOhmbzzV9haIbRgAMysmSQ60e/maJN5PgosLtktDgaIYQM3E5jKYvcSRmv39RdQ47tQ0sexuUnjDtTADXaEAD7vPQnorREjCP2ixtTI4lz2ve+QGyRBZLncpy9Dc+ausL2qYac2BBIs2SwNge0RJJk6dFkMDh3DEVHu1eG5c0xHtX7pyjyRVPFMLKg3YBfVcZn2QJaGiI55lUmYpmi212m3bWZQCSGkw8k8RGrrwb6RaUDtXtk1lNxc0NDQIJAc4yYOS2tv8gs3jXjdtyNcQC3NEuMNF3HmY9o95KqMa9uIxLadIFzDAaT7z4aCYPukhwHO4SSsXdtFBh8MK1XLmALnS1ty4yZgWgnzTH4eq0Xz06ZcQ2ZgRcW/JS7V2M+hUl1hNjcaCfI3VvsqoXsEthug1M3+PPXv5Epy/Uala4K3BCpRIh8Z/eF/GCbc1sNhPf7VO7pBdYO4cwy5geWaNOXctA+kPsAw9VjIENZY56Zu5hAcIJgEGPNUuBwgpSzO6akMIHSdT3zHqspM11Eo1TstamFNJ4Mh3E1xgOFnEwDOmnotLV2KeUHp/pVA2pmokDNIa1tQuLQXNJdIixPEReCQQtTsratOrSbLWZ2ANkkA8myOfP6I03L4yWo3yUFbZzm6gj9dUmbHc6k6qC0taQHC83IHSDqNFp6mIosY0VgXwD95w4gycxHK7tVHg6ANN1QMaxrBDMzgWBoLhwETeS7Q8xrK6VqSIelBmX/AHO8tzNh/cwhzo6wOV0xmx6rhLWExrpI8RMhahtLI8VaZYRYOAe5xaTOZp1NxeBe0BdJfGY++AYu1ri+RlYCJMC4k6iVe8yH+NEzNHYL3Mc4FvC4NcLzfmLQQPFSv7NvABLgQbWsQehnT1VttUHDksaJDgHmM9ybQQCJIy+vjNWK9R3ssHL3RyECxnp6I3ZMl6MF8O4js+xlUNL3FpiXQBl4cx6z6c1LQ7P0nNdxn+U3HS5BsbdDrzVNtHtIadQtdUdI1aJBHWdLzyQru0DHA8TnTyiT15krN67XbNF+OmrUS5odmXOBmrTZBiHktnwshq+D3UHPSeQDIBzcz1F9UFh8bmIa0uJNwGgev+le7N2I+rRJaKc5oAeS18mNHNjxgreOrau7MJaVOsaKKF0MV+/shVa9odEOeKcgg5XmNW9L8iVbN7E0nMMPcHMMOIEh0iRAOnx5rbeiY7EzN0toMIy1KTMvVgAeO8TKVbYYeM2HdnHMe8PFtz8J8lo9m9nm098SBUyZmkOAcJEwQeQ59fgiO0WyKNOmw0QG1MzMpBMkcUiSYInKudzp/odK021U+Tz2tTcw8QI+R8DzTBUW3w9BldwbiWmmSXxLSSeFoY0uMDUkyZ9krP7Y2HuicpzAcm8fj7Mx6raP5C6kYz/GfceSozJZl2kDrBI81x2pjkuhSTOVxFmSXMySdiPVqddEtxUdFWCqB+pXab3STNrQLd8nSeY58l88mz6Gi1e5rxxNBGlwD81FX2VQqMLC0AOEHLw/JQ056ofbW1BhqD6jj7IjzJgeMTPgCrUnfBLSPOu09BuHr1MgcKbWHLmiTktYx169VS0KLm0mR90HzIBPqTzVl2ox7qwe8AESGNgRLZzOdcydL+AUOz9pOe6ieFoimJMZGhrbEyQCbWGhJvzWrOZpOVIFxGzKzqNQUw4kCK4gNyCQWszuPC46mPdKm7P7LYau4exrGxnc64qBzZGdh14SDNzoZjVaik4NwpjK4DEvzHicXQGFp7y4N9o9ZQ1Kk6piRUpta2izMHF7TYQGu4ogOzZrAzJNk3J9Gq00raKDtPscOoOaWxUoPMmJL8rSanFcuzCHcWmg76fY+zHVzLQ4ZSHQ0DMATEN8uVtFpNr7XYN857nZ6jwBTAFmhobJJFszQR5BZ/8AeBOXIN2xpHCJvlgi8zNyL93NS2/pMseKDsfiWlxIB5zMjjJl5DZsJnp4IjZmEcRvIkC86d0nwKqK1c1HFxJJJ/IePJW2CxpyZAYaIkeEnx1n4BZzlbshJWFVcMd1mvAdB6dwPVS4fDvNMEHQkA+Am8XBj4xZEOa0UqZY4OMiWXEOkggzrMgeCfSe5j3l43bhle0aZgTa3UaT3d6mMq5KceTS7G2jVq4t0NLaLmNjMQ5ssY1vu6F2U98FFY2jXfUaWsY2myGuGfKNGvIiL3DioMFSxRpNNCpRG8Yd4/JD8xLibAQbk9IMonZ9bG043jaT2tJEUyGzqASSO8WjkF0ZoqmPOHrCg8sYIzl3CWsAEybzBjTSEti4uriXgy3JTyg5eVjlD2kXPha6OftNwYWPp5WlrgSSXQHSD7InnPKO9VGysdQwgNJlcu3hkvy8wMgGctAHWY807sKounbNNSk9j6ky4NBIucoHIQ3yjlMrMbeaMNRc9lfJVYz+HwhpzTe15Jbmv/MOiu8bt2nQpOqVXHIJN3Bs9MuUX+a8J7XdtnYus4gZacnIybAdSdXOOsnqi76H12BNxjnVHh8B8m8fGY+MpbOqOeYuf1oDytdCU3ZjLiQYgOF/iOYVxsrbhwwLWspkkWebi4ifyN1DKizV9nsPTDs4Y95YSHTYhwIOsX/JbrD9omndPfIbMCwDswBETMEz4aLx/CduatKnkDZfm7i0g+Xetbg9rirRpioGyeNzGnNzLWz0PteYCx/aLs1eMlRusZ2kbwvDHvAqbxkuYBm0HsAyNNSh8VtjFuY+mW0KBq6Oa4k6AG+azoAjT5rC4bbLg8sbLmtJaWuu4Q43DpkjUq2wPa7cVXMfFRpAkGHOaDoRI0Wu6Z7ZoN9iabCKpa2mZ4d61+YucbECHXmPeV2yiWRTLeLLIZwxAtAl0fJUx2lRdT3LWGpncKjHNh5pt4SAQ4EsILT01Qlc4vfDMQQLEEtc49CRJnw9Vp2Z9F5X2sKYl1IaxHATfThEnqhh2gBcAKLJLc0XmJgcO7VTWa/M0upATqQ1wETABiJ4Y6oTEbHZUquqCAHcOUnihphpGa4sikh9lpjtpMcW56DL2mXNdJBgAENm9tedpQNTZ9KpRqPaw0ntdZrnF2ZsSeZE3OiFo7Mq5mMY4FrH7508RBAytAtBHCToPkrOjiq4zb0MEF2W2a3ukgAXk6dwVLjol19M+yhTi8z4A+spKyqVRPsj4JK8mRgvDSMiUbTxIjiIKojXkqSnW/V159nZRdHHDkJXmP7SO2O8q/ZmA/wyTUP80WAM6AEz4rYbU2oKFB1SxIFgeZ0vC8OxmLLnuqG5c5zjzkmSdfFaaa5sifha4jtCXMykdSCO9P2dtRpblMNMQ0qkw2KzXyiG8MHvnX4ptSzQCIMyD3aR8Qtjnr6eiDtEyjRztMYlz4drkcAXGCwktLYI7wZvFiNV7fPq0X0g3jjgLQMrIIvJJOYQepvFoWIo4smBU4wLibkd3gj3VuAEDK0CYtpMecJNu7N9yC0sMeR5pySSS52v4wFPhcM6tVFJpy6ZpMakAjz08fIqsGIk8MzyPLvVpgyHZYdJLzvXXLhoQSbcNuvfdJnOlb5Jm1YPCBPOb/CdOf6spsJU4hECOUwCOgJ9k2HcYTcPs7PO7eI0OaBLtBl8eiYcA8TN45Afjf8A0or6XKE4Omi/w+JbPCJHRwkaARP1HRHVGgsEumLZTMiLC/kVk8JnDuGQeY/EfitTs2g3NleDLhwgn2T7Wl5iOcalZvgS54Nj2cxjnF1N8B4hw93NYAwCdbAnxV+aThqCvOKOIq52kTmbAk8sthbyXoezNsNqNEOl0CbiZi5Ed6LRtFOh2dQ1NmUXmalJjjbiIGa2knVWZeHagFMqspgFzuEC5MwAPOytOgZ43+2TCU6eRtJxaDfdguy+MRHqvNsLRM5SYB/3Hotb+0fatPEY47qrvKbYAjNAPPWx8QqZ2HGUyDI0Pz9Y+K0sVAgpyCpt3IFoSy2C7vS3S/4dyVjoLwYpNPGydOR68oMLTbJ2jT+0aS22U2aCIALDGhBMzfTvWJftMtOngjsDs3E1mb+nQJp5t3mloBIEmJiYHRS02NNIv+1m1KVOuX0qV4DnEPInyEglDYfbeExDRvHPpPBkEwCDpwviCO4hGDsNjt0+s+k1gpky0vBcQ2Zc0RcCOZvylM2v2PxNBpfUZafcguHflQor6Dk2+DQ7FpMpB1QVDULAHsyxLhIDmlo8tOU2VPXxLqtR9SWlziSczoIOpgZmk6EIXY9PKGGlma4th5DnBrndWt1bNrDnPJWGMYXH+IXEiAXH/XcujTqPZz6ly6DKDXNyFtSoJBcWue1rDyY3NTqOLZcQLwYlLFbYxdKCS4s/mEt1iM0uHIhVFbANkAP5TMWnWJUFbDlurh3Xjv5raKizGTlFfS+w/a10iabSSY9hpME2jKASe5GYntS6mb0s+aCA3O3KJIuDe+Wb9VkGugjuI/UhXr+0hdUNXdkZgBwv5j2hJAMad9+ac9OK6Fp6sndsK/8AVmFNzRueuSfVspLOVKmYlxFyZNybnvN0ktlCf5D/AIbLfkFObjeQn9fNS/ZpHsmOqr9qbZoYYHevGbkxt3nyGniYXlJN9Hq2l2Vvbmo91AOk5GkAiNZkTP61XnNVaPbHbF2JYaTWBtOQbkueYMiToPBUNQSFvFNcMydPlFaHls95mfmFLmLtSYAk+Pd0XG+1BMT8JRbsHI1utHJLsyxb6BsO2/U/ADmb+EoqKjiBbpBNoiZJ005p+BwjWmXyTaADl66lFnFFoBAYCCTMkmeUkm8KXJGmnpp3k6IhiGMEOyvuMzXuLTIIJAggiRIkdVMNuU2VJp0wKYdLWRfWRxa+t7oXEYcPdvKhu+SXF3tONyZj0UAwjR73pKHKJmoM2WExjA0vpMe0ukzvLZSS4SHWAj5JUi5uR+/pOBMZWjM48gXTaZ+XestSdHCJdMCDp3RKu8DTyAjKJNi6OIWvE6X7lk5uKpHRjm7fZocfsgPuX5Zj2iAJge43TwnmicFh6dMZWuc8kh0u4GTEAga9yp8NSJOUy4wMjoknTMwxzEEjrccgtDg6LcvCDEEeNp0Kwbl6bKEbuiww7gLOIv7o0A7r8o/JS0Qabw9lwDzsRy0HihMM+ZIPMN7rCVTbY7THDuywcxaYLdOYHcf9JYtvgq0kem0sTmaCNDf8llf2k9qW0MG5ksdUqQGseM4Im5y8rTc9F5vs3t/i6ALWOa5sl0PGa5MmDr/tUm3tr1cXVNWsQXEBsAQ0AaABdMYNPk5XJfALCgkzbVXTiTA6Ktw9OAjKNW8jl1VyCPARTwLnnK0SR4d0dw1CFxGz3NmWzctjUzlnRE1KxJJHDJGkp5xhIdNpzH1hRkx4oruzWwzjMZSoCYe6HFvJurj5AEr3et2MpB+Do0yWtw4q1ABGn8MGZm7nuF9bOXnX7FsEPtj6p/46Zj+p5y//AFzL2DCYrNVqVItw0m+DJLv83uH9gWjasypkW1qbzu6djvKjZ0u1k1XfHIB/ciMxvLddfwK7vw6vJIimwgTbiqET8G0x/wB6smOSodlN+48PUMmlTBHMcBvY3bE+JVJtr9n7HHPQMFtyxxBDo5B/u+crYOpNOrR+vBN+zgaFzVStC4PKanZHF7tznMDH3IyguBgfea43N4HqFn3bJr5w1zCXETcObGvIt+q90FFwNiHeNj8QnOpA6tI8DIVrUkiXCL7PEqfZapU4XMc0xMy3URDZBNjf4ICoypSeWOY4lsiSwhju+RYaT/te1YvZrgS5jaTjOjm5T38befiFSYrar6R/i4KsG/fpltVsciQ0281e5fZC0q/yeU1GkmZDdLGQRbwSXor+1uBm7ak85pCUkbv9Da/gx+MbBHEZETpHeF4ztekWVqjCSS17hJMk3sSeZhewM2cSeSznansIKs1KMCrq4E2f/wCJ9Fx6UsXydOrG1web0q0OHwRtRsCyHx2zX0nZajS13Q/MdR4KE4oixXQ1fJjGVKgbGOU+C2kNH+Gb8UHVkmYSe0nQQm42hKVMuCAbj0UdSmqqm5zdD+CLpbQ+9b1ChxaNFNMMqSacfdv9fqU8VAQoaGLHUKKcpLSbclNBdFlTHsxrKs8JXLCQZEuBA531sNb8lQOeRTAGv5lSYLFOEd31M/RRKNm0J0b/AGVUBItYmbeNoPkCtK14N9HDURrrDhHI/MFYHZm1TLDERrJWuo7Qa+mXAHMAbHuE5fT0C5kn0zeVdoho4rJVc0ixdmBF5tH0HxTcfgqdc5XDw7tb+qDxOMBMgggw4G/MWPnZGMrZmzz/AEVRN/DNbf7NCiwOZJvxc9dD3fms6WLeYrFy1zDfMCIPwWJrUy0wRBC305NrkynGiMGykokckG50lEUqWk/VW0RZIQRMXHRGYfY9fFFopsPEYzRDQCb8XctZ2Y7MsDRUxDCZALWO0A6uHXuW1wldvIAQIEdOkALHLkuuBvZfs/SwNDK259p7vvQPlqrfZwLaLAfaiXf1OOZ3+Tiq/EPBAAIOZwaesan0BHmiauIhjusQP6jZvqQjkXARhK9sw95xd5ey3/FrUZSrN6QhadJrWgDQAAeVk110rYUWzKw5H6/NSb/wPxCqaRPepsytSZLiiw39tPwUjHjqgmPToJWmZOIcbphaEICQbGOuvoNFGcTUBsA4ddD/ALVZIVMmOHZ90fBdUe/6tPofVJLgKZluXTT9QoatMEcpOunqqQY57rkkk8gp8NWLnQAfPl4rls6KH4/ZDKoy1GscIgSBbrB1Hksni/2agmaVTKOjhmHkZn4rfMwZi5HwU7ML+iqjJx6IcUzx/H9gsVT0pioOtM5v8bH0VI/AltnNIPQgg/Ar6AbhxCHx2yKVWN7Tz5bgEuLfHJME+IWq1n9M3o+HgbsIFBUwS9txXYXC1DO6y/0FzfTRVtf9muGOjqrfBzT82qt6JO1I8cdhYTXVHRBvGh5hbftV2LdhuJhL6XMmJB745d6ylXDrRNSVmbTXBf7JwbDZw5W1RuJ7OmM1Jjj1sVT7O2mWkEat1H4LS4TtG1xBP1n9d65JKSZ3Kmiuo0ntuLnSIBPgQUdhdqmnZ/CIi55XCshi6dQ8bGE9SAPUckDtfsgK4Jo1Sxw0BJcx3n7QQqvkJXXBnsftobwlrobNvjI9VebL7QggBxiOax+0ezeIo3qUyW/fbxt8ZGnnCr2VXA8JI7vyW7gpLg51qNPk9FxGMY45p0nzhQ4/EsqNGZoMaH81kcHtZwY5jrhwtHIzMppx7/Hv/JRtGm6g6hRJeGtBJJgAXJ8FvezXZXduFWuASLtZYweru8dF5lTxNRrg4OLSDYtJBHnqvW+xW2HYjD8Zl7Dlc7m60tJ7+XkjUTSsmDT4LxwzGyeykR/pdNGByP61TGOIkCYAJJJ5C6wNRNEONjDRHiT+A+ae/FEuptk83kf0xl9ZP9qfhsI4tEm7uIjpN48hA8kNToziB9wMqX/uYxt/EVD5rRdkPotW1R3/ADU7cRA0lQ06drFP3Pkkhk7MUDy/FEgFVg/X0R+HcefkqJJ21I5KRlYEzf6fBQ1ngR3qLet5QiwoONTmmCqIJcR8kM2tGqf9qHkqTFROaTDzPxKSGNRv6P5pIsdGYZsZgNp8JMfmrBmGDRYAKZntQLHr+ARDcN1KnEdgDQU8qxGFYU11Aa6D9aKaHYDmCXj6KWq4e7bv5oY+KQzj6h5KMnmnrjmpUMhcAbEAjoRI+BWY2z+zulVl1E7px93WmT82+XwWqLU0NIQpNcoTin2eM7W7I4mg69N1tHNBc0+Y+qqKlQg2senJe/OcUNiNlMrD+JTpvH8zQfWFru+oz22umeIYfalQaRp3H81YYDbdYHhDjziCbDn8F6dW/Z3gn60sp6sc5vpJCzm1v2XOYC7C13TyY6xPXjFvTzTyiw/dAuyduPIaXF2UzldEAx7Q7+vxWgpU6b2l1Wmx4cCBmY2DcA3I0E6rAOo4nDfw6tJ8H+X1BFj5LT9ncVVrBtNtJ4EiXFpDGtmSZNvJTKNcmkZqXZldt9lntru3FN7qZu3KC6J93yPoq2rhatKN5TcAdMzS35r3xmAa1ogQAAAB3frVJ2CaQc7Wub0IBB8QU1qvpozen4eE0aG8e1sgSQORN7aayvZezuym4ajlAAJguIiTyAnnA+ZUeJ7IYVzg4UmMIMiAQPNoP5ojeuZIdxAc4vHTMPqB4lEpZKhxi0+SzABMmPoocQZIYIg8Tv6QRbzMDwlVuC2yyo3M2RHJwiPEyY8/orGmyAS48Ru46C3IdAB9TzWdUX2PxNZwbLdTAHiTH5+SGwTzvKg91oY1vfGbN/lI8ig3Yio7E0xA3cPfFyeGGh5OgkvMDunwMwWGc0kuvIaBGoiSSe8lziq6Qu2H0SSVKanIqJtA6hSOw5AkhShj6NO9vgi2i1rQq1pIMj8UUNoSIAk+ioklruECXX8bIB7jclNNST16XXXVREFAwuhVtcgqR0cgfJAtqDqpW4gCBOth680wJikoftL/ALoPfI/BJIB1LmjqYSSVkDBqB4/RPr+0kkpZSA6oQtYpJKCjvIJtT8EkkMPpxvsrgC6kpKGvHElTOiSSBj+RScupJDBnc/H6KZv4JJIEJpv+u9Tv0C4kqECN5/rmuN9rzSSSAodpDKMS5vC7etGYWMbqkYkX1J+Kl2HUJrlsnLkJyzwzDbxpzSSXR4Zell/yv/t//SPppJLBmiC2aDxUlJ3D5u+ZSSQMCxbYNuhQYNkklRAXSPCPNCVikkhjQ1mikw518PxXUkIB5ckkkqEf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" name="Titre 1"/>
          <p:cNvSpPr txBox="1">
            <a:spLocks/>
          </p:cNvSpPr>
          <p:nvPr/>
        </p:nvSpPr>
        <p:spPr>
          <a:xfrm>
            <a:off x="5508104" y="44624"/>
            <a:ext cx="3600400" cy="28803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C.</a:t>
            </a:r>
            <a:r>
              <a:rPr kumimoji="0" lang="en-US" i="0" u="none" strike="noStrike" kern="1200" cap="none" spc="0" normalizeH="0" noProof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i="0" u="none" strike="noStrike" kern="1200" cap="none" spc="0" normalizeH="0" noProof="0" dirty="0" err="1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Tadonki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 -</a:t>
            </a:r>
            <a:r>
              <a:rPr kumimoji="0" lang="en-US" i="0" u="none" strike="noStrike" kern="1200" cap="none" spc="0" normalizeH="0" noProof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Mines </a:t>
            </a:r>
            <a:r>
              <a:rPr kumimoji="0" lang="en-US" i="0" u="none" strike="noStrike" kern="1200" cap="none" spc="0" normalizeH="0" noProof="0" dirty="0" err="1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ParisTech</a:t>
            </a:r>
            <a:endParaRPr kumimoji="0" lang="fr-FR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cxnSp>
        <p:nvCxnSpPr>
          <p:cNvPr id="9" name="Connecteur droit 8"/>
          <p:cNvCxnSpPr/>
          <p:nvPr/>
        </p:nvCxnSpPr>
        <p:spPr>
          <a:xfrm flipV="1">
            <a:off x="0" y="332656"/>
            <a:ext cx="9144000" cy="72008"/>
          </a:xfrm>
          <a:prstGeom prst="line">
            <a:avLst/>
          </a:prstGeom>
          <a:ln w="28575" cmpd="dbl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 flipV="1">
            <a:off x="0" y="6165304"/>
            <a:ext cx="9180512" cy="72008"/>
          </a:xfrm>
          <a:prstGeom prst="line">
            <a:avLst/>
          </a:prstGeom>
          <a:ln w="28575" cmpd="dbl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ZoneTexte 14"/>
          <p:cNvSpPr txBox="1"/>
          <p:nvPr/>
        </p:nvSpPr>
        <p:spPr>
          <a:xfrm>
            <a:off x="35496" y="548680"/>
            <a:ext cx="29537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The Harris-Stephen </a:t>
            </a:r>
            <a:r>
              <a:rPr lang="fr-FR" dirty="0" err="1" smtClean="0"/>
              <a:t>algorithm</a:t>
            </a:r>
            <a:endParaRPr lang="fr-FR" dirty="0"/>
          </a:p>
        </p:txBody>
      </p:sp>
      <p:sp>
        <p:nvSpPr>
          <p:cNvPr id="16" name="ZoneTexte 15"/>
          <p:cNvSpPr txBox="1"/>
          <p:nvPr/>
        </p:nvSpPr>
        <p:spPr>
          <a:xfrm>
            <a:off x="467544" y="908720"/>
            <a:ext cx="6110519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fr-FR" dirty="0" smtClean="0"/>
              <a:t>  </a:t>
            </a:r>
            <a:r>
              <a:rPr lang="fr-FR" dirty="0" err="1" smtClean="0"/>
              <a:t>its</a:t>
            </a:r>
            <a:r>
              <a:rPr lang="fr-FR" dirty="0" smtClean="0"/>
              <a:t> a corner (point of </a:t>
            </a:r>
            <a:r>
              <a:rPr lang="fr-FR" dirty="0" err="1" smtClean="0"/>
              <a:t>interest</a:t>
            </a:r>
            <a:r>
              <a:rPr lang="fr-FR" dirty="0" smtClean="0"/>
              <a:t>) </a:t>
            </a:r>
            <a:r>
              <a:rPr lang="fr-FR" dirty="0" err="1" smtClean="0"/>
              <a:t>detection</a:t>
            </a:r>
            <a:r>
              <a:rPr lang="fr-FR" dirty="0" smtClean="0"/>
              <a:t> </a:t>
            </a:r>
            <a:r>
              <a:rPr lang="fr-FR" dirty="0" err="1" smtClean="0"/>
              <a:t>algorithm</a:t>
            </a:r>
            <a:endParaRPr lang="fr-FR" dirty="0" smtClean="0"/>
          </a:p>
          <a:p>
            <a:pPr>
              <a:buFont typeface="Arial" pitchFamily="34" charset="0"/>
              <a:buChar char="•"/>
            </a:pPr>
            <a:r>
              <a:rPr lang="fr-FR" dirty="0" smtClean="0"/>
              <a:t>  </a:t>
            </a:r>
            <a:r>
              <a:rPr lang="fr-FR" dirty="0" err="1" smtClean="0"/>
              <a:t>it</a:t>
            </a:r>
            <a:r>
              <a:rPr lang="fr-FR" dirty="0" smtClean="0"/>
              <a:t> </a:t>
            </a:r>
            <a:r>
              <a:rPr lang="fr-FR" dirty="0" err="1" smtClean="0"/>
              <a:t>is</a:t>
            </a:r>
            <a:r>
              <a:rPr lang="fr-FR" dirty="0" smtClean="0"/>
              <a:t> an </a:t>
            </a:r>
            <a:r>
              <a:rPr lang="fr-FR" dirty="0" err="1" smtClean="0"/>
              <a:t>improved</a:t>
            </a:r>
            <a:r>
              <a:rPr lang="fr-FR" dirty="0" smtClean="0"/>
              <a:t> variant of the original </a:t>
            </a:r>
            <a:r>
              <a:rPr lang="fr-FR" dirty="0" err="1" smtClean="0"/>
              <a:t>algorithm</a:t>
            </a:r>
            <a:r>
              <a:rPr lang="fr-FR" dirty="0" smtClean="0"/>
              <a:t> by </a:t>
            </a:r>
            <a:r>
              <a:rPr lang="fr-FR" dirty="0" err="1" smtClean="0"/>
              <a:t>Moravec</a:t>
            </a:r>
            <a:endParaRPr lang="fr-FR" dirty="0" smtClean="0"/>
          </a:p>
          <a:p>
            <a:pPr>
              <a:buFont typeface="Arial" pitchFamily="34" charset="0"/>
              <a:buChar char="•"/>
            </a:pPr>
            <a:r>
              <a:rPr lang="fr-FR" dirty="0" smtClean="0"/>
              <a:t>  </a:t>
            </a:r>
            <a:r>
              <a:rPr lang="fr-FR" dirty="0" err="1" smtClean="0"/>
              <a:t>it</a:t>
            </a:r>
            <a:r>
              <a:rPr lang="fr-FR" dirty="0" smtClean="0"/>
              <a:t> </a:t>
            </a:r>
            <a:r>
              <a:rPr lang="fr-FR" dirty="0" err="1" smtClean="0"/>
              <a:t>is</a:t>
            </a:r>
            <a:r>
              <a:rPr lang="fr-FR" dirty="0" smtClean="0"/>
              <a:t> </a:t>
            </a:r>
            <a:r>
              <a:rPr lang="fr-FR" dirty="0" err="1" smtClean="0"/>
              <a:t>used</a:t>
            </a:r>
            <a:r>
              <a:rPr lang="fr-FR" dirty="0" smtClean="0"/>
              <a:t> in computer vision for </a:t>
            </a:r>
            <a:r>
              <a:rPr lang="fr-FR" dirty="0" err="1" smtClean="0"/>
              <a:t>feature</a:t>
            </a:r>
            <a:r>
              <a:rPr lang="fr-FR" dirty="0" smtClean="0"/>
              <a:t> extraction </a:t>
            </a:r>
            <a:r>
              <a:rPr lang="fr-FR" dirty="0" err="1" smtClean="0"/>
              <a:t>like</a:t>
            </a:r>
            <a:endParaRPr lang="fr-FR" dirty="0" smtClean="0"/>
          </a:p>
          <a:p>
            <a:pPr lvl="1">
              <a:buFont typeface="Arial" pitchFamily="34" charset="0"/>
              <a:buChar char="•"/>
            </a:pPr>
            <a:r>
              <a:rPr lang="fr-FR" dirty="0" smtClean="0"/>
              <a:t>   </a:t>
            </a:r>
            <a:r>
              <a:rPr lang="fr-FR" dirty="0" smtClean="0">
                <a:solidFill>
                  <a:schemeClr val="accent5">
                    <a:lumMod val="50000"/>
                  </a:schemeClr>
                </a:solidFill>
              </a:rPr>
              <a:t>motion </a:t>
            </a:r>
            <a:r>
              <a:rPr lang="fr-FR" dirty="0" err="1" smtClean="0">
                <a:solidFill>
                  <a:schemeClr val="accent5">
                    <a:lumMod val="50000"/>
                  </a:schemeClr>
                </a:solidFill>
              </a:rPr>
              <a:t>detection</a:t>
            </a:r>
            <a:endParaRPr lang="fr-FR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r>
              <a:rPr lang="fr-FR" dirty="0" smtClean="0">
                <a:solidFill>
                  <a:schemeClr val="accent5">
                    <a:lumMod val="50000"/>
                  </a:schemeClr>
                </a:solidFill>
              </a:rPr>
              <a:t>   image </a:t>
            </a:r>
            <a:r>
              <a:rPr lang="fr-FR" dirty="0" err="1" smtClean="0">
                <a:solidFill>
                  <a:schemeClr val="accent5">
                    <a:lumMod val="50000"/>
                  </a:schemeClr>
                </a:solidFill>
              </a:rPr>
              <a:t>matching</a:t>
            </a:r>
            <a:endParaRPr lang="fr-FR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r>
              <a:rPr lang="fr-FR" dirty="0" smtClean="0">
                <a:solidFill>
                  <a:schemeClr val="accent5">
                    <a:lumMod val="50000"/>
                  </a:schemeClr>
                </a:solidFill>
              </a:rPr>
              <a:t>   </a:t>
            </a:r>
            <a:r>
              <a:rPr lang="fr-FR" dirty="0" err="1" smtClean="0">
                <a:solidFill>
                  <a:schemeClr val="accent5">
                    <a:lumMod val="50000"/>
                  </a:schemeClr>
                </a:solidFill>
              </a:rPr>
              <a:t>tracking</a:t>
            </a:r>
            <a:endParaRPr lang="fr-FR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lvl="1">
              <a:buFont typeface="Arial" pitchFamily="34" charset="0"/>
              <a:buChar char="•"/>
            </a:pPr>
            <a:r>
              <a:rPr lang="fr-FR" dirty="0" smtClean="0">
                <a:solidFill>
                  <a:schemeClr val="accent5">
                    <a:lumMod val="50000"/>
                  </a:schemeClr>
                </a:solidFill>
              </a:rPr>
              <a:t>   3D reconstruction</a:t>
            </a:r>
          </a:p>
          <a:p>
            <a:pPr lvl="1">
              <a:buFont typeface="Arial" pitchFamily="34" charset="0"/>
              <a:buChar char="•"/>
            </a:pPr>
            <a:r>
              <a:rPr lang="fr-FR" dirty="0" smtClean="0">
                <a:solidFill>
                  <a:schemeClr val="accent5">
                    <a:lumMod val="50000"/>
                  </a:schemeClr>
                </a:solidFill>
              </a:rPr>
              <a:t>   </a:t>
            </a:r>
            <a:r>
              <a:rPr lang="fr-FR" dirty="0" err="1" smtClean="0">
                <a:solidFill>
                  <a:schemeClr val="accent5">
                    <a:lumMod val="50000"/>
                  </a:schemeClr>
                </a:solidFill>
              </a:rPr>
              <a:t>object</a:t>
            </a:r>
            <a:r>
              <a:rPr lang="fr-FR" dirty="0" smtClean="0">
                <a:solidFill>
                  <a:schemeClr val="accent5">
                    <a:lumMod val="50000"/>
                  </a:schemeClr>
                </a:solidFill>
              </a:rPr>
              <a:t> recognition</a:t>
            </a:r>
            <a:endParaRPr lang="fr-FR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33364" y="3501008"/>
            <a:ext cx="4914900" cy="247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5496" y="44624"/>
            <a:ext cx="5180112" cy="288032"/>
          </a:xfrm>
        </p:spPr>
        <p:txBody>
          <a:bodyPr>
            <a:noAutofit/>
          </a:bodyPr>
          <a:lstStyle/>
          <a:p>
            <a:pPr algn="l"/>
            <a:r>
              <a:rPr lang="en-US" sz="1600" b="1" dirty="0">
                <a:solidFill>
                  <a:schemeClr val="accent1">
                    <a:lumMod val="75000"/>
                  </a:schemeClr>
                </a:solidFill>
              </a:rPr>
              <a:t>Accelerator-based Implementation of the Harris Algorithm</a:t>
            </a:r>
            <a:endParaRPr lang="fr-FR" sz="1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0" y="6237312"/>
            <a:ext cx="9144000" cy="576064"/>
          </a:xfrm>
        </p:spPr>
        <p:txBody>
          <a:bodyPr>
            <a:normAutofit fontScale="92500" lnSpcReduction="20000"/>
          </a:bodyPr>
          <a:lstStyle/>
          <a:p>
            <a:r>
              <a:rPr lang="en-US" sz="1800" b="1" dirty="0"/>
              <a:t>International </a:t>
            </a:r>
            <a:r>
              <a:rPr lang="en-US" sz="1800" b="1" dirty="0" smtClean="0"/>
              <a:t>Conference </a:t>
            </a:r>
            <a:r>
              <a:rPr lang="en-US" sz="1800" b="1" dirty="0"/>
              <a:t>on Image and Signal Processing </a:t>
            </a:r>
            <a:r>
              <a:rPr lang="en-US" sz="1800" b="1" dirty="0" smtClean="0"/>
              <a:t> 2012 (</a:t>
            </a:r>
            <a:r>
              <a:rPr lang="en-US" sz="1800" b="1" dirty="0" smtClean="0">
                <a:solidFill>
                  <a:schemeClr val="accent2"/>
                </a:solidFill>
              </a:rPr>
              <a:t>ICISP’12</a:t>
            </a:r>
            <a:r>
              <a:rPr lang="en-US" sz="1800" b="1" dirty="0" smtClean="0"/>
              <a:t>)  </a:t>
            </a:r>
          </a:p>
          <a:p>
            <a:r>
              <a:rPr lang="en-US" sz="1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June 28-30, Agadir, Morocco</a:t>
            </a:r>
            <a:endParaRPr lang="fr-FR" sz="1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1266" name="AutoShape 2" descr="data:image/jpeg;base64,/9j/4AAQSkZJRgABAQAAAQABAAD/2wCEAAkGBhQSEBUUEhQVFRQVFhUUFhYXGBQVFRYXGBUVFBUXFxQYHCYeFxwjGRQUHy8gJCcpLCwsFR4xNTAqNSYrLCkBCQoKDgwOGg8PGikkHyQsLCwpKSksLCwpLCopLCksLCwsKSwsLCwpKSwpLCwsKSksLCwsLCwsLCwsKSkpKSkpLP/AABEIAMIBAwMBIgACEQEDEQH/xAAcAAABBQEBAQAAAAAAAAAAAAAEAAIDBQYBBwj/xABBEAABAwIDBQUFBQgBAwUAAAABAAIRAyEEEjEFEyJBUQZhcYGhMkKRscEUUtHh8AcVI2JygqLxQ1OS0hYzo7LC/8QAGgEAAwEBAQEAAAAAAAAAAAAAAAECAwQFBv/EACIRAAICAQUBAAMBAAAAAAAAAAABAhESAxMhMVFBBCJhMv/aAAwDAQACEQMRAD8AvRTTxTUgYnhi9fI83EjFNOFNShicGoyFREKacKalypwajIKIRTTt2pcq7lRkFEORLIpsqWVGQYkORLdqbKlkRkGJDu1zdqfKlkRkKiDIlu1NkSyIyCiDdpZFPkSyIyCiDdpbtT5EsieQUQbtcyKfIlkRkKiDIlu1PkSyoyCiDdrmRT5UsieQUQbtNNNE5FzIjIVAxppppoosXCxPIKBDTTTTRZYmmmjIKBN2kit2uIyCh7QngJoTwuXI68RwCcAmhOCdixHALoC4E5LIMTsJQuSlKMgxOwkuSlKMgxOpQuSlKMgxFCUJSlKMgxOwuQuylKMgxFC5lXZSlGQsTkJQlK5KdhidhLKkCuyjIMTkJZV2UpRkLE5lXMqfKSeQYjMqWVPSRYsSPKuZVKuJ5BiQlq4WqUhNRkGJFlSUkLqMgxBQ9PD05mLYDA1N4hotqeoJRLKgPMgWtBv5tGvouPcOvAGzpwck7FXyiCRzuBHIib6pwxwsJE2j2ZPEBedNU9wMBBy7nSZXNyc3/wAZPwv+SZ+9GCZf4XZJvAgRPnojMMEO3oTd+FIQ2RJdGsePrFvQqOsBFiekZD3x3wjMMBfaAlvwhzUgwGuIEXDXR+Kn3QEkgx32LuVhrrZGYYHd8F3fBD1MZTYYeQ0jUE3+EJv72oa5x5O+kIzDD+hYrBLehAO2zRix68zP0Q1XbI5R4kxy8UZixLjepbxVbNoZtBI65h07pUhNyMzRAn25nuBt10TyDEPNUJb0KqrA2IqgzctbJjxld3T4MVAYEkS2Rbp1TyQsWWZqhc3w6qrZTef+QeBMJlQVBq/v0J+QRkhYsuN6Oq6KoVMxtR2jwY8fwUgwzwbkek+qeSDFlvnXN4FWfZ3TyjQfoBNNN3TlOv4oyQYstt4lnVG8vHu/5BRfandI/uCpNE0zRbxLOs47GvB5/EFNG03/AMyoTNLnSzrNDax6lP8A3qepToVmhzLmZUA2s7r8k4bSd19QgVl5mSVJ+8HJIodiwmAxNw2ozWScpcRpcEAxN/gURVoVKTBnrgx7radN155T4dysGYSW5CDRvxODWNi0ibEXmLKbEbLlwIh7Wj3eFxtfjsR+tFxHU0BvxJNORVzGRfLDSIPDlBgmYvqjMC+m6xrFxPeGjvIFreZjqqfaWzXAEupOFOR7xcQTYGzufgddV3DdliQ1wa0kk8JD5tydPsm+sIAuqFamCBOYkmOruQiI5/IpuKxeWC6kXi54ZIbAJPK7e8eay1eDUIFIgsJblG9mZMwdBfkToVE7aTCzK2gGxIzOiTI1vJB00JQKy2xfaZjWgtaDUIIPMCLXAPPUXsoGdp3lglnEA4F0SCCNYdYaBUOYg5hJykGbDmT7OpVtX7XgsAbT4weZlsc7ePehgmWuF2o/LA3bgPavTcL6Waeo6ck/aLM1MOa5+eSXNaYIaZJs5wgSs5gnUXBz98+k4Ngizi9xnNEe6Ry5dSuN2odd46plDgMzS4ZXWdMpDZf4fA0XtL6jKzrS4uc2Wi3EYOZWTNmAQWMY5uWAcodyhpkmT3/063AWP2PtGpTqTTYHGC2Ltgf2kLT0sZUeBmblItlbm5WkuzaIbBKyi2tgN1Vc3LmBkgw4AGZMBsiAbeSVSs1hljaE5Z/5XXA5B3smREf7WyfUpnLLakgfeJHU38e9Q130gLgDXoDeZk6nVLcQ9tmPZtZzYzsJgiAJbHOSDry+Cf8AbyQP4EjKcxAc2bm8tHKeavK2Noz7LS0CPen1d9EG7abGmWUmDvgfQK1k+kQ3CPciPfmqf4Ya3llJe4zcQDlEABEPwFZ7YcwDrDnX6HW8fRDP2y/llHkhztF/3iCelvkrWnP+Gb1oL0MOxXtMhzYHIOc315LtPDPJlzoi4OcHx9zWFXPxTj7zviVAXq1ov6yH+QviLommwnizzrmdxddWgnzUbsZSA69xBf6khVDnpk95Wi0UZ78vhcjaDBAAIjuYTy6ieSc7a4iOIxyIbHyt5KlzFLMqWjEnemWz9rSIy27iAPQKL7YCZLJ8XE+mir94lvVW1HwW7P0sDi2/9NvnJ+qX2xv/AEmfAoDeJZk9uPgt2foeMY0f8dP/ALUvtw/6dP8A7QgA5OnvTwj4Lcn6GPxjT/x0/Jv5qM1mf9Nn+X4odKE8Iizl6Tbxn3G/5/8AkkoISRigyl6HVtvVLHesfbiGVzw4j3iA2DoE5u16riC2qQTqG03hsdSB8JjSEZg8ZA1YABENa23W+vzUlPFEAkveWkEwS4wSYNwLeAXi5nt7YBX2xibNNQMvbhIJiw9oTHPyR+HqYqsDlqy6c2ZrSC3Tq2BdonXVD1cExzQ4tgQIuMx7oHd5hWPZXCvc58OGXdtytMgiXOzXF9Q23eqUmyHBIz2LxlUEMq1HF1t5BvJcefPhaL96uWdm6T6fA2CQCYfflMy3r3ql2s/eYpx0mqxvwbPetA3bD2OFNoEEtaLCSTeLCTe6uXRMV6Z7a+xWU3kl722iXNJzWnhLbG5jTzXcH2dp1iBRqumJcXNEWj4d/RajaezBiINSRlkCWuyiO4PF9LqrZsqq2kWtaMuVzQS5jb+0Hf8AuclKYqQFR7P4cPyuqufcRkIl/WGkT1v8Oqrf3nTw1R5YCWX/AIjTIE3yTGsiCCAbeZw239tVMPj6g3pqBhytdma8AZWmZbb2ungbhLH9qq1YZG0SWODQ0cRIMah45n1Uty+D4rg9Lb2lw7WF7ajTUcbgyC5xN+I3bYi/WbQs23bDTULhVZvdbPdeYiSbc9O4rM4PYlSoYqPy3ghkHLabm5OkW52lC4nso/eRRdMm0k87gzHMEG4Gqz46bFJSfLPStnYokueXOzWHtOgAtE2nKbg8UXspq1eVnuzdJ9KnuqpmoC4ayIBmJ7s0eit3Fd2go42cuvKWVMkL0x1VRymrqRyskNULm9UZCaQqES7xc3qihchMRKaiWdRBKEASZh0XZCiSzJgTApfBQ5ksydgSwuqDOUt4UCJiVyVCXpZ0xE2ZLeKHOuiomBJvUlHnSQM1dWgIhxEcwZPlAKDq08sFsljjAGnPl1PjPNXtfs2Xs1GYXEEAnlqUBiMHiGkONIvIhrARnaBoSYPX0C8FHvMh2l2bdLS0vzCHHK5ubwIOhmbzzV9haIbRgAMysmSQ60e/maJN5PgosLtktDgaIYQM3E5jKYvcSRmv39RdQ47tQ0sexuUnjDtTADXaEAD7vPQnorREjCP2ixtTI4lz2ve+QGyRBZLncpy9Dc+ausL2qYac2BBIs2SwNge0RJJk6dFkMDh3DEVHu1eG5c0xHtX7pyjyRVPFMLKg3YBfVcZn2QJaGiI55lUmYpmi212m3bWZQCSGkw8k8RGrrwb6RaUDtXtk1lNxc0NDQIJAc4yYOS2tv8gs3jXjdtyNcQC3NEuMNF3HmY9o95KqMa9uIxLadIFzDAaT7z4aCYPukhwHO4SSsXdtFBh8MK1XLmALnS1ty4yZgWgnzTH4eq0Xz06ZcQ2ZgRcW/JS7V2M+hUl1hNjcaCfI3VvsqoXsEthug1M3+PPXv5Epy/Uala4K3BCpRIh8Z/eF/GCbc1sNhPf7VO7pBdYO4cwy5geWaNOXctA+kPsAw9VjIENZY56Zu5hAcIJgEGPNUuBwgpSzO6akMIHSdT3zHqspM11Eo1TstamFNJ4Mh3E1xgOFnEwDOmnotLV2KeUHp/pVA2pmokDNIa1tQuLQXNJdIixPEReCQQtTsratOrSbLWZ2ANkkA8myOfP6I03L4yWo3yUFbZzm6gj9dUmbHc6k6qC0taQHC83IHSDqNFp6mIosY0VgXwD95w4gycxHK7tVHg6ANN1QMaxrBDMzgWBoLhwETeS7Q8xrK6VqSIelBmX/AHO8tzNh/cwhzo6wOV0xmx6rhLWExrpI8RMhahtLI8VaZYRYOAe5xaTOZp1NxeBe0BdJfGY++AYu1ri+RlYCJMC4k6iVe8yH+NEzNHYL3Mc4FvC4NcLzfmLQQPFSv7NvABLgQbWsQehnT1VttUHDksaJDgHmM9ybQQCJIy+vjNWK9R3ssHL3RyECxnp6I3ZMl6MF8O4js+xlUNL3FpiXQBl4cx6z6c1LQ7P0nNdxn+U3HS5BsbdDrzVNtHtIadQtdUdI1aJBHWdLzyQru0DHA8TnTyiT15krN67XbNF+OmrUS5odmXOBmrTZBiHktnwshq+D3UHPSeQDIBzcz1F9UFh8bmIa0uJNwGgev+le7N2I+rRJaKc5oAeS18mNHNjxgreOrau7MJaVOsaKKF0MV+/shVa9odEOeKcgg5XmNW9L8iVbN7E0nMMPcHMMOIEh0iRAOnx5rbeiY7EzN0toMIy1KTMvVgAeO8TKVbYYeM2HdnHMe8PFtz8J8lo9m9nm098SBUyZmkOAcJEwQeQ59fgiO0WyKNOmw0QG1MzMpBMkcUiSYInKudzp/odK021U+Tz2tTcw8QI+R8DzTBUW3w9BldwbiWmmSXxLSSeFoY0uMDUkyZ9krP7Y2HuicpzAcm8fj7Mx6raP5C6kYz/GfceSozJZl2kDrBI81x2pjkuhSTOVxFmSXMySdiPVqddEtxUdFWCqB+pXab3STNrQLd8nSeY58l88mz6Gi1e5rxxNBGlwD81FX2VQqMLC0AOEHLw/JQ056ofbW1BhqD6jj7IjzJgeMTPgCrUnfBLSPOu09BuHr1MgcKbWHLmiTktYx169VS0KLm0mR90HzIBPqTzVl2ox7qwe8AESGNgRLZzOdcydL+AUOz9pOe6ieFoimJMZGhrbEyQCbWGhJvzWrOZpOVIFxGzKzqNQUw4kCK4gNyCQWszuPC46mPdKm7P7LYau4exrGxnc64qBzZGdh14SDNzoZjVaik4NwpjK4DEvzHicXQGFp7y4N9o9ZQ1Kk6piRUpta2izMHF7TYQGu4ogOzZrAzJNk3J9Gq00raKDtPscOoOaWxUoPMmJL8rSanFcuzCHcWmg76fY+zHVzLQ4ZSHQ0DMATEN8uVtFpNr7XYN857nZ6jwBTAFmhobJJFszQR5BZ/8AeBOXIN2xpHCJvlgi8zNyL93NS2/pMseKDsfiWlxIB5zMjjJl5DZsJnp4IjZmEcRvIkC86d0nwKqK1c1HFxJJJ/IePJW2CxpyZAYaIkeEnx1n4BZzlbshJWFVcMd1mvAdB6dwPVS4fDvNMEHQkA+Am8XBj4xZEOa0UqZY4OMiWXEOkggzrMgeCfSe5j3l43bhle0aZgTa3UaT3d6mMq5KceTS7G2jVq4t0NLaLmNjMQ5ssY1vu6F2U98FFY2jXfUaWsY2myGuGfKNGvIiL3DioMFSxRpNNCpRG8Yd4/JD8xLibAQbk9IMonZ9bG043jaT2tJEUyGzqASSO8WjkF0ZoqmPOHrCg8sYIzl3CWsAEybzBjTSEti4uriXgy3JTyg5eVjlD2kXPha6OftNwYWPp5WlrgSSXQHSD7InnPKO9VGysdQwgNJlcu3hkvy8wMgGctAHWY807sKounbNNSk9j6ky4NBIucoHIQ3yjlMrMbeaMNRc9lfJVYz+HwhpzTe15Jbmv/MOiu8bt2nQpOqVXHIJN3Bs9MuUX+a8J7XdtnYus4gZacnIybAdSdXOOsnqi76H12BNxjnVHh8B8m8fGY+MpbOqOeYuf1oDytdCU3ZjLiQYgOF/iOYVxsrbhwwLWspkkWebi4ifyN1DKizV9nsPTDs4Y95YSHTYhwIOsX/JbrD9omndPfIbMCwDswBETMEz4aLx/CduatKnkDZfm7i0g+Xetbg9rirRpioGyeNzGnNzLWz0PteYCx/aLs1eMlRusZ2kbwvDHvAqbxkuYBm0HsAyNNSh8VtjFuY+mW0KBq6Oa4k6AG+azoAjT5rC4bbLg8sbLmtJaWuu4Q43DpkjUq2wPa7cVXMfFRpAkGHOaDoRI0Wu6Z7ZoN9iabCKpa2mZ4d61+YucbECHXmPeV2yiWRTLeLLIZwxAtAl0fJUx2lRdT3LWGpncKjHNh5pt4SAQ4EsILT01Qlc4vfDMQQLEEtc49CRJnw9Vp2Z9F5X2sKYl1IaxHATfThEnqhh2gBcAKLJLc0XmJgcO7VTWa/M0upATqQ1wETABiJ4Y6oTEbHZUquqCAHcOUnihphpGa4sikh9lpjtpMcW56DL2mXNdJBgAENm9tedpQNTZ9KpRqPaw0ntdZrnF2ZsSeZE3OiFo7Mq5mMY4FrH7508RBAytAtBHCToPkrOjiq4zb0MEF2W2a3ukgAXk6dwVLjol19M+yhTi8z4A+spKyqVRPsj4JK8mRgvDSMiUbTxIjiIKojXkqSnW/V159nZRdHHDkJXmP7SO2O8q/ZmA/wyTUP80WAM6AEz4rYbU2oKFB1SxIFgeZ0vC8OxmLLnuqG5c5zjzkmSdfFaaa5sifha4jtCXMykdSCO9P2dtRpblMNMQ0qkw2KzXyiG8MHvnX4ptSzQCIMyD3aR8Qtjnr6eiDtEyjRztMYlz4drkcAXGCwktLYI7wZvFiNV7fPq0X0g3jjgLQMrIIvJJOYQepvFoWIo4smBU4wLibkd3gj3VuAEDK0CYtpMecJNu7N9yC0sMeR5pySSS52v4wFPhcM6tVFJpy6ZpMakAjz08fIqsGIk8MzyPLvVpgyHZYdJLzvXXLhoQSbcNuvfdJnOlb5Jm1YPCBPOb/CdOf6spsJU4hECOUwCOgJ9k2HcYTcPs7PO7eI0OaBLtBl8eiYcA8TN45Afjf8A0or6XKE4Omi/w+JbPCJHRwkaARP1HRHVGgsEumLZTMiLC/kVk8JnDuGQeY/EfitTs2g3NleDLhwgn2T7Wl5iOcalZvgS54Nj2cxjnF1N8B4hw93NYAwCdbAnxV+aThqCvOKOIq52kTmbAk8sthbyXoezNsNqNEOl0CbiZi5Ed6LRtFOh2dQ1NmUXmalJjjbiIGa2knVWZeHagFMqspgFzuEC5MwAPOytOgZ43+2TCU6eRtJxaDfdguy+MRHqvNsLRM5SYB/3Hotb+0fatPEY47qrvKbYAjNAPPWx8QqZ2HGUyDI0Pz9Y+K0sVAgpyCpt3IFoSy2C7vS3S/4dyVjoLwYpNPGydOR68oMLTbJ2jT+0aS22U2aCIALDGhBMzfTvWJftMtOngjsDs3E1mb+nQJp5t3mloBIEmJiYHRS02NNIv+1m1KVOuX0qV4DnEPInyEglDYfbeExDRvHPpPBkEwCDpwviCO4hGDsNjt0+s+k1gpky0vBcQ2Zc0RcCOZvylM2v2PxNBpfUZafcguHflQor6Dk2+DQ7FpMpB1QVDULAHsyxLhIDmlo8tOU2VPXxLqtR9SWlziSczoIOpgZmk6EIXY9PKGGlma4th5DnBrndWt1bNrDnPJWGMYXH+IXEiAXH/XcujTqPZz6ly6DKDXNyFtSoJBcWue1rDyY3NTqOLZcQLwYlLFbYxdKCS4s/mEt1iM0uHIhVFbANkAP5TMWnWJUFbDlurh3Xjv5raKizGTlFfS+w/a10iabSSY9hpME2jKASe5GYntS6mb0s+aCA3O3KJIuDe+Wb9VkGugjuI/UhXr+0hdUNXdkZgBwv5j2hJAMad9+ac9OK6Fp6sndsK/8AVmFNzRueuSfVspLOVKmYlxFyZNybnvN0ktlCf5D/AIbLfkFObjeQn9fNS/ZpHsmOqr9qbZoYYHevGbkxt3nyGniYXlJN9Hq2l2Vvbmo91AOk5GkAiNZkTP61XnNVaPbHbF2JYaTWBtOQbkueYMiToPBUNQSFvFNcMydPlFaHls95mfmFLmLtSYAk+Pd0XG+1BMT8JRbsHI1utHJLsyxb6BsO2/U/ADmb+EoqKjiBbpBNoiZJ005p+BwjWmXyTaADl66lFnFFoBAYCCTMkmeUkm8KXJGmnpp3k6IhiGMEOyvuMzXuLTIIJAggiRIkdVMNuU2VJp0wKYdLWRfWRxa+t7oXEYcPdvKhu+SXF3tONyZj0UAwjR73pKHKJmoM2WExjA0vpMe0ukzvLZSS4SHWAj5JUi5uR+/pOBMZWjM48gXTaZ+XestSdHCJdMCDp3RKu8DTyAjKJNi6OIWvE6X7lk5uKpHRjm7fZocfsgPuX5Zj2iAJge43TwnmicFh6dMZWuc8kh0u4GTEAga9yp8NSJOUy4wMjoknTMwxzEEjrccgtDg6LcvCDEEeNp0Kwbl6bKEbuiww7gLOIv7o0A7r8o/JS0Qabw9lwDzsRy0HihMM+ZIPMN7rCVTbY7THDuywcxaYLdOYHcf9JYtvgq0kem0sTmaCNDf8llf2k9qW0MG5ksdUqQGseM4Im5y8rTc9F5vs3t/i6ALWOa5sl0PGa5MmDr/tUm3tr1cXVNWsQXEBsAQ0AaABdMYNPk5XJfALCgkzbVXTiTA6Ktw9OAjKNW8jl1VyCPARTwLnnK0SR4d0dw1CFxGz3NmWzctjUzlnRE1KxJJHDJGkp5xhIdNpzH1hRkx4oruzWwzjMZSoCYe6HFvJurj5AEr3et2MpB+Do0yWtw4q1ABGn8MGZm7nuF9bOXnX7FsEPtj6p/46Zj+p5y//AFzL2DCYrNVqVItw0m+DJLv83uH9gWjasypkW1qbzu6djvKjZ0u1k1XfHIB/ciMxvLddfwK7vw6vJIimwgTbiqET8G0x/wB6smOSodlN+48PUMmlTBHMcBvY3bE+JVJtr9n7HHPQMFtyxxBDo5B/u+crYOpNOrR+vBN+zgaFzVStC4PKanZHF7tznMDH3IyguBgfea43N4HqFn3bJr5w1zCXETcObGvIt+q90FFwNiHeNj8QnOpA6tI8DIVrUkiXCL7PEqfZapU4XMc0xMy3URDZBNjf4ICoypSeWOY4lsiSwhju+RYaT/te1YvZrgS5jaTjOjm5T38befiFSYrar6R/i4KsG/fpltVsciQ0281e5fZC0q/yeU1GkmZDdLGQRbwSXor+1uBm7ak85pCUkbv9Da/gx+MbBHEZETpHeF4ztekWVqjCSS17hJMk3sSeZhewM2cSeSznansIKs1KMCrq4E2f/wCJ9Fx6UsXydOrG1web0q0OHwRtRsCyHx2zX0nZajS13Q/MdR4KE4oixXQ1fJjGVKgbGOU+C2kNH+Gb8UHVkmYSe0nQQm42hKVMuCAbj0UdSmqqm5zdD+CLpbQ+9b1ChxaNFNMMqSacfdv9fqU8VAQoaGLHUKKcpLSbclNBdFlTHsxrKs8JXLCQZEuBA531sNb8lQOeRTAGv5lSYLFOEd31M/RRKNm0J0b/AGVUBItYmbeNoPkCtK14N9HDURrrDhHI/MFYHZm1TLDERrJWuo7Qa+mXAHMAbHuE5fT0C5kn0zeVdoho4rJVc0ixdmBF5tH0HxTcfgqdc5XDw7tb+qDxOMBMgggw4G/MWPnZGMrZmzz/AEVRN/DNbf7NCiwOZJvxc9dD3fms6WLeYrFy1zDfMCIPwWJrUy0wRBC305NrkynGiMGykokckG50lEUqWk/VW0RZIQRMXHRGYfY9fFFopsPEYzRDQCb8XctZ2Y7MsDRUxDCZALWO0A6uHXuW1wldvIAQIEdOkALHLkuuBvZfs/SwNDK259p7vvQPlqrfZwLaLAfaiXf1OOZ3+Tiq/EPBAAIOZwaesan0BHmiauIhjusQP6jZvqQjkXARhK9sw95xd5ey3/FrUZSrN6QhadJrWgDQAAeVk110rYUWzKw5H6/NSb/wPxCqaRPepsytSZLiiw39tPwUjHjqgmPToJWmZOIcbphaEICQbGOuvoNFGcTUBsA4ddD/ALVZIVMmOHZ90fBdUe/6tPofVJLgKZluXTT9QoatMEcpOunqqQY57rkkk8gp8NWLnQAfPl4rls6KH4/ZDKoy1GscIgSBbrB1Hksni/2agmaVTKOjhmHkZn4rfMwZi5HwU7ML+iqjJx6IcUzx/H9gsVT0pioOtM5v8bH0VI/AltnNIPQgg/Ar6AbhxCHx2yKVWN7Tz5bgEuLfHJME+IWq1n9M3o+HgbsIFBUwS9txXYXC1DO6y/0FzfTRVtf9muGOjqrfBzT82qt6JO1I8cdhYTXVHRBvGh5hbftV2LdhuJhL6XMmJB745d6ylXDrRNSVmbTXBf7JwbDZw5W1RuJ7OmM1Jjj1sVT7O2mWkEat1H4LS4TtG1xBP1n9d65JKSZ3Kmiuo0ntuLnSIBPgQUdhdqmnZ/CIi55XCshi6dQ8bGE9SAPUckDtfsgK4Jo1Sxw0BJcx3n7QQqvkJXXBnsftobwlrobNvjI9VebL7QggBxiOax+0ezeIo3qUyW/fbxt8ZGnnCr2VXA8JI7vyW7gpLg51qNPk9FxGMY45p0nzhQ4/EsqNGZoMaH81kcHtZwY5jrhwtHIzMppx7/Hv/JRtGm6g6hRJeGtBJJgAXJ8FvezXZXduFWuASLtZYweru8dF5lTxNRrg4OLSDYtJBHnqvW+xW2HYjD8Zl7Dlc7m60tJ7+XkjUTSsmDT4LxwzGyeykR/pdNGByP61TGOIkCYAJJJ5C6wNRNEONjDRHiT+A+ae/FEuptk83kf0xl9ZP9qfhsI4tEm7uIjpN48hA8kNToziB9wMqX/uYxt/EVD5rRdkPotW1R3/ADU7cRA0lQ06drFP3Pkkhk7MUDy/FEgFVg/X0R+HcefkqJJ21I5KRlYEzf6fBQ1ngR3qLet5QiwoONTmmCqIJcR8kM2tGqf9qHkqTFROaTDzPxKSGNRv6P5pIsdGYZsZgNp8JMfmrBmGDRYAKZntQLHr+ARDcN1KnEdgDQU8qxGFYU11Aa6D9aKaHYDmCXj6KWq4e7bv5oY+KQzj6h5KMnmnrjmpUMhcAbEAjoRI+BWY2z+zulVl1E7px93WmT82+XwWqLU0NIQpNcoTin2eM7W7I4mg69N1tHNBc0+Y+qqKlQg2senJe/OcUNiNlMrD+JTpvH8zQfWFru+oz22umeIYfalQaRp3H81YYDbdYHhDjziCbDn8F6dW/Z3gn60sp6sc5vpJCzm1v2XOYC7C13TyY6xPXjFvTzTyiw/dAuyduPIaXF2UzldEAx7Q7+vxWgpU6b2l1Wmx4cCBmY2DcA3I0E6rAOo4nDfw6tJ8H+X1BFj5LT9ncVVrBtNtJ4EiXFpDGtmSZNvJTKNcmkZqXZldt9lntru3FN7qZu3KC6J93yPoq2rhatKN5TcAdMzS35r3xmAa1ogQAAAB3frVJ2CaQc7Wub0IBB8QU1qvpozen4eE0aG8e1sgSQORN7aayvZezuym4ajlAAJguIiTyAnnA+ZUeJ7IYVzg4UmMIMiAQPNoP5ojeuZIdxAc4vHTMPqB4lEpZKhxi0+SzABMmPoocQZIYIg8Tv6QRbzMDwlVuC2yyo3M2RHJwiPEyY8/orGmyAS48Ru46C3IdAB9TzWdUX2PxNZwbLdTAHiTH5+SGwTzvKg91oY1vfGbN/lI8ig3Yio7E0xA3cPfFyeGGh5OgkvMDunwMwWGc0kuvIaBGoiSSe8lziq6Qu2H0SSVKanIqJtA6hSOw5AkhShj6NO9vgi2i1rQq1pIMj8UUNoSIAk+ioklruECXX8bIB7jclNNST16XXXVREFAwuhVtcgqR0cgfJAtqDqpW4gCBOth680wJikoftL/ALoPfI/BJIB1LmjqYSSVkDBqB4/RPr+0kkpZSA6oQtYpJKCjvIJtT8EkkMPpxvsrgC6kpKGvHElTOiSSBj+RScupJDBnc/H6KZv4JJIEJpv+u9Tv0C4kqECN5/rmuN9rzSSSAodpDKMS5vC7etGYWMbqkYkX1J+Kl2HUJrlsnLkJyzwzDbxpzSSXR4Zell/yv/t//SPppJLBmiC2aDxUlJ3D5u+ZSSQMCxbYNuhQYNkklRAXSPCPNCVikkhjQ1mikw518PxXUkIB5ckkkqEf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268" name="AutoShape 4" descr="data:image/jpeg;base64,/9j/4AAQSkZJRgABAQAAAQABAAD/2wCEAAkGBhQSEBUUEhQVFRQVFhUUFhYXGBQVFRYXGBUVFBUXFxQYHCYeFxwjGRQUHy8gJCcpLCwsFR4xNTAqNSYrLCkBCQoKDgwOGg8PGikkHyQsLCwpKSksLCwpLCopLCksLCwsKSwsLCwpKSwpLCwsKSksLCwsLCwsLCwsKSkpKSkpLP/AABEIAMIBAwMBIgACEQEDEQH/xAAcAAABBQEBAQAAAAAAAAAAAAAEAAIDBQYBBwj/xABBEAABAwIDBQUFBQgBAwUAAAABAAIRAyEEEjEFEyJBUQZhcYGhMkKRscEUUtHh8AcVI2JygqLxQ1OS0hYzo7LC/8QAGgEAAwEBAQEAAAAAAAAAAAAAAAECAwQFBv/EACIRAAICAQUBAAMBAAAAAAAAAAABAhESAxMhMVFBBCJhMv/aAAwDAQACEQMRAD8AvRTTxTUgYnhi9fI83EjFNOFNShicGoyFREKacKalypwajIKIRTTt2pcq7lRkFEORLIpsqWVGQYkORLdqbKlkRkGJDu1zdqfKlkRkKiDIlu1NkSyIyCiDdpZFPkSyIyCiDdpbtT5EsieQUQbtcyKfIlkRkKiDIlu1PkSyoyCiDdrmRT5UsieQUQbtNNNE5FzIjIVAxppppoosXCxPIKBDTTTTRZYmmmjIKBN2kit2uIyCh7QngJoTwuXI68RwCcAmhOCdixHALoC4E5LIMTsJQuSlKMgxOwkuSlKMgxOpQuSlKMgxFCUJSlKMgxOwuQuylKMgxFC5lXZSlGQsTkJQlK5KdhidhLKkCuyjIMTkJZV2UpRkLE5lXMqfKSeQYjMqWVPSRYsSPKuZVKuJ5BiQlq4WqUhNRkGJFlSUkLqMgxBQ9PD05mLYDA1N4hotqeoJRLKgPMgWtBv5tGvouPcOvAGzpwck7FXyiCRzuBHIib6pwxwsJE2j2ZPEBedNU9wMBBy7nSZXNyc3/wAZPwv+SZ+9GCZf4XZJvAgRPnojMMEO3oTd+FIQ2RJdGsePrFvQqOsBFiekZD3x3wjMMBfaAlvwhzUgwGuIEXDXR+Kn3QEkgx32LuVhrrZGYYHd8F3fBD1MZTYYeQ0jUE3+EJv72oa5x5O+kIzDD+hYrBLehAO2zRix68zP0Q1XbI5R4kxy8UZixLjepbxVbNoZtBI65h07pUhNyMzRAn25nuBt10TyDEPNUJb0KqrA2IqgzctbJjxld3T4MVAYEkS2Rbp1TyQsWWZqhc3w6qrZTef+QeBMJlQVBq/v0J+QRkhYsuN6Oq6KoVMxtR2jwY8fwUgwzwbkek+qeSDFlvnXN4FWfZ3TyjQfoBNNN3TlOv4oyQYstt4lnVG8vHu/5BRfandI/uCpNE0zRbxLOs47GvB5/EFNG03/AMyoTNLnSzrNDax6lP8A3qepToVmhzLmZUA2s7r8k4bSd19QgVl5mSVJ+8HJIodiwmAxNw2ozWScpcRpcEAxN/gURVoVKTBnrgx7radN155T4dysGYSW5CDRvxODWNi0ibEXmLKbEbLlwIh7Wj3eFxtfjsR+tFxHU0BvxJNORVzGRfLDSIPDlBgmYvqjMC+m6xrFxPeGjvIFreZjqqfaWzXAEupOFOR7xcQTYGzufgddV3DdliQ1wa0kk8JD5tydPsm+sIAuqFamCBOYkmOruQiI5/IpuKxeWC6kXi54ZIbAJPK7e8eay1eDUIFIgsJblG9mZMwdBfkToVE7aTCzK2gGxIzOiTI1vJB00JQKy2xfaZjWgtaDUIIPMCLXAPPUXsoGdp3lglnEA4F0SCCNYdYaBUOYg5hJykGbDmT7OpVtX7XgsAbT4weZlsc7ePehgmWuF2o/LA3bgPavTcL6Waeo6ck/aLM1MOa5+eSXNaYIaZJs5wgSs5gnUXBz98+k4Ngizi9xnNEe6Ry5dSuN2odd46plDgMzS4ZXWdMpDZf4fA0XtL6jKzrS4uc2Wi3EYOZWTNmAQWMY5uWAcodyhpkmT3/063AWP2PtGpTqTTYHGC2Ltgf2kLT0sZUeBmblItlbm5WkuzaIbBKyi2tgN1Vc3LmBkgw4AGZMBsiAbeSVSs1hljaE5Z/5XXA5B3smREf7WyfUpnLLakgfeJHU38e9Q130gLgDXoDeZk6nVLcQ9tmPZtZzYzsJgiAJbHOSDry+Cf8AbyQP4EjKcxAc2bm8tHKeavK2Noz7LS0CPen1d9EG7abGmWUmDvgfQK1k+kQ3CPciPfmqf4Ya3llJe4zcQDlEABEPwFZ7YcwDrDnX6HW8fRDP2y/llHkhztF/3iCelvkrWnP+Gb1oL0MOxXtMhzYHIOc315LtPDPJlzoi4OcHx9zWFXPxTj7zviVAXq1ov6yH+QviLommwnizzrmdxddWgnzUbsZSA69xBf6khVDnpk95Wi0UZ78vhcjaDBAAIjuYTy6ieSc7a4iOIxyIbHyt5KlzFLMqWjEnemWz9rSIy27iAPQKL7YCZLJ8XE+mir94lvVW1HwW7P0sDi2/9NvnJ+qX2xv/AEmfAoDeJZk9uPgt2foeMY0f8dP/ALUvtw/6dP8A7QgA5OnvTwj4Lcn6GPxjT/x0/Jv5qM1mf9Nn+X4odKE8Iizl6Tbxn3G/5/8AkkoISRigyl6HVtvVLHesfbiGVzw4j3iA2DoE5u16riC2qQTqG03hsdSB8JjSEZg8ZA1YABENa23W+vzUlPFEAkveWkEwS4wSYNwLeAXi5nt7YBX2xibNNQMvbhIJiw9oTHPyR+HqYqsDlqy6c2ZrSC3Tq2BdonXVD1cExzQ4tgQIuMx7oHd5hWPZXCvc58OGXdtytMgiXOzXF9Q23eqUmyHBIz2LxlUEMq1HF1t5BvJcefPhaL96uWdm6T6fA2CQCYfflMy3r3ql2s/eYpx0mqxvwbPetA3bD2OFNoEEtaLCSTeLCTe6uXRMV6Z7a+xWU3kl722iXNJzWnhLbG5jTzXcH2dp1iBRqumJcXNEWj4d/RajaezBiINSRlkCWuyiO4PF9LqrZsqq2kWtaMuVzQS5jb+0Hf8AuclKYqQFR7P4cPyuqufcRkIl/WGkT1v8Oqrf3nTw1R5YCWX/AIjTIE3yTGsiCCAbeZw239tVMPj6g3pqBhytdma8AZWmZbb2ungbhLH9qq1YZG0SWODQ0cRIMah45n1Uty+D4rg9Lb2lw7WF7ajTUcbgyC5xN+I3bYi/WbQs23bDTULhVZvdbPdeYiSbc9O4rM4PYlSoYqPy3ghkHLabm5OkW52lC4nso/eRRdMm0k87gzHMEG4Gqz46bFJSfLPStnYokueXOzWHtOgAtE2nKbg8UXspq1eVnuzdJ9KnuqpmoC4ayIBmJ7s0eit3Fd2go42cuvKWVMkL0x1VRymrqRyskNULm9UZCaQqES7xc3qihchMRKaiWdRBKEASZh0XZCiSzJgTApfBQ5ksydgSwuqDOUt4UCJiVyVCXpZ0xE2ZLeKHOuiomBJvUlHnSQM1dWgIhxEcwZPlAKDq08sFsljjAGnPl1PjPNXtfs2Xs1GYXEEAnlqUBiMHiGkONIvIhrARnaBoSYPX0C8FHvMh2l2bdLS0vzCHHK5ubwIOhmbzzV9haIbRgAMysmSQ60e/maJN5PgosLtktDgaIYQM3E5jKYvcSRmv39RdQ47tQ0sexuUnjDtTADXaEAD7vPQnorREjCP2ixtTI4lz2ve+QGyRBZLncpy9Dc+ausL2qYac2BBIs2SwNge0RJJk6dFkMDh3DEVHu1eG5c0xHtX7pyjyRVPFMLKg3YBfVcZn2QJaGiI55lUmYpmi212m3bWZQCSGkw8k8RGrrwb6RaUDtXtk1lNxc0NDQIJAc4yYOS2tv8gs3jXjdtyNcQC3NEuMNF3HmY9o95KqMa9uIxLadIFzDAaT7z4aCYPukhwHO4SSsXdtFBh8MK1XLmALnS1ty4yZgWgnzTH4eq0Xz06ZcQ2ZgRcW/JS7V2M+hUl1hNjcaCfI3VvsqoXsEthug1M3+PPXv5Epy/Uala4K3BCpRIh8Z/eF/GCbc1sNhPf7VO7pBdYO4cwy5geWaNOXctA+kPsAw9VjIENZY56Zu5hAcIJgEGPNUuBwgpSzO6akMIHSdT3zHqspM11Eo1TstamFNJ4Mh3E1xgOFnEwDOmnotLV2KeUHp/pVA2pmokDNIa1tQuLQXNJdIixPEReCQQtTsratOrSbLWZ2ANkkA8myOfP6I03L4yWo3yUFbZzm6gj9dUmbHc6k6qC0taQHC83IHSDqNFp6mIosY0VgXwD95w4gycxHK7tVHg6ANN1QMaxrBDMzgWBoLhwETeS7Q8xrK6VqSIelBmX/AHO8tzNh/cwhzo6wOV0xmx6rhLWExrpI8RMhahtLI8VaZYRYOAe5xaTOZp1NxeBe0BdJfGY++AYu1ri+RlYCJMC4k6iVe8yH+NEzNHYL3Mc4FvC4NcLzfmLQQPFSv7NvABLgQbWsQehnT1VttUHDksaJDgHmM9ybQQCJIy+vjNWK9R3ssHL3RyECxnp6I3ZMl6MF8O4js+xlUNL3FpiXQBl4cx6z6c1LQ7P0nNdxn+U3HS5BsbdDrzVNtHtIadQtdUdI1aJBHWdLzyQru0DHA8TnTyiT15krN67XbNF+OmrUS5odmXOBmrTZBiHktnwshq+D3UHPSeQDIBzcz1F9UFh8bmIa0uJNwGgev+le7N2I+rRJaKc5oAeS18mNHNjxgreOrau7MJaVOsaKKF0MV+/shVa9odEOeKcgg5XmNW9L8iVbN7E0nMMPcHMMOIEh0iRAOnx5rbeiY7EzN0toMIy1KTMvVgAeO8TKVbYYeM2HdnHMe8PFtz8J8lo9m9nm098SBUyZmkOAcJEwQeQ59fgiO0WyKNOmw0QG1MzMpBMkcUiSYInKudzp/odK021U+Tz2tTcw8QI+R8DzTBUW3w9BldwbiWmmSXxLSSeFoY0uMDUkyZ9krP7Y2HuicpzAcm8fj7Mx6raP5C6kYz/GfceSozJZl2kDrBI81x2pjkuhSTOVxFmSXMySdiPVqddEtxUdFWCqB+pXab3STNrQLd8nSeY58l88mz6Gi1e5rxxNBGlwD81FX2VQqMLC0AOEHLw/JQ056ofbW1BhqD6jj7IjzJgeMTPgCrUnfBLSPOu09BuHr1MgcKbWHLmiTktYx169VS0KLm0mR90HzIBPqTzVl2ox7qwe8AESGNgRLZzOdcydL+AUOz9pOe6ieFoimJMZGhrbEyQCbWGhJvzWrOZpOVIFxGzKzqNQUw4kCK4gNyCQWszuPC46mPdKm7P7LYau4exrGxnc64qBzZGdh14SDNzoZjVaik4NwpjK4DEvzHicXQGFp7y4N9o9ZQ1Kk6piRUpta2izMHF7TYQGu4ogOzZrAzJNk3J9Gq00raKDtPscOoOaWxUoPMmJL8rSanFcuzCHcWmg76fY+zHVzLQ4ZSHQ0DMATEN8uVtFpNr7XYN857nZ6jwBTAFmhobJJFszQR5BZ/8AeBOXIN2xpHCJvlgi8zNyL93NS2/pMseKDsfiWlxIB5zMjjJl5DZsJnp4IjZmEcRvIkC86d0nwKqK1c1HFxJJJ/IePJW2CxpyZAYaIkeEnx1n4BZzlbshJWFVcMd1mvAdB6dwPVS4fDvNMEHQkA+Am8XBj4xZEOa0UqZY4OMiWXEOkggzrMgeCfSe5j3l43bhle0aZgTa3UaT3d6mMq5KceTS7G2jVq4t0NLaLmNjMQ5ssY1vu6F2U98FFY2jXfUaWsY2myGuGfKNGvIiL3DioMFSxRpNNCpRG8Yd4/JD8xLibAQbk9IMonZ9bG043jaT2tJEUyGzqASSO8WjkF0ZoqmPOHrCg8sYIzl3CWsAEybzBjTSEti4uriXgy3JTyg5eVjlD2kXPha6OftNwYWPp5WlrgSSXQHSD7InnPKO9VGysdQwgNJlcu3hkvy8wMgGctAHWY807sKounbNNSk9j6ky4NBIucoHIQ3yjlMrMbeaMNRc9lfJVYz+HwhpzTe15Jbmv/MOiu8bt2nQpOqVXHIJN3Bs9MuUX+a8J7XdtnYus4gZacnIybAdSdXOOsnqi76H12BNxjnVHh8B8m8fGY+MpbOqOeYuf1oDytdCU3ZjLiQYgOF/iOYVxsrbhwwLWspkkWebi4ifyN1DKizV9nsPTDs4Y95YSHTYhwIOsX/JbrD9omndPfIbMCwDswBETMEz4aLx/CduatKnkDZfm7i0g+Xetbg9rirRpioGyeNzGnNzLWz0PteYCx/aLs1eMlRusZ2kbwvDHvAqbxkuYBm0HsAyNNSh8VtjFuY+mW0KBq6Oa4k6AG+azoAjT5rC4bbLg8sbLmtJaWuu4Q43DpkjUq2wPa7cVXMfFRpAkGHOaDoRI0Wu6Z7ZoN9iabCKpa2mZ4d61+YucbECHXmPeV2yiWRTLeLLIZwxAtAl0fJUx2lRdT3LWGpncKjHNh5pt4SAQ4EsILT01Qlc4vfDMQQLEEtc49CRJnw9Vp2Z9F5X2sKYl1IaxHATfThEnqhh2gBcAKLJLc0XmJgcO7VTWa/M0upATqQ1wETABiJ4Y6oTEbHZUquqCAHcOUnihphpGa4sikh9lpjtpMcW56DL2mXNdJBgAENm9tedpQNTZ9KpRqPaw0ntdZrnF2ZsSeZE3OiFo7Mq5mMY4FrH7508RBAytAtBHCToPkrOjiq4zb0MEF2W2a3ukgAXk6dwVLjol19M+yhTi8z4A+spKyqVRPsj4JK8mRgvDSMiUbTxIjiIKojXkqSnW/V159nZRdHHDkJXmP7SO2O8q/ZmA/wyTUP80WAM6AEz4rYbU2oKFB1SxIFgeZ0vC8OxmLLnuqG5c5zjzkmSdfFaaa5sifha4jtCXMykdSCO9P2dtRpblMNMQ0qkw2KzXyiG8MHvnX4ptSzQCIMyD3aR8Qtjnr6eiDtEyjRztMYlz4drkcAXGCwktLYI7wZvFiNV7fPq0X0g3jjgLQMrIIvJJOYQepvFoWIo4smBU4wLibkd3gj3VuAEDK0CYtpMecJNu7N9yC0sMeR5pySSS52v4wFPhcM6tVFJpy6ZpMakAjz08fIqsGIk8MzyPLvVpgyHZYdJLzvXXLhoQSbcNuvfdJnOlb5Jm1YPCBPOb/CdOf6spsJU4hECOUwCOgJ9k2HcYTcPs7PO7eI0OaBLtBl8eiYcA8TN45Afjf8A0or6XKE4Omi/w+JbPCJHRwkaARP1HRHVGgsEumLZTMiLC/kVk8JnDuGQeY/EfitTs2g3NleDLhwgn2T7Wl5iOcalZvgS54Nj2cxjnF1N8B4hw93NYAwCdbAnxV+aThqCvOKOIq52kTmbAk8sthbyXoezNsNqNEOl0CbiZi5Ed6LRtFOh2dQ1NmUXmalJjjbiIGa2knVWZeHagFMqspgFzuEC5MwAPOytOgZ43+2TCU6eRtJxaDfdguy+MRHqvNsLRM5SYB/3Hotb+0fatPEY47qrvKbYAjNAPPWx8QqZ2HGUyDI0Pz9Y+K0sVAgpyCpt3IFoSy2C7vS3S/4dyVjoLwYpNPGydOR68oMLTbJ2jT+0aS22U2aCIALDGhBMzfTvWJftMtOngjsDs3E1mb+nQJp5t3mloBIEmJiYHRS02NNIv+1m1KVOuX0qV4DnEPInyEglDYfbeExDRvHPpPBkEwCDpwviCO4hGDsNjt0+s+k1gpky0vBcQ2Zc0RcCOZvylM2v2PxNBpfUZafcguHflQor6Dk2+DQ7FpMpB1QVDULAHsyxLhIDmlo8tOU2VPXxLqtR9SWlziSczoIOpgZmk6EIXY9PKGGlma4th5DnBrndWt1bNrDnPJWGMYXH+IXEiAXH/XcujTqPZz6ly6DKDXNyFtSoJBcWue1rDyY3NTqOLZcQLwYlLFbYxdKCS4s/mEt1iM0uHIhVFbANkAP5TMWnWJUFbDlurh3Xjv5raKizGTlFfS+w/a10iabSSY9hpME2jKASe5GYntS6mb0s+aCA3O3KJIuDe+Wb9VkGugjuI/UhXr+0hdUNXdkZgBwv5j2hJAMad9+ac9OK6Fp6sndsK/8AVmFNzRueuSfVspLOVKmYlxFyZNybnvN0ktlCf5D/AIbLfkFObjeQn9fNS/ZpHsmOqr9qbZoYYHevGbkxt3nyGniYXlJN9Hq2l2Vvbmo91AOk5GkAiNZkTP61XnNVaPbHbF2JYaTWBtOQbkueYMiToPBUNQSFvFNcMydPlFaHls95mfmFLmLtSYAk+Pd0XG+1BMT8JRbsHI1utHJLsyxb6BsO2/U/ADmb+EoqKjiBbpBNoiZJ005p+BwjWmXyTaADl66lFnFFoBAYCCTMkmeUkm8KXJGmnpp3k6IhiGMEOyvuMzXuLTIIJAggiRIkdVMNuU2VJp0wKYdLWRfWRxa+t7oXEYcPdvKhu+SXF3tONyZj0UAwjR73pKHKJmoM2WExjA0vpMe0ukzvLZSS4SHWAj5JUi5uR+/pOBMZWjM48gXTaZ+XestSdHCJdMCDp3RKu8DTyAjKJNi6OIWvE6X7lk5uKpHRjm7fZocfsgPuX5Zj2iAJge43TwnmicFh6dMZWuc8kh0u4GTEAga9yp8NSJOUy4wMjoknTMwxzEEjrccgtDg6LcvCDEEeNp0Kwbl6bKEbuiww7gLOIv7o0A7r8o/JS0Qabw9lwDzsRy0HihMM+ZIPMN7rCVTbY7THDuywcxaYLdOYHcf9JYtvgq0kem0sTmaCNDf8llf2k9qW0MG5ksdUqQGseM4Im5y8rTc9F5vs3t/i6ALWOa5sl0PGa5MmDr/tUm3tr1cXVNWsQXEBsAQ0AaABdMYNPk5XJfALCgkzbVXTiTA6Ktw9OAjKNW8jl1VyCPARTwLnnK0SR4d0dw1CFxGz3NmWzctjUzlnRE1KxJJHDJGkp5xhIdNpzH1hRkx4oruzWwzjMZSoCYe6HFvJurj5AEr3et2MpB+Do0yWtw4q1ABGn8MGZm7nuF9bOXnX7FsEPtj6p/46Zj+p5y//AFzL2DCYrNVqVItw0m+DJLv83uH9gWjasypkW1qbzu6djvKjZ0u1k1XfHIB/ciMxvLddfwK7vw6vJIimwgTbiqET8G0x/wB6smOSodlN+48PUMmlTBHMcBvY3bE+JVJtr9n7HHPQMFtyxxBDo5B/u+crYOpNOrR+vBN+zgaFzVStC4PKanZHF7tznMDH3IyguBgfea43N4HqFn3bJr5w1zCXETcObGvIt+q90FFwNiHeNj8QnOpA6tI8DIVrUkiXCL7PEqfZapU4XMc0xMy3URDZBNjf4ICoypSeWOY4lsiSwhju+RYaT/te1YvZrgS5jaTjOjm5T38befiFSYrar6R/i4KsG/fpltVsciQ0281e5fZC0q/yeU1GkmZDdLGQRbwSXor+1uBm7ak85pCUkbv9Da/gx+MbBHEZETpHeF4ztekWVqjCSS17hJMk3sSeZhewM2cSeSznansIKs1KMCrq4E2f/wCJ9Fx6UsXydOrG1web0q0OHwRtRsCyHx2zX0nZajS13Q/MdR4KE4oixXQ1fJjGVKgbGOU+C2kNH+Gb8UHVkmYSe0nQQm42hKVMuCAbj0UdSmqqm5zdD+CLpbQ+9b1ChxaNFNMMqSacfdv9fqU8VAQoaGLHUKKcpLSbclNBdFlTHsxrKs8JXLCQZEuBA531sNb8lQOeRTAGv5lSYLFOEd31M/RRKNm0J0b/AGVUBItYmbeNoPkCtK14N9HDURrrDhHI/MFYHZm1TLDERrJWuo7Qa+mXAHMAbHuE5fT0C5kn0zeVdoho4rJVc0ixdmBF5tH0HxTcfgqdc5XDw7tb+qDxOMBMgggw4G/MWPnZGMrZmzz/AEVRN/DNbf7NCiwOZJvxc9dD3fms6WLeYrFy1zDfMCIPwWJrUy0wRBC305NrkynGiMGykokckG50lEUqWk/VW0RZIQRMXHRGYfY9fFFopsPEYzRDQCb8XctZ2Y7MsDRUxDCZALWO0A6uHXuW1wldvIAQIEdOkALHLkuuBvZfs/SwNDK259p7vvQPlqrfZwLaLAfaiXf1OOZ3+Tiq/EPBAAIOZwaesan0BHmiauIhjusQP6jZvqQjkXARhK9sw95xd5ey3/FrUZSrN6QhadJrWgDQAAeVk110rYUWzKw5H6/NSb/wPxCqaRPepsytSZLiiw39tPwUjHjqgmPToJWmZOIcbphaEICQbGOuvoNFGcTUBsA4ddD/ALVZIVMmOHZ90fBdUe/6tPofVJLgKZluXTT9QoatMEcpOunqqQY57rkkk8gp8NWLnQAfPl4rls6KH4/ZDKoy1GscIgSBbrB1Hksni/2agmaVTKOjhmHkZn4rfMwZi5HwU7ML+iqjJx6IcUzx/H9gsVT0pioOtM5v8bH0VI/AltnNIPQgg/Ar6AbhxCHx2yKVWN7Tz5bgEuLfHJME+IWq1n9M3o+HgbsIFBUwS9txXYXC1DO6y/0FzfTRVtf9muGOjqrfBzT82qt6JO1I8cdhYTXVHRBvGh5hbftV2LdhuJhL6XMmJB745d6ylXDrRNSVmbTXBf7JwbDZw5W1RuJ7OmM1Jjj1sVT7O2mWkEat1H4LS4TtG1xBP1n9d65JKSZ3Kmiuo0ntuLnSIBPgQUdhdqmnZ/CIi55XCshi6dQ8bGE9SAPUckDtfsgK4Jo1Sxw0BJcx3n7QQqvkJXXBnsftobwlrobNvjI9VebL7QggBxiOax+0ezeIo3qUyW/fbxt8ZGnnCr2VXA8JI7vyW7gpLg51qNPk9FxGMY45p0nzhQ4/EsqNGZoMaH81kcHtZwY5jrhwtHIzMppx7/Hv/JRtGm6g6hRJeGtBJJgAXJ8FvezXZXduFWuASLtZYweru8dF5lTxNRrg4OLSDYtJBHnqvW+xW2HYjD8Zl7Dlc7m60tJ7+XkjUTSsmDT4LxwzGyeykR/pdNGByP61TGOIkCYAJJJ5C6wNRNEONjDRHiT+A+ae/FEuptk83kf0xl9ZP9qfhsI4tEm7uIjpN48hA8kNToziB9wMqX/uYxt/EVD5rRdkPotW1R3/ADU7cRA0lQ06drFP3Pkkhk7MUDy/FEgFVg/X0R+HcefkqJJ21I5KRlYEzf6fBQ1ngR3qLet5QiwoONTmmCqIJcR8kM2tGqf9qHkqTFROaTDzPxKSGNRv6P5pIsdGYZsZgNp8JMfmrBmGDRYAKZntQLHr+ARDcN1KnEdgDQU8qxGFYU11Aa6D9aKaHYDmCXj6KWq4e7bv5oY+KQzj6h5KMnmnrjmpUMhcAbEAjoRI+BWY2z+zulVl1E7px93WmT82+XwWqLU0NIQpNcoTin2eM7W7I4mg69N1tHNBc0+Y+qqKlQg2senJe/OcUNiNlMrD+JTpvH8zQfWFru+oz22umeIYfalQaRp3H81YYDbdYHhDjziCbDn8F6dW/Z3gn60sp6sc5vpJCzm1v2XOYC7C13TyY6xPXjFvTzTyiw/dAuyduPIaXF2UzldEAx7Q7+vxWgpU6b2l1Wmx4cCBmY2DcA3I0E6rAOo4nDfw6tJ8H+X1BFj5LT9ncVVrBtNtJ4EiXFpDGtmSZNvJTKNcmkZqXZldt9lntru3FN7qZu3KC6J93yPoq2rhatKN5TcAdMzS35r3xmAa1ogQAAAB3frVJ2CaQc7Wub0IBB8QU1qvpozen4eE0aG8e1sgSQORN7aayvZezuym4ajlAAJguIiTyAnnA+ZUeJ7IYVzg4UmMIMiAQPNoP5ojeuZIdxAc4vHTMPqB4lEpZKhxi0+SzABMmPoocQZIYIg8Tv6QRbzMDwlVuC2yyo3M2RHJwiPEyY8/orGmyAS48Ru46C3IdAB9TzWdUX2PxNZwbLdTAHiTH5+SGwTzvKg91oY1vfGbN/lI8ig3Yio7E0xA3cPfFyeGGh5OgkvMDunwMwWGc0kuvIaBGoiSSe8lziq6Qu2H0SSVKanIqJtA6hSOw5AkhShj6NO9vgi2i1rQq1pIMj8UUNoSIAk+ioklruECXX8bIB7jclNNST16XXXVREFAwuhVtcgqR0cgfJAtqDqpW4gCBOth680wJikoftL/ALoPfI/BJIB1LmjqYSSVkDBqB4/RPr+0kkpZSA6oQtYpJKCjvIJtT8EkkMPpxvsrgC6kpKGvHElTOiSSBj+RScupJDBnc/H6KZv4JJIEJpv+u9Tv0C4kqECN5/rmuN9rzSSSAodpDKMS5vC7etGYWMbqkYkX1J+Kl2HUJrlsnLkJyzwzDbxpzSSXR4Zell/yv/t//SPppJLBmiC2aDxUlJ3D5u+ZSSQMCxbYNuhQYNkklRAXSPCPNCVikkhjQ1mikw518PxXUkIB5ckkkqEf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270" name="AutoShape 6" descr="data:image/jpeg;base64,/9j/4AAQSkZJRgABAQAAAQABAAD/2wCEAAkGBhQSEBUUEhQVFRQVFhUUFhYXGBQVFRYXGBUVFBUXFxQYHCYeFxwjGRQUHy8gJCcpLCwsFR4xNTAqNSYrLCkBCQoKDgwOGg8PGikkHyQsLCwpKSksLCwpLCopLCksLCwsKSwsLCwpKSwpLCwsKSksLCwsLCwsLCwsKSkpKSkpLP/AABEIAMIBAwMBIgACEQEDEQH/xAAcAAABBQEBAQAAAAAAAAAAAAAEAAIDBQYBBwj/xABBEAABAwIDBQUFBQgBAwUAAAABAAIRAyEEEjEFEyJBUQZhcYGhMkKRscEUUtHh8AcVI2JygqLxQ1OS0hYzo7LC/8QAGgEAAwEBAQEAAAAAAAAAAAAAAAECAwQFBv/EACIRAAICAQUBAAMBAAAAAAAAAAABAhESAxMhMVFBBCJhMv/aAAwDAQACEQMRAD8AvRTTxTUgYnhi9fI83EjFNOFNShicGoyFREKacKalypwajIKIRTTt2pcq7lRkFEORLIpsqWVGQYkORLdqbKlkRkGJDu1zdqfKlkRkKiDIlu1NkSyIyCiDdpZFPkSyIyCiDdpbtT5EsieQUQbtcyKfIlkRkKiDIlu1PkSyoyCiDdrmRT5UsieQUQbtNNNE5FzIjIVAxppppoosXCxPIKBDTTTTRZYmmmjIKBN2kit2uIyCh7QngJoTwuXI68RwCcAmhOCdixHALoC4E5LIMTsJQuSlKMgxOwkuSlKMgxOpQuSlKMgxFCUJSlKMgxOwuQuylKMgxFC5lXZSlGQsTkJQlK5KdhidhLKkCuyjIMTkJZV2UpRkLE5lXMqfKSeQYjMqWVPSRYsSPKuZVKuJ5BiQlq4WqUhNRkGJFlSUkLqMgxBQ9PD05mLYDA1N4hotqeoJRLKgPMgWtBv5tGvouPcOvAGzpwck7FXyiCRzuBHIib6pwxwsJE2j2ZPEBedNU9wMBBy7nSZXNyc3/wAZPwv+SZ+9GCZf4XZJvAgRPnojMMEO3oTd+FIQ2RJdGsePrFvQqOsBFiekZD3x3wjMMBfaAlvwhzUgwGuIEXDXR+Kn3QEkgx32LuVhrrZGYYHd8F3fBD1MZTYYeQ0jUE3+EJv72oa5x5O+kIzDD+hYrBLehAO2zRix68zP0Q1XbI5R4kxy8UZixLjepbxVbNoZtBI65h07pUhNyMzRAn25nuBt10TyDEPNUJb0KqrA2IqgzctbJjxld3T4MVAYEkS2Rbp1TyQsWWZqhc3w6qrZTef+QeBMJlQVBq/v0J+QRkhYsuN6Oq6KoVMxtR2jwY8fwUgwzwbkek+qeSDFlvnXN4FWfZ3TyjQfoBNNN3TlOv4oyQYstt4lnVG8vHu/5BRfandI/uCpNE0zRbxLOs47GvB5/EFNG03/AMyoTNLnSzrNDax6lP8A3qepToVmhzLmZUA2s7r8k4bSd19QgVl5mSVJ+8HJIodiwmAxNw2ozWScpcRpcEAxN/gURVoVKTBnrgx7radN155T4dysGYSW5CDRvxODWNi0ibEXmLKbEbLlwIh7Wj3eFxtfjsR+tFxHU0BvxJNORVzGRfLDSIPDlBgmYvqjMC+m6xrFxPeGjvIFreZjqqfaWzXAEupOFOR7xcQTYGzufgddV3DdliQ1wa0kk8JD5tydPsm+sIAuqFamCBOYkmOruQiI5/IpuKxeWC6kXi54ZIbAJPK7e8eay1eDUIFIgsJblG9mZMwdBfkToVE7aTCzK2gGxIzOiTI1vJB00JQKy2xfaZjWgtaDUIIPMCLXAPPUXsoGdp3lglnEA4F0SCCNYdYaBUOYg5hJykGbDmT7OpVtX7XgsAbT4weZlsc7ePehgmWuF2o/LA3bgPavTcL6Waeo6ck/aLM1MOa5+eSXNaYIaZJs5wgSs5gnUXBz98+k4Ngizi9xnNEe6Ry5dSuN2odd46plDgMzS4ZXWdMpDZf4fA0XtL6jKzrS4uc2Wi3EYOZWTNmAQWMY5uWAcodyhpkmT3/063AWP2PtGpTqTTYHGC2Ltgf2kLT0sZUeBmblItlbm5WkuzaIbBKyi2tgN1Vc3LmBkgw4AGZMBsiAbeSVSs1hljaE5Z/5XXA5B3smREf7WyfUpnLLakgfeJHU38e9Q130gLgDXoDeZk6nVLcQ9tmPZtZzYzsJgiAJbHOSDry+Cf8AbyQP4EjKcxAc2bm8tHKeavK2Noz7LS0CPen1d9EG7abGmWUmDvgfQK1k+kQ3CPciPfmqf4Ya3llJe4zcQDlEABEPwFZ7YcwDrDnX6HW8fRDP2y/llHkhztF/3iCelvkrWnP+Gb1oL0MOxXtMhzYHIOc315LtPDPJlzoi4OcHx9zWFXPxTj7zviVAXq1ov6yH+QviLommwnizzrmdxddWgnzUbsZSA69xBf6khVDnpk95Wi0UZ78vhcjaDBAAIjuYTy6ieSc7a4iOIxyIbHyt5KlzFLMqWjEnemWz9rSIy27iAPQKL7YCZLJ8XE+mir94lvVW1HwW7P0sDi2/9NvnJ+qX2xv/AEmfAoDeJZk9uPgt2foeMY0f8dP/ALUvtw/6dP8A7QgA5OnvTwj4Lcn6GPxjT/x0/Jv5qM1mf9Nn+X4odKE8Iizl6Tbxn3G/5/8AkkoISRigyl6HVtvVLHesfbiGVzw4j3iA2DoE5u16riC2qQTqG03hsdSB8JjSEZg8ZA1YABENa23W+vzUlPFEAkveWkEwS4wSYNwLeAXi5nt7YBX2xibNNQMvbhIJiw9oTHPyR+HqYqsDlqy6c2ZrSC3Tq2BdonXVD1cExzQ4tgQIuMx7oHd5hWPZXCvc58OGXdtytMgiXOzXF9Q23eqUmyHBIz2LxlUEMq1HF1t5BvJcefPhaL96uWdm6T6fA2CQCYfflMy3r3ql2s/eYpx0mqxvwbPetA3bD2OFNoEEtaLCSTeLCTe6uXRMV6Z7a+xWU3kl722iXNJzWnhLbG5jTzXcH2dp1iBRqumJcXNEWj4d/RajaezBiINSRlkCWuyiO4PF9LqrZsqq2kWtaMuVzQS5jb+0Hf8AuclKYqQFR7P4cPyuqufcRkIl/WGkT1v8Oqrf3nTw1R5YCWX/AIjTIE3yTGsiCCAbeZw239tVMPj6g3pqBhytdma8AZWmZbb2ungbhLH9qq1YZG0SWODQ0cRIMah45n1Uty+D4rg9Lb2lw7WF7ajTUcbgyC5xN+I3bYi/WbQs23bDTULhVZvdbPdeYiSbc9O4rM4PYlSoYqPy3ghkHLabm5OkW52lC4nso/eRRdMm0k87gzHMEG4Gqz46bFJSfLPStnYokueXOzWHtOgAtE2nKbg8UXspq1eVnuzdJ9KnuqpmoC4ayIBmJ7s0eit3Fd2go42cuvKWVMkL0x1VRymrqRyskNULm9UZCaQqES7xc3qihchMRKaiWdRBKEASZh0XZCiSzJgTApfBQ5ksydgSwuqDOUt4UCJiVyVCXpZ0xE2ZLeKHOuiomBJvUlHnSQM1dWgIhxEcwZPlAKDq08sFsljjAGnPl1PjPNXtfs2Xs1GYXEEAnlqUBiMHiGkONIvIhrARnaBoSYPX0C8FHvMh2l2bdLS0vzCHHK5ubwIOhmbzzV9haIbRgAMysmSQ60e/maJN5PgosLtktDgaIYQM3E5jKYvcSRmv39RdQ47tQ0sexuUnjDtTADXaEAD7vPQnorREjCP2ixtTI4lz2ve+QGyRBZLncpy9Dc+ausL2qYac2BBIs2SwNge0RJJk6dFkMDh3DEVHu1eG5c0xHtX7pyjyRVPFMLKg3YBfVcZn2QJaGiI55lUmYpmi212m3bWZQCSGkw8k8RGrrwb6RaUDtXtk1lNxc0NDQIJAc4yYOS2tv8gs3jXjdtyNcQC3NEuMNF3HmY9o95KqMa9uIxLadIFzDAaT7z4aCYPukhwHO4SSsXdtFBh8MK1XLmALnS1ty4yZgWgnzTH4eq0Xz06ZcQ2ZgRcW/JS7V2M+hUl1hNjcaCfI3VvsqoXsEthug1M3+PPXv5Epy/Uala4K3BCpRIh8Z/eF/GCbc1sNhPf7VO7pBdYO4cwy5geWaNOXctA+kPsAw9VjIENZY56Zu5hAcIJgEGPNUuBwgpSzO6akMIHSdT3zHqspM11Eo1TstamFNJ4Mh3E1xgOFnEwDOmnotLV2KeUHp/pVA2pmokDNIa1tQuLQXNJdIixPEReCQQtTsratOrSbLWZ2ANkkA8myOfP6I03L4yWo3yUFbZzm6gj9dUmbHc6k6qC0taQHC83IHSDqNFp6mIosY0VgXwD95w4gycxHK7tVHg6ANN1QMaxrBDMzgWBoLhwETeS7Q8xrK6VqSIelBmX/AHO8tzNh/cwhzo6wOV0xmx6rhLWExrpI8RMhahtLI8VaZYRYOAe5xaTOZp1NxeBe0BdJfGY++AYu1ri+RlYCJMC4k6iVe8yH+NEzNHYL3Mc4FvC4NcLzfmLQQPFSv7NvABLgQbWsQehnT1VttUHDksaJDgHmM9ybQQCJIy+vjNWK9R3ssHL3RyECxnp6I3ZMl6MF8O4js+xlUNL3FpiXQBl4cx6z6c1LQ7P0nNdxn+U3HS5BsbdDrzVNtHtIadQtdUdI1aJBHWdLzyQru0DHA8TnTyiT15krN67XbNF+OmrUS5odmXOBmrTZBiHktnwshq+D3UHPSeQDIBzcz1F9UFh8bmIa0uJNwGgev+le7N2I+rRJaKc5oAeS18mNHNjxgreOrau7MJaVOsaKKF0MV+/shVa9odEOeKcgg5XmNW9L8iVbN7E0nMMPcHMMOIEh0iRAOnx5rbeiY7EzN0toMIy1KTMvVgAeO8TKVbYYeM2HdnHMe8PFtz8J8lo9m9nm098SBUyZmkOAcJEwQeQ59fgiO0WyKNOmw0QG1MzMpBMkcUiSYInKudzp/odK021U+Tz2tTcw8QI+R8DzTBUW3w9BldwbiWmmSXxLSSeFoY0uMDUkyZ9krP7Y2HuicpzAcm8fj7Mx6raP5C6kYz/GfceSozJZl2kDrBI81x2pjkuhSTOVxFmSXMySdiPVqddEtxUdFWCqB+pXab3STNrQLd8nSeY58l88mz6Gi1e5rxxNBGlwD81FX2VQqMLC0AOEHLw/JQ056ofbW1BhqD6jj7IjzJgeMTPgCrUnfBLSPOu09BuHr1MgcKbWHLmiTktYx169VS0KLm0mR90HzIBPqTzVl2ox7qwe8AESGNgRLZzOdcydL+AUOz9pOe6ieFoimJMZGhrbEyQCbWGhJvzWrOZpOVIFxGzKzqNQUw4kCK4gNyCQWszuPC46mPdKm7P7LYau4exrGxnc64qBzZGdh14SDNzoZjVaik4NwpjK4DEvzHicXQGFp7y4N9o9ZQ1Kk6piRUpta2izMHF7TYQGu4ogOzZrAzJNk3J9Gq00raKDtPscOoOaWxUoPMmJL8rSanFcuzCHcWmg76fY+zHVzLQ4ZSHQ0DMATEN8uVtFpNr7XYN857nZ6jwBTAFmhobJJFszQR5BZ/8AeBOXIN2xpHCJvlgi8zNyL93NS2/pMseKDsfiWlxIB5zMjjJl5DZsJnp4IjZmEcRvIkC86d0nwKqK1c1HFxJJJ/IePJW2CxpyZAYaIkeEnx1n4BZzlbshJWFVcMd1mvAdB6dwPVS4fDvNMEHQkA+Am8XBj4xZEOa0UqZY4OMiWXEOkggzrMgeCfSe5j3l43bhle0aZgTa3UaT3d6mMq5KceTS7G2jVq4t0NLaLmNjMQ5ssY1vu6F2U98FFY2jXfUaWsY2myGuGfKNGvIiL3DioMFSxRpNNCpRG8Yd4/JD8xLibAQbk9IMonZ9bG043jaT2tJEUyGzqASSO8WjkF0ZoqmPOHrCg8sYIzl3CWsAEybzBjTSEti4uriXgy3JTyg5eVjlD2kXPha6OftNwYWPp5WlrgSSXQHSD7InnPKO9VGysdQwgNJlcu3hkvy8wMgGctAHWY807sKounbNNSk9j6ky4NBIucoHIQ3yjlMrMbeaMNRc9lfJVYz+HwhpzTe15Jbmv/MOiu8bt2nQpOqVXHIJN3Bs9MuUX+a8J7XdtnYus4gZacnIybAdSdXOOsnqi76H12BNxjnVHh8B8m8fGY+MpbOqOeYuf1oDytdCU3ZjLiQYgOF/iOYVxsrbhwwLWspkkWebi4ifyN1DKizV9nsPTDs4Y95YSHTYhwIOsX/JbrD9omndPfIbMCwDswBETMEz4aLx/CduatKnkDZfm7i0g+Xetbg9rirRpioGyeNzGnNzLWz0PteYCx/aLs1eMlRusZ2kbwvDHvAqbxkuYBm0HsAyNNSh8VtjFuY+mW0KBq6Oa4k6AG+azoAjT5rC4bbLg8sbLmtJaWuu4Q43DpkjUq2wPa7cVXMfFRpAkGHOaDoRI0Wu6Z7ZoN9iabCKpa2mZ4d61+YucbECHXmPeV2yiWRTLeLLIZwxAtAl0fJUx2lRdT3LWGpncKjHNh5pt4SAQ4EsILT01Qlc4vfDMQQLEEtc49CRJnw9Vp2Z9F5X2sKYl1IaxHATfThEnqhh2gBcAKLJLc0XmJgcO7VTWa/M0upATqQ1wETABiJ4Y6oTEbHZUquqCAHcOUnihphpGa4sikh9lpjtpMcW56DL2mXNdJBgAENm9tedpQNTZ9KpRqPaw0ntdZrnF2ZsSeZE3OiFo7Mq5mMY4FrH7508RBAytAtBHCToPkrOjiq4zb0MEF2W2a3ukgAXk6dwVLjol19M+yhTi8z4A+spKyqVRPsj4JK8mRgvDSMiUbTxIjiIKojXkqSnW/V159nZRdHHDkJXmP7SO2O8q/ZmA/wyTUP80WAM6AEz4rYbU2oKFB1SxIFgeZ0vC8OxmLLnuqG5c5zjzkmSdfFaaa5sifha4jtCXMykdSCO9P2dtRpblMNMQ0qkw2KzXyiG8MHvnX4ptSzQCIMyD3aR8Qtjnr6eiDtEyjRztMYlz4drkcAXGCwktLYI7wZvFiNV7fPq0X0g3jjgLQMrIIvJJOYQepvFoWIo4smBU4wLibkd3gj3VuAEDK0CYtpMecJNu7N9yC0sMeR5pySSS52v4wFPhcM6tVFJpy6ZpMakAjz08fIqsGIk8MzyPLvVpgyHZYdJLzvXXLhoQSbcNuvfdJnOlb5Jm1YPCBPOb/CdOf6spsJU4hECOUwCOgJ9k2HcYTcPs7PO7eI0OaBLtBl8eiYcA8TN45Afjf8A0or6XKE4Omi/w+JbPCJHRwkaARP1HRHVGgsEumLZTMiLC/kVk8JnDuGQeY/EfitTs2g3NleDLhwgn2T7Wl5iOcalZvgS54Nj2cxjnF1N8B4hw93NYAwCdbAnxV+aThqCvOKOIq52kTmbAk8sthbyXoezNsNqNEOl0CbiZi5Ed6LRtFOh2dQ1NmUXmalJjjbiIGa2knVWZeHagFMqspgFzuEC5MwAPOytOgZ43+2TCU6eRtJxaDfdguy+MRHqvNsLRM5SYB/3Hotb+0fatPEY47qrvKbYAjNAPPWx8QqZ2HGUyDI0Pz9Y+K0sVAgpyCpt3IFoSy2C7vS3S/4dyVjoLwYpNPGydOR68oMLTbJ2jT+0aS22U2aCIALDGhBMzfTvWJftMtOngjsDs3E1mb+nQJp5t3mloBIEmJiYHRS02NNIv+1m1KVOuX0qV4DnEPInyEglDYfbeExDRvHPpPBkEwCDpwviCO4hGDsNjt0+s+k1gpky0vBcQ2Zc0RcCOZvylM2v2PxNBpfUZafcguHflQor6Dk2+DQ7FpMpB1QVDULAHsyxLhIDmlo8tOU2VPXxLqtR9SWlziSczoIOpgZmk6EIXY9PKGGlma4th5DnBrndWt1bNrDnPJWGMYXH+IXEiAXH/XcujTqPZz6ly6DKDXNyFtSoJBcWue1rDyY3NTqOLZcQLwYlLFbYxdKCS4s/mEt1iM0uHIhVFbANkAP5TMWnWJUFbDlurh3Xjv5raKizGTlFfS+w/a10iabSSY9hpME2jKASe5GYntS6mb0s+aCA3O3KJIuDe+Wb9VkGugjuI/UhXr+0hdUNXdkZgBwv5j2hJAMad9+ac9OK6Fp6sndsK/8AVmFNzRueuSfVspLOVKmYlxFyZNybnvN0ktlCf5D/AIbLfkFObjeQn9fNS/ZpHsmOqr9qbZoYYHevGbkxt3nyGniYXlJN9Hq2l2Vvbmo91AOk5GkAiNZkTP61XnNVaPbHbF2JYaTWBtOQbkueYMiToPBUNQSFvFNcMydPlFaHls95mfmFLmLtSYAk+Pd0XG+1BMT8JRbsHI1utHJLsyxb6BsO2/U/ADmb+EoqKjiBbpBNoiZJ005p+BwjWmXyTaADl66lFnFFoBAYCCTMkmeUkm8KXJGmnpp3k6IhiGMEOyvuMzXuLTIIJAggiRIkdVMNuU2VJp0wKYdLWRfWRxa+t7oXEYcPdvKhu+SXF3tONyZj0UAwjR73pKHKJmoM2WExjA0vpMe0ukzvLZSS4SHWAj5JUi5uR+/pOBMZWjM48gXTaZ+XestSdHCJdMCDp3RKu8DTyAjKJNi6OIWvE6X7lk5uKpHRjm7fZocfsgPuX5Zj2iAJge43TwnmicFh6dMZWuc8kh0u4GTEAga9yp8NSJOUy4wMjoknTMwxzEEjrccgtDg6LcvCDEEeNp0Kwbl6bKEbuiww7gLOIv7o0A7r8o/JS0Qabw9lwDzsRy0HihMM+ZIPMN7rCVTbY7THDuywcxaYLdOYHcf9JYtvgq0kem0sTmaCNDf8llf2k9qW0MG5ksdUqQGseM4Im5y8rTc9F5vs3t/i6ALWOa5sl0PGa5MmDr/tUm3tr1cXVNWsQXEBsAQ0AaABdMYNPk5XJfALCgkzbVXTiTA6Ktw9OAjKNW8jl1VyCPARTwLnnK0SR4d0dw1CFxGz3NmWzctjUzlnRE1KxJJHDJGkp5xhIdNpzH1hRkx4oruzWwzjMZSoCYe6HFvJurj5AEr3et2MpB+Do0yWtw4q1ABGn8MGZm7nuF9bOXnX7FsEPtj6p/46Zj+p5y//AFzL2DCYrNVqVItw0m+DJLv83uH9gWjasypkW1qbzu6djvKjZ0u1k1XfHIB/ciMxvLddfwK7vw6vJIimwgTbiqET8G0x/wB6smOSodlN+48PUMmlTBHMcBvY3bE+JVJtr9n7HHPQMFtyxxBDo5B/u+crYOpNOrR+vBN+zgaFzVStC4PKanZHF7tznMDH3IyguBgfea43N4HqFn3bJr5w1zCXETcObGvIt+q90FFwNiHeNj8QnOpA6tI8DIVrUkiXCL7PEqfZapU4XMc0xMy3URDZBNjf4ICoypSeWOY4lsiSwhju+RYaT/te1YvZrgS5jaTjOjm5T38befiFSYrar6R/i4KsG/fpltVsciQ0281e5fZC0q/yeU1GkmZDdLGQRbwSXor+1uBm7ak85pCUkbv9Da/gx+MbBHEZETpHeF4ztekWVqjCSS17hJMk3sSeZhewM2cSeSznansIKs1KMCrq4E2f/wCJ9Fx6UsXydOrG1web0q0OHwRtRsCyHx2zX0nZajS13Q/MdR4KE4oixXQ1fJjGVKgbGOU+C2kNH+Gb8UHVkmYSe0nQQm42hKVMuCAbj0UdSmqqm5zdD+CLpbQ+9b1ChxaNFNMMqSacfdv9fqU8VAQoaGLHUKKcpLSbclNBdFlTHsxrKs8JXLCQZEuBA531sNb8lQOeRTAGv5lSYLFOEd31M/RRKNm0J0b/AGVUBItYmbeNoPkCtK14N9HDURrrDhHI/MFYHZm1TLDERrJWuo7Qa+mXAHMAbHuE5fT0C5kn0zeVdoho4rJVc0ixdmBF5tH0HxTcfgqdc5XDw7tb+qDxOMBMgggw4G/MWPnZGMrZmzz/AEVRN/DNbf7NCiwOZJvxc9dD3fms6WLeYrFy1zDfMCIPwWJrUy0wRBC305NrkynGiMGykokckG50lEUqWk/VW0RZIQRMXHRGYfY9fFFopsPEYzRDQCb8XctZ2Y7MsDRUxDCZALWO0A6uHXuW1wldvIAQIEdOkALHLkuuBvZfs/SwNDK259p7vvQPlqrfZwLaLAfaiXf1OOZ3+Tiq/EPBAAIOZwaesan0BHmiauIhjusQP6jZvqQjkXARhK9sw95xd5ey3/FrUZSrN6QhadJrWgDQAAeVk110rYUWzKw5H6/NSb/wPxCqaRPepsytSZLiiw39tPwUjHjqgmPToJWmZOIcbphaEICQbGOuvoNFGcTUBsA4ddD/ALVZIVMmOHZ90fBdUe/6tPofVJLgKZluXTT9QoatMEcpOunqqQY57rkkk8gp8NWLnQAfPl4rls6KH4/ZDKoy1GscIgSBbrB1Hksni/2agmaVTKOjhmHkZn4rfMwZi5HwU7ML+iqjJx6IcUzx/H9gsVT0pioOtM5v8bH0VI/AltnNIPQgg/Ar6AbhxCHx2yKVWN7Tz5bgEuLfHJME+IWq1n9M3o+HgbsIFBUwS9txXYXC1DO6y/0FzfTRVtf9muGOjqrfBzT82qt6JO1I8cdhYTXVHRBvGh5hbftV2LdhuJhL6XMmJB745d6ylXDrRNSVmbTXBf7JwbDZw5W1RuJ7OmM1Jjj1sVT7O2mWkEat1H4LS4TtG1xBP1n9d65JKSZ3Kmiuo0ntuLnSIBPgQUdhdqmnZ/CIi55XCshi6dQ8bGE9SAPUckDtfsgK4Jo1Sxw0BJcx3n7QQqvkJXXBnsftobwlrobNvjI9VebL7QggBxiOax+0ezeIo3qUyW/fbxt8ZGnnCr2VXA8JI7vyW7gpLg51qNPk9FxGMY45p0nzhQ4/EsqNGZoMaH81kcHtZwY5jrhwtHIzMppx7/Hv/JRtGm6g6hRJeGtBJJgAXJ8FvezXZXduFWuASLtZYweru8dF5lTxNRrg4OLSDYtJBHnqvW+xW2HYjD8Zl7Dlc7m60tJ7+XkjUTSsmDT4LxwzGyeykR/pdNGByP61TGOIkCYAJJJ5C6wNRNEONjDRHiT+A+ae/FEuptk83kf0xl9ZP9qfhsI4tEm7uIjpN48hA8kNToziB9wMqX/uYxt/EVD5rRdkPotW1R3/ADU7cRA0lQ06drFP3Pkkhk7MUDy/FEgFVg/X0R+HcefkqJJ21I5KRlYEzf6fBQ1ngR3qLet5QiwoONTmmCqIJcR8kM2tGqf9qHkqTFROaTDzPxKSGNRv6P5pIsdGYZsZgNp8JMfmrBmGDRYAKZntQLHr+ARDcN1KnEdgDQU8qxGFYU11Aa6D9aKaHYDmCXj6KWq4e7bv5oY+KQzj6h5KMnmnrjmpUMhcAbEAjoRI+BWY2z+zulVl1E7px93WmT82+XwWqLU0NIQpNcoTin2eM7W7I4mg69N1tHNBc0+Y+qqKlQg2senJe/OcUNiNlMrD+JTpvH8zQfWFru+oz22umeIYfalQaRp3H81YYDbdYHhDjziCbDn8F6dW/Z3gn60sp6sc5vpJCzm1v2XOYC7C13TyY6xPXjFvTzTyiw/dAuyduPIaXF2UzldEAx7Q7+vxWgpU6b2l1Wmx4cCBmY2DcA3I0E6rAOo4nDfw6tJ8H+X1BFj5LT9ncVVrBtNtJ4EiXFpDGtmSZNvJTKNcmkZqXZldt9lntru3FN7qZu3KC6J93yPoq2rhatKN5TcAdMzS35r3xmAa1ogQAAAB3frVJ2CaQc7Wub0IBB8QU1qvpozen4eE0aG8e1sgSQORN7aayvZezuym4ajlAAJguIiTyAnnA+ZUeJ7IYVzg4UmMIMiAQPNoP5ojeuZIdxAc4vHTMPqB4lEpZKhxi0+SzABMmPoocQZIYIg8Tv6QRbzMDwlVuC2yyo3M2RHJwiPEyY8/orGmyAS48Ru46C3IdAB9TzWdUX2PxNZwbLdTAHiTH5+SGwTzvKg91oY1vfGbN/lI8ig3Yio7E0xA3cPfFyeGGh5OgkvMDunwMwWGc0kuvIaBGoiSSe8lziq6Qu2H0SSVKanIqJtA6hSOw5AkhShj6NO9vgi2i1rQq1pIMj8UUNoSIAk+ioklruECXX8bIB7jclNNST16XXXVREFAwuhVtcgqR0cgfJAtqDqpW4gCBOth680wJikoftL/ALoPfI/BJIB1LmjqYSSVkDBqB4/RPr+0kkpZSA6oQtYpJKCjvIJtT8EkkMPpxvsrgC6kpKGvHElTOiSSBj+RScupJDBnc/H6KZv4JJIEJpv+u9Tv0C4kqECN5/rmuN9rzSSSAodpDKMS5vC7etGYWMbqkYkX1J+Kl2HUJrlsnLkJyzwzDbxpzSSXR4Zell/yv/t//SPppJLBmiC2aDxUlJ3D5u+ZSSQMCxbYNuhQYNkklRAXSPCPNCVikkhjQ1mikw518PxXUkIB5ckkkqEf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" name="Titre 1"/>
          <p:cNvSpPr txBox="1">
            <a:spLocks/>
          </p:cNvSpPr>
          <p:nvPr/>
        </p:nvSpPr>
        <p:spPr>
          <a:xfrm>
            <a:off x="5508104" y="44624"/>
            <a:ext cx="3600400" cy="28803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C.</a:t>
            </a:r>
            <a:r>
              <a:rPr kumimoji="0" lang="en-US" i="0" u="none" strike="noStrike" kern="1200" cap="none" spc="0" normalizeH="0" noProof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i="0" u="none" strike="noStrike" kern="1200" cap="none" spc="0" normalizeH="0" noProof="0" dirty="0" err="1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Tadonki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 -</a:t>
            </a:r>
            <a:r>
              <a:rPr kumimoji="0" lang="en-US" i="0" u="none" strike="noStrike" kern="1200" cap="none" spc="0" normalizeH="0" noProof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Mines </a:t>
            </a:r>
            <a:r>
              <a:rPr kumimoji="0" lang="en-US" i="0" u="none" strike="noStrike" kern="1200" cap="none" spc="0" normalizeH="0" noProof="0" dirty="0" err="1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ParisTech</a:t>
            </a:r>
            <a:endParaRPr kumimoji="0" lang="fr-FR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cxnSp>
        <p:nvCxnSpPr>
          <p:cNvPr id="9" name="Connecteur droit 8"/>
          <p:cNvCxnSpPr/>
          <p:nvPr/>
        </p:nvCxnSpPr>
        <p:spPr>
          <a:xfrm flipV="1">
            <a:off x="0" y="332656"/>
            <a:ext cx="9144000" cy="72008"/>
          </a:xfrm>
          <a:prstGeom prst="line">
            <a:avLst/>
          </a:prstGeom>
          <a:ln w="28575" cmpd="dbl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>
            <a:off x="0" y="6237312"/>
            <a:ext cx="9144000" cy="0"/>
          </a:xfrm>
          <a:prstGeom prst="line">
            <a:avLst/>
          </a:prstGeom>
          <a:ln w="28575" cmpd="dbl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ZoneTexte 11"/>
          <p:cNvSpPr txBox="1"/>
          <p:nvPr/>
        </p:nvSpPr>
        <p:spPr>
          <a:xfrm>
            <a:off x="35496" y="548680"/>
            <a:ext cx="78602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err="1" smtClean="0"/>
              <a:t>Technically</a:t>
            </a:r>
            <a:r>
              <a:rPr lang="fr-FR" dirty="0" smtClean="0"/>
              <a:t>,  the Harris </a:t>
            </a:r>
            <a:r>
              <a:rPr lang="fr-FR" dirty="0" err="1" smtClean="0"/>
              <a:t>algorithm</a:t>
            </a:r>
            <a:r>
              <a:rPr lang="fr-FR" dirty="0" smtClean="0"/>
              <a:t> </a:t>
            </a:r>
            <a:r>
              <a:rPr lang="fr-FR" dirty="0" err="1" smtClean="0"/>
              <a:t>is</a:t>
            </a:r>
            <a:r>
              <a:rPr lang="fr-FR" dirty="0" smtClean="0"/>
              <a:t> </a:t>
            </a:r>
            <a:r>
              <a:rPr lang="fr-FR" dirty="0" err="1" smtClean="0"/>
              <a:t>based</a:t>
            </a:r>
            <a:r>
              <a:rPr lang="fr-FR" dirty="0" smtClean="0"/>
              <a:t> on a </a:t>
            </a:r>
            <a:r>
              <a:rPr lang="fr-FR" dirty="0" err="1" smtClean="0"/>
              <a:t>pixelwise</a:t>
            </a:r>
            <a:r>
              <a:rPr lang="fr-FR" dirty="0" smtClean="0"/>
              <a:t> </a:t>
            </a:r>
            <a:r>
              <a:rPr lang="fr-FR" dirty="0" err="1" smtClean="0"/>
              <a:t>autocorrelation</a:t>
            </a:r>
            <a:r>
              <a:rPr lang="fr-FR" dirty="0" smtClean="0"/>
              <a:t> S </a:t>
            </a:r>
            <a:r>
              <a:rPr lang="fr-FR" dirty="0" err="1" smtClean="0"/>
              <a:t>given</a:t>
            </a:r>
            <a:r>
              <a:rPr lang="fr-FR" dirty="0" smtClean="0"/>
              <a:t> by</a:t>
            </a:r>
            <a:endParaRPr lang="fr-FR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339752" y="943000"/>
            <a:ext cx="4438650" cy="685800"/>
          </a:xfrm>
          <a:prstGeom prst="rect">
            <a:avLst/>
          </a:prstGeom>
          <a:noFill/>
          <a:ln w="9525">
            <a:solidFill>
              <a:schemeClr val="tx2">
                <a:lumMod val="60000"/>
                <a:lumOff val="40000"/>
              </a:schemeClr>
            </a:solidFill>
            <a:miter lim="800000"/>
            <a:headEnd/>
            <a:tailEnd/>
          </a:ln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339752" y="3861048"/>
            <a:ext cx="4920208" cy="2260221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  <p:sp>
        <p:nvSpPr>
          <p:cNvPr id="15" name="ZoneTexte 14"/>
          <p:cNvSpPr txBox="1"/>
          <p:nvPr/>
        </p:nvSpPr>
        <p:spPr>
          <a:xfrm>
            <a:off x="-36512" y="1628800"/>
            <a:ext cx="75704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err="1" smtClean="0"/>
              <a:t>where</a:t>
            </a:r>
            <a:r>
              <a:rPr lang="fr-FR" dirty="0" smtClean="0"/>
              <a:t> </a:t>
            </a:r>
            <a:r>
              <a:rPr lang="fr-FR" i="1" dirty="0" smtClean="0">
                <a:latin typeface="Cambria" pitchFamily="18" charset="0"/>
              </a:rPr>
              <a:t>(x, y) </a:t>
            </a:r>
            <a:r>
              <a:rPr lang="fr-FR" dirty="0" err="1" smtClean="0"/>
              <a:t>is</a:t>
            </a:r>
            <a:r>
              <a:rPr lang="fr-FR" dirty="0" smtClean="0"/>
              <a:t> the location of the pixel and </a:t>
            </a:r>
            <a:r>
              <a:rPr lang="fr-FR" i="1" dirty="0" smtClean="0">
                <a:latin typeface="Cambria" pitchFamily="18" charset="0"/>
              </a:rPr>
              <a:t>I(x, y) </a:t>
            </a:r>
            <a:r>
              <a:rPr lang="fr-FR" dirty="0" err="1" smtClean="0"/>
              <a:t>its</a:t>
            </a:r>
            <a:r>
              <a:rPr lang="fr-FR" dirty="0" smtClean="0"/>
              <a:t> </a:t>
            </a:r>
            <a:r>
              <a:rPr lang="fr-FR" dirty="0" err="1" smtClean="0"/>
              <a:t>intensity</a:t>
            </a:r>
            <a:r>
              <a:rPr lang="fr-FR" dirty="0" smtClean="0"/>
              <a:t> (</a:t>
            </a:r>
            <a:r>
              <a:rPr lang="fr-FR" dirty="0" err="1" smtClean="0"/>
              <a:t>grayscale</a:t>
            </a:r>
            <a:r>
              <a:rPr lang="fr-FR" dirty="0" smtClean="0"/>
              <a:t> mode).</a:t>
            </a:r>
            <a:endParaRPr lang="fr-FR" dirty="0"/>
          </a:p>
        </p:txBody>
      </p:sp>
      <p:sp>
        <p:nvSpPr>
          <p:cNvPr id="16" name="Rectangle 15"/>
          <p:cNvSpPr/>
          <p:nvPr/>
        </p:nvSpPr>
        <p:spPr>
          <a:xfrm>
            <a:off x="-36512" y="2106722"/>
            <a:ext cx="91440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7030A0"/>
                </a:solidFill>
              </a:rPr>
              <a:t>At a given point (</a:t>
            </a:r>
            <a:r>
              <a:rPr lang="en-US" i="1" dirty="0" smtClean="0">
                <a:solidFill>
                  <a:srgbClr val="7030A0"/>
                </a:solidFill>
              </a:rPr>
              <a:t>x, </a:t>
            </a:r>
            <a:r>
              <a:rPr lang="en-US" i="1" dirty="0" smtClean="0">
                <a:solidFill>
                  <a:srgbClr val="7030A0"/>
                </a:solidFill>
              </a:rPr>
              <a:t>y) of the image, the value of </a:t>
            </a:r>
            <a:r>
              <a:rPr lang="en-US" i="1" dirty="0" smtClean="0">
                <a:solidFill>
                  <a:srgbClr val="7030A0"/>
                </a:solidFill>
              </a:rPr>
              <a:t>S(x, </a:t>
            </a:r>
            <a:r>
              <a:rPr lang="en-US" i="1" dirty="0" smtClean="0">
                <a:solidFill>
                  <a:srgbClr val="7030A0"/>
                </a:solidFill>
              </a:rPr>
              <a:t>y) </a:t>
            </a:r>
            <a:r>
              <a:rPr lang="en-US" i="1" dirty="0" smtClean="0">
                <a:solidFill>
                  <a:srgbClr val="7030A0"/>
                </a:solidFill>
              </a:rPr>
              <a:t>is </a:t>
            </a:r>
            <a:r>
              <a:rPr lang="en-US" dirty="0" smtClean="0">
                <a:solidFill>
                  <a:srgbClr val="7030A0"/>
                </a:solidFill>
              </a:rPr>
              <a:t>compared </a:t>
            </a:r>
            <a:r>
              <a:rPr lang="en-US" dirty="0" smtClean="0">
                <a:solidFill>
                  <a:srgbClr val="7030A0"/>
                </a:solidFill>
              </a:rPr>
              <a:t>to a suitable </a:t>
            </a:r>
            <a:r>
              <a:rPr lang="en-US" i="1" dirty="0" smtClean="0">
                <a:solidFill>
                  <a:srgbClr val="7030A0"/>
                </a:solidFill>
              </a:rPr>
              <a:t>threshold, and the decision follows on the nature of the pixel at (</a:t>
            </a:r>
            <a:r>
              <a:rPr lang="en-US" i="1" dirty="0" smtClean="0">
                <a:solidFill>
                  <a:srgbClr val="7030A0"/>
                </a:solidFill>
              </a:rPr>
              <a:t>x, </a:t>
            </a:r>
            <a:r>
              <a:rPr lang="en-US" i="1" dirty="0" smtClean="0">
                <a:solidFill>
                  <a:srgbClr val="7030A0"/>
                </a:solidFill>
              </a:rPr>
              <a:t>y</a:t>
            </a:r>
            <a:r>
              <a:rPr lang="en-US" i="1" dirty="0" smtClean="0">
                <a:solidFill>
                  <a:srgbClr val="7030A0"/>
                </a:solidFill>
              </a:rPr>
              <a:t>).</a:t>
            </a:r>
          </a:p>
          <a:p>
            <a:endParaRPr lang="en-US" i="1" dirty="0" smtClean="0">
              <a:solidFill>
                <a:srgbClr val="7030A0"/>
              </a:solidFill>
            </a:endParaRPr>
          </a:p>
          <a:p>
            <a:r>
              <a:rPr lang="en-US" dirty="0" smtClean="0"/>
              <a:t>Roughly speaking, the process is achieved by applying </a:t>
            </a:r>
            <a:r>
              <a:rPr lang="en-US" dirty="0" smtClean="0"/>
              <a:t> four </a:t>
            </a:r>
            <a:r>
              <a:rPr lang="en-US" dirty="0" smtClean="0"/>
              <a:t>discrete operators, namely </a:t>
            </a:r>
            <a:endParaRPr lang="en-US" dirty="0" smtClean="0"/>
          </a:p>
          <a:p>
            <a:r>
              <a:rPr lang="en-US" i="1" dirty="0" err="1" smtClean="0">
                <a:solidFill>
                  <a:schemeClr val="accent5">
                    <a:lumMod val="75000"/>
                  </a:schemeClr>
                </a:solidFill>
              </a:rPr>
              <a:t>Sobel</a:t>
            </a:r>
            <a:r>
              <a:rPr lang="en-US" i="1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(S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), </a:t>
            </a:r>
            <a:r>
              <a:rPr lang="en-US" i="1" dirty="0" smtClean="0">
                <a:solidFill>
                  <a:schemeClr val="accent5">
                    <a:lumMod val="75000"/>
                  </a:schemeClr>
                </a:solidFill>
              </a:rPr>
              <a:t>Multiplication (M), Gauss (G), and Coarsity (C)</a:t>
            </a:r>
            <a:r>
              <a:rPr lang="en-US" i="1" dirty="0" smtClean="0"/>
              <a:t>. </a:t>
            </a:r>
            <a:endParaRPr lang="en-US" i="1" dirty="0" smtClean="0"/>
          </a:p>
          <a:p>
            <a:r>
              <a:rPr lang="en-US" i="1" dirty="0" smtClean="0"/>
              <a:t>The figure below  </a:t>
            </a:r>
            <a:r>
              <a:rPr lang="en-US" i="1" dirty="0" smtClean="0"/>
              <a:t>displays an overview of </a:t>
            </a:r>
            <a:r>
              <a:rPr lang="en-US" i="1" dirty="0" smtClean="0"/>
              <a:t>the </a:t>
            </a:r>
            <a:r>
              <a:rPr lang="fr-FR" dirty="0" smtClean="0"/>
              <a:t>global </a:t>
            </a:r>
            <a:r>
              <a:rPr lang="fr-FR" dirty="0" err="1" smtClean="0"/>
              <a:t>workflow</a:t>
            </a:r>
            <a:r>
              <a:rPr lang="fr-FR" dirty="0" smtClean="0"/>
              <a:t>.</a:t>
            </a:r>
            <a:endParaRPr lang="fr-F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5496" y="44624"/>
            <a:ext cx="5180112" cy="288032"/>
          </a:xfrm>
        </p:spPr>
        <p:txBody>
          <a:bodyPr>
            <a:noAutofit/>
          </a:bodyPr>
          <a:lstStyle/>
          <a:p>
            <a:pPr algn="l"/>
            <a:r>
              <a:rPr lang="en-US" sz="1600" b="1" dirty="0">
                <a:solidFill>
                  <a:schemeClr val="accent1">
                    <a:lumMod val="75000"/>
                  </a:schemeClr>
                </a:solidFill>
              </a:rPr>
              <a:t>Accelerator-based Implementation of the Harris Algorithm</a:t>
            </a:r>
            <a:endParaRPr lang="fr-FR" sz="1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0" y="6237312"/>
            <a:ext cx="9144000" cy="576064"/>
          </a:xfrm>
        </p:spPr>
        <p:txBody>
          <a:bodyPr>
            <a:normAutofit fontScale="92500" lnSpcReduction="20000"/>
          </a:bodyPr>
          <a:lstStyle/>
          <a:p>
            <a:r>
              <a:rPr lang="en-US" sz="1800" b="1" dirty="0"/>
              <a:t>International </a:t>
            </a:r>
            <a:r>
              <a:rPr lang="en-US" sz="1800" b="1" dirty="0" smtClean="0"/>
              <a:t>Conference </a:t>
            </a:r>
            <a:r>
              <a:rPr lang="en-US" sz="1800" b="1" dirty="0"/>
              <a:t>on Image and Signal Processing </a:t>
            </a:r>
            <a:r>
              <a:rPr lang="en-US" sz="1800" b="1" dirty="0" smtClean="0"/>
              <a:t> 2012 (</a:t>
            </a:r>
            <a:r>
              <a:rPr lang="en-US" sz="1800" b="1" dirty="0" smtClean="0">
                <a:solidFill>
                  <a:schemeClr val="accent2"/>
                </a:solidFill>
              </a:rPr>
              <a:t>ICISP’12</a:t>
            </a:r>
            <a:r>
              <a:rPr lang="en-US" sz="1800" b="1" dirty="0" smtClean="0"/>
              <a:t>)  </a:t>
            </a:r>
          </a:p>
          <a:p>
            <a:r>
              <a:rPr lang="en-US" sz="1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June 28-30, Agadir, Morocco</a:t>
            </a:r>
            <a:endParaRPr lang="fr-FR" sz="1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1266" name="AutoShape 2" descr="data:image/jpeg;base64,/9j/4AAQSkZJRgABAQAAAQABAAD/2wCEAAkGBhQSEBUUEhQVFRQVFhUUFhYXGBQVFRYXGBUVFBUXFxQYHCYeFxwjGRQUHy8gJCcpLCwsFR4xNTAqNSYrLCkBCQoKDgwOGg8PGikkHyQsLCwpKSksLCwpLCopLCksLCwsKSwsLCwpKSwpLCwsKSksLCwsLCwsLCwsKSkpKSkpLP/AABEIAMIBAwMBIgACEQEDEQH/xAAcAAABBQEBAQAAAAAAAAAAAAAEAAIDBQYBBwj/xABBEAABAwIDBQUFBQgBAwUAAAABAAIRAyEEEjEFEyJBUQZhcYGhMkKRscEUUtHh8AcVI2JygqLxQ1OS0hYzo7LC/8QAGgEAAwEBAQEAAAAAAAAAAAAAAAECAwQFBv/EACIRAAICAQUBAAMBAAAAAAAAAAABAhESAxMhMVFBBCJhMv/aAAwDAQACEQMRAD8AvRTTxTUgYnhi9fI83EjFNOFNShicGoyFREKacKalypwajIKIRTTt2pcq7lRkFEORLIpsqWVGQYkORLdqbKlkRkGJDu1zdqfKlkRkKiDIlu1NkSyIyCiDdpZFPkSyIyCiDdpbtT5EsieQUQbtcyKfIlkRkKiDIlu1PkSyoyCiDdrmRT5UsieQUQbtNNNE5FzIjIVAxppppoosXCxPIKBDTTTTRZYmmmjIKBN2kit2uIyCh7QngJoTwuXI68RwCcAmhOCdixHALoC4E5LIMTsJQuSlKMgxOwkuSlKMgxOpQuSlKMgxFCUJSlKMgxOwuQuylKMgxFC5lXZSlGQsTkJQlK5KdhidhLKkCuyjIMTkJZV2UpRkLE5lXMqfKSeQYjMqWVPSRYsSPKuZVKuJ5BiQlq4WqUhNRkGJFlSUkLqMgxBQ9PD05mLYDA1N4hotqeoJRLKgPMgWtBv5tGvouPcOvAGzpwck7FXyiCRzuBHIib6pwxwsJE2j2ZPEBedNU9wMBBy7nSZXNyc3/wAZPwv+SZ+9GCZf4XZJvAgRPnojMMEO3oTd+FIQ2RJdGsePrFvQqOsBFiekZD3x3wjMMBfaAlvwhzUgwGuIEXDXR+Kn3QEkgx32LuVhrrZGYYHd8F3fBD1MZTYYeQ0jUE3+EJv72oa5x5O+kIzDD+hYrBLehAO2zRix68zP0Q1XbI5R4kxy8UZixLjepbxVbNoZtBI65h07pUhNyMzRAn25nuBt10TyDEPNUJb0KqrA2IqgzctbJjxld3T4MVAYEkS2Rbp1TyQsWWZqhc3w6qrZTef+QeBMJlQVBq/v0J+QRkhYsuN6Oq6KoVMxtR2jwY8fwUgwzwbkek+qeSDFlvnXN4FWfZ3TyjQfoBNNN3TlOv4oyQYstt4lnVG8vHu/5BRfandI/uCpNE0zRbxLOs47GvB5/EFNG03/AMyoTNLnSzrNDax6lP8A3qepToVmhzLmZUA2s7r8k4bSd19QgVl5mSVJ+8HJIodiwmAxNw2ozWScpcRpcEAxN/gURVoVKTBnrgx7radN155T4dysGYSW5CDRvxODWNi0ibEXmLKbEbLlwIh7Wj3eFxtfjsR+tFxHU0BvxJNORVzGRfLDSIPDlBgmYvqjMC+m6xrFxPeGjvIFreZjqqfaWzXAEupOFOR7xcQTYGzufgddV3DdliQ1wa0kk8JD5tydPsm+sIAuqFamCBOYkmOruQiI5/IpuKxeWC6kXi54ZIbAJPK7e8eay1eDUIFIgsJblG9mZMwdBfkToVE7aTCzK2gGxIzOiTI1vJB00JQKy2xfaZjWgtaDUIIPMCLXAPPUXsoGdp3lglnEA4F0SCCNYdYaBUOYg5hJykGbDmT7OpVtX7XgsAbT4weZlsc7ePehgmWuF2o/LA3bgPavTcL6Waeo6ck/aLM1MOa5+eSXNaYIaZJs5wgSs5gnUXBz98+k4Ngizi9xnNEe6Ry5dSuN2odd46plDgMzS4ZXWdMpDZf4fA0XtL6jKzrS4uc2Wi3EYOZWTNmAQWMY5uWAcodyhpkmT3/063AWP2PtGpTqTTYHGC2Ltgf2kLT0sZUeBmblItlbm5WkuzaIbBKyi2tgN1Vc3LmBkgw4AGZMBsiAbeSVSs1hljaE5Z/5XXA5B3smREf7WyfUpnLLakgfeJHU38e9Q130gLgDXoDeZk6nVLcQ9tmPZtZzYzsJgiAJbHOSDry+Cf8AbyQP4EjKcxAc2bm8tHKeavK2Noz7LS0CPen1d9EG7abGmWUmDvgfQK1k+kQ3CPciPfmqf4Ya3llJe4zcQDlEABEPwFZ7YcwDrDnX6HW8fRDP2y/llHkhztF/3iCelvkrWnP+Gb1oL0MOxXtMhzYHIOc315LtPDPJlzoi4OcHx9zWFXPxTj7zviVAXq1ov6yH+QviLommwnizzrmdxddWgnzUbsZSA69xBf6khVDnpk95Wi0UZ78vhcjaDBAAIjuYTy6ieSc7a4iOIxyIbHyt5KlzFLMqWjEnemWz9rSIy27iAPQKL7YCZLJ8XE+mir94lvVW1HwW7P0sDi2/9NvnJ+qX2xv/AEmfAoDeJZk9uPgt2foeMY0f8dP/ALUvtw/6dP8A7QgA5OnvTwj4Lcn6GPxjT/x0/Jv5qM1mf9Nn+X4odKE8Iizl6Tbxn3G/5/8AkkoISRigyl6HVtvVLHesfbiGVzw4j3iA2DoE5u16riC2qQTqG03hsdSB8JjSEZg8ZA1YABENa23W+vzUlPFEAkveWkEwS4wSYNwLeAXi5nt7YBX2xibNNQMvbhIJiw9oTHPyR+HqYqsDlqy6c2ZrSC3Tq2BdonXVD1cExzQ4tgQIuMx7oHd5hWPZXCvc58OGXdtytMgiXOzXF9Q23eqUmyHBIz2LxlUEMq1HF1t5BvJcefPhaL96uWdm6T6fA2CQCYfflMy3r3ql2s/eYpx0mqxvwbPetA3bD2OFNoEEtaLCSTeLCTe6uXRMV6Z7a+xWU3kl722iXNJzWnhLbG5jTzXcH2dp1iBRqumJcXNEWj4d/RajaezBiINSRlkCWuyiO4PF9LqrZsqq2kWtaMuVzQS5jb+0Hf8AuclKYqQFR7P4cPyuqufcRkIl/WGkT1v8Oqrf3nTw1R5YCWX/AIjTIE3yTGsiCCAbeZw239tVMPj6g3pqBhytdma8AZWmZbb2ungbhLH9qq1YZG0SWODQ0cRIMah45n1Uty+D4rg9Lb2lw7WF7ajTUcbgyC5xN+I3bYi/WbQs23bDTULhVZvdbPdeYiSbc9O4rM4PYlSoYqPy3ghkHLabm5OkW52lC4nso/eRRdMm0k87gzHMEG4Gqz46bFJSfLPStnYokueXOzWHtOgAtE2nKbg8UXspq1eVnuzdJ9KnuqpmoC4ayIBmJ7s0eit3Fd2go42cuvKWVMkL0x1VRymrqRyskNULm9UZCaQqES7xc3qihchMRKaiWdRBKEASZh0XZCiSzJgTApfBQ5ksydgSwuqDOUt4UCJiVyVCXpZ0xE2ZLeKHOuiomBJvUlHnSQM1dWgIhxEcwZPlAKDq08sFsljjAGnPl1PjPNXtfs2Xs1GYXEEAnlqUBiMHiGkONIvIhrARnaBoSYPX0C8FHvMh2l2bdLS0vzCHHK5ubwIOhmbzzV9haIbRgAMysmSQ60e/maJN5PgosLtktDgaIYQM3E5jKYvcSRmv39RdQ47tQ0sexuUnjDtTADXaEAD7vPQnorREjCP2ixtTI4lz2ve+QGyRBZLncpy9Dc+ausL2qYac2BBIs2SwNge0RJJk6dFkMDh3DEVHu1eG5c0xHtX7pyjyRVPFMLKg3YBfVcZn2QJaGiI55lUmYpmi212m3bWZQCSGkw8k8RGrrwb6RaUDtXtk1lNxc0NDQIJAc4yYOS2tv8gs3jXjdtyNcQC3NEuMNF3HmY9o95KqMa9uIxLadIFzDAaT7z4aCYPukhwHO4SSsXdtFBh8MK1XLmALnS1ty4yZgWgnzTH4eq0Xz06ZcQ2ZgRcW/JS7V2M+hUl1hNjcaCfI3VvsqoXsEthug1M3+PPXv5Epy/Uala4K3BCpRIh8Z/eF/GCbc1sNhPf7VO7pBdYO4cwy5geWaNOXctA+kPsAw9VjIENZY56Zu5hAcIJgEGPNUuBwgpSzO6akMIHSdT3zHqspM11Eo1TstamFNJ4Mh3E1xgOFnEwDOmnotLV2KeUHp/pVA2pmokDNIa1tQuLQXNJdIixPEReCQQtTsratOrSbLWZ2ANkkA8myOfP6I03L4yWo3yUFbZzm6gj9dUmbHc6k6qC0taQHC83IHSDqNFp6mIosY0VgXwD95w4gycxHK7tVHg6ANN1QMaxrBDMzgWBoLhwETeS7Q8xrK6VqSIelBmX/AHO8tzNh/cwhzo6wOV0xmx6rhLWExrpI8RMhahtLI8VaZYRYOAe5xaTOZp1NxeBe0BdJfGY++AYu1ri+RlYCJMC4k6iVe8yH+NEzNHYL3Mc4FvC4NcLzfmLQQPFSv7NvABLgQbWsQehnT1VttUHDksaJDgHmM9ybQQCJIy+vjNWK9R3ssHL3RyECxnp6I3ZMl6MF8O4js+xlUNL3FpiXQBl4cx6z6c1LQ7P0nNdxn+U3HS5BsbdDrzVNtHtIadQtdUdI1aJBHWdLzyQru0DHA8TnTyiT15krN67XbNF+OmrUS5odmXOBmrTZBiHktnwshq+D3UHPSeQDIBzcz1F9UFh8bmIa0uJNwGgev+le7N2I+rRJaKc5oAeS18mNHNjxgreOrau7MJaVOsaKKF0MV+/shVa9odEOeKcgg5XmNW9L8iVbN7E0nMMPcHMMOIEh0iRAOnx5rbeiY7EzN0toMIy1KTMvVgAeO8TKVbYYeM2HdnHMe8PFtz8J8lo9m9nm098SBUyZmkOAcJEwQeQ59fgiO0WyKNOmw0QG1MzMpBMkcUiSYInKudzp/odK021U+Tz2tTcw8QI+R8DzTBUW3w9BldwbiWmmSXxLSSeFoY0uMDUkyZ9krP7Y2HuicpzAcm8fj7Mx6raP5C6kYz/GfceSozJZl2kDrBI81x2pjkuhSTOVxFmSXMySdiPVqddEtxUdFWCqB+pXab3STNrQLd8nSeY58l88mz6Gi1e5rxxNBGlwD81FX2VQqMLC0AOEHLw/JQ056ofbW1BhqD6jj7IjzJgeMTPgCrUnfBLSPOu09BuHr1MgcKbWHLmiTktYx169VS0KLm0mR90HzIBPqTzVl2ox7qwe8AESGNgRLZzOdcydL+AUOz9pOe6ieFoimJMZGhrbEyQCbWGhJvzWrOZpOVIFxGzKzqNQUw4kCK4gNyCQWszuPC46mPdKm7P7LYau4exrGxnc64qBzZGdh14SDNzoZjVaik4NwpjK4DEvzHicXQGFp7y4N9o9ZQ1Kk6piRUpta2izMHF7TYQGu4ogOzZrAzJNk3J9Gq00raKDtPscOoOaWxUoPMmJL8rSanFcuzCHcWmg76fY+zHVzLQ4ZSHQ0DMATEN8uVtFpNr7XYN857nZ6jwBTAFmhobJJFszQR5BZ/8AeBOXIN2xpHCJvlgi8zNyL93NS2/pMseKDsfiWlxIB5zMjjJl5DZsJnp4IjZmEcRvIkC86d0nwKqK1c1HFxJJJ/IePJW2CxpyZAYaIkeEnx1n4BZzlbshJWFVcMd1mvAdB6dwPVS4fDvNMEHQkA+Am8XBj4xZEOa0UqZY4OMiWXEOkggzrMgeCfSe5j3l43bhle0aZgTa3UaT3d6mMq5KceTS7G2jVq4t0NLaLmNjMQ5ssY1vu6F2U98FFY2jXfUaWsY2myGuGfKNGvIiL3DioMFSxRpNNCpRG8Yd4/JD8xLibAQbk9IMonZ9bG043jaT2tJEUyGzqASSO8WjkF0ZoqmPOHrCg8sYIzl3CWsAEybzBjTSEti4uriXgy3JTyg5eVjlD2kXPha6OftNwYWPp5WlrgSSXQHSD7InnPKO9VGysdQwgNJlcu3hkvy8wMgGctAHWY807sKounbNNSk9j6ky4NBIucoHIQ3yjlMrMbeaMNRc9lfJVYz+HwhpzTe15Jbmv/MOiu8bt2nQpOqVXHIJN3Bs9MuUX+a8J7XdtnYus4gZacnIybAdSdXOOsnqi76H12BNxjnVHh8B8m8fGY+MpbOqOeYuf1oDytdCU3ZjLiQYgOF/iOYVxsrbhwwLWspkkWebi4ifyN1DKizV9nsPTDs4Y95YSHTYhwIOsX/JbrD9omndPfIbMCwDswBETMEz4aLx/CduatKnkDZfm7i0g+Xetbg9rirRpioGyeNzGnNzLWz0PteYCx/aLs1eMlRusZ2kbwvDHvAqbxkuYBm0HsAyNNSh8VtjFuY+mW0KBq6Oa4k6AG+azoAjT5rC4bbLg8sbLmtJaWuu4Q43DpkjUq2wPa7cVXMfFRpAkGHOaDoRI0Wu6Z7ZoN9iabCKpa2mZ4d61+YucbECHXmPeV2yiWRTLeLLIZwxAtAl0fJUx2lRdT3LWGpncKjHNh5pt4SAQ4EsILT01Qlc4vfDMQQLEEtc49CRJnw9Vp2Z9F5X2sKYl1IaxHATfThEnqhh2gBcAKLJLc0XmJgcO7VTWa/M0upATqQ1wETABiJ4Y6oTEbHZUquqCAHcOUnihphpGa4sikh9lpjtpMcW56DL2mXNdJBgAENm9tedpQNTZ9KpRqPaw0ntdZrnF2ZsSeZE3OiFo7Mq5mMY4FrH7508RBAytAtBHCToPkrOjiq4zb0MEF2W2a3ukgAXk6dwVLjol19M+yhTi8z4A+spKyqVRPsj4JK8mRgvDSMiUbTxIjiIKojXkqSnW/V159nZRdHHDkJXmP7SO2O8q/ZmA/wyTUP80WAM6AEz4rYbU2oKFB1SxIFgeZ0vC8OxmLLnuqG5c5zjzkmSdfFaaa5sifha4jtCXMykdSCO9P2dtRpblMNMQ0qkw2KzXyiG8MHvnX4ptSzQCIMyD3aR8Qtjnr6eiDtEyjRztMYlz4drkcAXGCwktLYI7wZvFiNV7fPq0X0g3jjgLQMrIIvJJOYQepvFoWIo4smBU4wLibkd3gj3VuAEDK0CYtpMecJNu7N9yC0sMeR5pySSS52v4wFPhcM6tVFJpy6ZpMakAjz08fIqsGIk8MzyPLvVpgyHZYdJLzvXXLhoQSbcNuvfdJnOlb5Jm1YPCBPOb/CdOf6spsJU4hECOUwCOgJ9k2HcYTcPs7PO7eI0OaBLtBl8eiYcA8TN45Afjf8A0or6XKE4Omi/w+JbPCJHRwkaARP1HRHVGgsEumLZTMiLC/kVk8JnDuGQeY/EfitTs2g3NleDLhwgn2T7Wl5iOcalZvgS54Nj2cxjnF1N8B4hw93NYAwCdbAnxV+aThqCvOKOIq52kTmbAk8sthbyXoezNsNqNEOl0CbiZi5Ed6LRtFOh2dQ1NmUXmalJjjbiIGa2knVWZeHagFMqspgFzuEC5MwAPOytOgZ43+2TCU6eRtJxaDfdguy+MRHqvNsLRM5SYB/3Hotb+0fatPEY47qrvKbYAjNAPPWx8QqZ2HGUyDI0Pz9Y+K0sVAgpyCpt3IFoSy2C7vS3S/4dyVjoLwYpNPGydOR68oMLTbJ2jT+0aS22U2aCIALDGhBMzfTvWJftMtOngjsDs3E1mb+nQJp5t3mloBIEmJiYHRS02NNIv+1m1KVOuX0qV4DnEPInyEglDYfbeExDRvHPpPBkEwCDpwviCO4hGDsNjt0+s+k1gpky0vBcQ2Zc0RcCOZvylM2v2PxNBpfUZafcguHflQor6Dk2+DQ7FpMpB1QVDULAHsyxLhIDmlo8tOU2VPXxLqtR9SWlziSczoIOpgZmk6EIXY9PKGGlma4th5DnBrndWt1bNrDnPJWGMYXH+IXEiAXH/XcujTqPZz6ly6DKDXNyFtSoJBcWue1rDyY3NTqOLZcQLwYlLFbYxdKCS4s/mEt1iM0uHIhVFbANkAP5TMWnWJUFbDlurh3Xjv5raKizGTlFfS+w/a10iabSSY9hpME2jKASe5GYntS6mb0s+aCA3O3KJIuDe+Wb9VkGugjuI/UhXr+0hdUNXdkZgBwv5j2hJAMad9+ac9OK6Fp6sndsK/8AVmFNzRueuSfVspLOVKmYlxFyZNybnvN0ktlCf5D/AIbLfkFObjeQn9fNS/ZpHsmOqr9qbZoYYHevGbkxt3nyGniYXlJN9Hq2l2Vvbmo91AOk5GkAiNZkTP61XnNVaPbHbF2JYaTWBtOQbkueYMiToPBUNQSFvFNcMydPlFaHls95mfmFLmLtSYAk+Pd0XG+1BMT8JRbsHI1utHJLsyxb6BsO2/U/ADmb+EoqKjiBbpBNoiZJ005p+BwjWmXyTaADl66lFnFFoBAYCCTMkmeUkm8KXJGmnpp3k6IhiGMEOyvuMzXuLTIIJAggiRIkdVMNuU2VJp0wKYdLWRfWRxa+t7oXEYcPdvKhu+SXF3tONyZj0UAwjR73pKHKJmoM2WExjA0vpMe0ukzvLZSS4SHWAj5JUi5uR+/pOBMZWjM48gXTaZ+XestSdHCJdMCDp3RKu8DTyAjKJNi6OIWvE6X7lk5uKpHRjm7fZocfsgPuX5Zj2iAJge43TwnmicFh6dMZWuc8kh0u4GTEAga9yp8NSJOUy4wMjoknTMwxzEEjrccgtDg6LcvCDEEeNp0Kwbl6bKEbuiww7gLOIv7o0A7r8o/JS0Qabw9lwDzsRy0HihMM+ZIPMN7rCVTbY7THDuywcxaYLdOYHcf9JYtvgq0kem0sTmaCNDf8llf2k9qW0MG5ksdUqQGseM4Im5y8rTc9F5vs3t/i6ALWOa5sl0PGa5MmDr/tUm3tr1cXVNWsQXEBsAQ0AaABdMYNPk5XJfALCgkzbVXTiTA6Ktw9OAjKNW8jl1VyCPARTwLnnK0SR4d0dw1CFxGz3NmWzctjUzlnRE1KxJJHDJGkp5xhIdNpzH1hRkx4oruzWwzjMZSoCYe6HFvJurj5AEr3et2MpB+Do0yWtw4q1ABGn8MGZm7nuF9bOXnX7FsEPtj6p/46Zj+p5y//AFzL2DCYrNVqVItw0m+DJLv83uH9gWjasypkW1qbzu6djvKjZ0u1k1XfHIB/ciMxvLddfwK7vw6vJIimwgTbiqET8G0x/wB6smOSodlN+48PUMmlTBHMcBvY3bE+JVJtr9n7HHPQMFtyxxBDo5B/u+crYOpNOrR+vBN+zgaFzVStC4PKanZHF7tznMDH3IyguBgfea43N4HqFn3bJr5w1zCXETcObGvIt+q90FFwNiHeNj8QnOpA6tI8DIVrUkiXCL7PEqfZapU4XMc0xMy3URDZBNjf4ICoypSeWOY4lsiSwhju+RYaT/te1YvZrgS5jaTjOjm5T38befiFSYrar6R/i4KsG/fpltVsciQ0281e5fZC0q/yeU1GkmZDdLGQRbwSXor+1uBm7ak85pCUkbv9Da/gx+MbBHEZETpHeF4ztekWVqjCSS17hJMk3sSeZhewM2cSeSznansIKs1KMCrq4E2f/wCJ9Fx6UsXydOrG1web0q0OHwRtRsCyHx2zX0nZajS13Q/MdR4KE4oixXQ1fJjGVKgbGOU+C2kNH+Gb8UHVkmYSe0nQQm42hKVMuCAbj0UdSmqqm5zdD+CLpbQ+9b1ChxaNFNMMqSacfdv9fqU8VAQoaGLHUKKcpLSbclNBdFlTHsxrKs8JXLCQZEuBA531sNb8lQOeRTAGv5lSYLFOEd31M/RRKNm0J0b/AGVUBItYmbeNoPkCtK14N9HDURrrDhHI/MFYHZm1TLDERrJWuo7Qa+mXAHMAbHuE5fT0C5kn0zeVdoho4rJVc0ixdmBF5tH0HxTcfgqdc5XDw7tb+qDxOMBMgggw4G/MWPnZGMrZmzz/AEVRN/DNbf7NCiwOZJvxc9dD3fms6WLeYrFy1zDfMCIPwWJrUy0wRBC305NrkynGiMGykokckG50lEUqWk/VW0RZIQRMXHRGYfY9fFFopsPEYzRDQCb8XctZ2Y7MsDRUxDCZALWO0A6uHXuW1wldvIAQIEdOkALHLkuuBvZfs/SwNDK259p7vvQPlqrfZwLaLAfaiXf1OOZ3+Tiq/EPBAAIOZwaesan0BHmiauIhjusQP6jZvqQjkXARhK9sw95xd5ey3/FrUZSrN6QhadJrWgDQAAeVk110rYUWzKw5H6/NSb/wPxCqaRPepsytSZLiiw39tPwUjHjqgmPToJWmZOIcbphaEICQbGOuvoNFGcTUBsA4ddD/ALVZIVMmOHZ90fBdUe/6tPofVJLgKZluXTT9QoatMEcpOunqqQY57rkkk8gp8NWLnQAfPl4rls6KH4/ZDKoy1GscIgSBbrB1Hksni/2agmaVTKOjhmHkZn4rfMwZi5HwU7ML+iqjJx6IcUzx/H9gsVT0pioOtM5v8bH0VI/AltnNIPQgg/Ar6AbhxCHx2yKVWN7Tz5bgEuLfHJME+IWq1n9M3o+HgbsIFBUwS9txXYXC1DO6y/0FzfTRVtf9muGOjqrfBzT82qt6JO1I8cdhYTXVHRBvGh5hbftV2LdhuJhL6XMmJB745d6ylXDrRNSVmbTXBf7JwbDZw5W1RuJ7OmM1Jjj1sVT7O2mWkEat1H4LS4TtG1xBP1n9d65JKSZ3Kmiuo0ntuLnSIBPgQUdhdqmnZ/CIi55XCshi6dQ8bGE9SAPUckDtfsgK4Jo1Sxw0BJcx3n7QQqvkJXXBnsftobwlrobNvjI9VebL7QggBxiOax+0ezeIo3qUyW/fbxt8ZGnnCr2VXA8JI7vyW7gpLg51qNPk9FxGMY45p0nzhQ4/EsqNGZoMaH81kcHtZwY5jrhwtHIzMppx7/Hv/JRtGm6g6hRJeGtBJJgAXJ8FvezXZXduFWuASLtZYweru8dF5lTxNRrg4OLSDYtJBHnqvW+xW2HYjD8Zl7Dlc7m60tJ7+XkjUTSsmDT4LxwzGyeykR/pdNGByP61TGOIkCYAJJJ5C6wNRNEONjDRHiT+A+ae/FEuptk83kf0xl9ZP9qfhsI4tEm7uIjpN48hA8kNToziB9wMqX/uYxt/EVD5rRdkPotW1R3/ADU7cRA0lQ06drFP3Pkkhk7MUDy/FEgFVg/X0R+HcefkqJJ21I5KRlYEzf6fBQ1ngR3qLet5QiwoONTmmCqIJcR8kM2tGqf9qHkqTFROaTDzPxKSGNRv6P5pIsdGYZsZgNp8JMfmrBmGDRYAKZntQLHr+ARDcN1KnEdgDQU8qxGFYU11Aa6D9aKaHYDmCXj6KWq4e7bv5oY+KQzj6h5KMnmnrjmpUMhcAbEAjoRI+BWY2z+zulVl1E7px93WmT82+XwWqLU0NIQpNcoTin2eM7W7I4mg69N1tHNBc0+Y+qqKlQg2senJe/OcUNiNlMrD+JTpvH8zQfWFru+oz22umeIYfalQaRp3H81YYDbdYHhDjziCbDn8F6dW/Z3gn60sp6sc5vpJCzm1v2XOYC7C13TyY6xPXjFvTzTyiw/dAuyduPIaXF2UzldEAx7Q7+vxWgpU6b2l1Wmx4cCBmY2DcA3I0E6rAOo4nDfw6tJ8H+X1BFj5LT9ncVVrBtNtJ4EiXFpDGtmSZNvJTKNcmkZqXZldt9lntru3FN7qZu3KC6J93yPoq2rhatKN5TcAdMzS35r3xmAa1ogQAAAB3frVJ2CaQc7Wub0IBB8QU1qvpozen4eE0aG8e1sgSQORN7aayvZezuym4ajlAAJguIiTyAnnA+ZUeJ7IYVzg4UmMIMiAQPNoP5ojeuZIdxAc4vHTMPqB4lEpZKhxi0+SzABMmPoocQZIYIg8Tv6QRbzMDwlVuC2yyo3M2RHJwiPEyY8/orGmyAS48Ru46C3IdAB9TzWdUX2PxNZwbLdTAHiTH5+SGwTzvKg91oY1vfGbN/lI8ig3Yio7E0xA3cPfFyeGGh5OgkvMDunwMwWGc0kuvIaBGoiSSe8lziq6Qu2H0SSVKanIqJtA6hSOw5AkhShj6NO9vgi2i1rQq1pIMj8UUNoSIAk+ioklruECXX8bIB7jclNNST16XXXVREFAwuhVtcgqR0cgfJAtqDqpW4gCBOth680wJikoftL/ALoPfI/BJIB1LmjqYSSVkDBqB4/RPr+0kkpZSA6oQtYpJKCjvIJtT8EkkMPpxvsrgC6kpKGvHElTOiSSBj+RScupJDBnc/H6KZv4JJIEJpv+u9Tv0C4kqECN5/rmuN9rzSSSAodpDKMS5vC7etGYWMbqkYkX1J+Kl2HUJrlsnLkJyzwzDbxpzSSXR4Zell/yv/t//SPppJLBmiC2aDxUlJ3D5u+ZSSQMCxbYNuhQYNkklRAXSPCPNCVikkhjQ1mikw518PxXUkIB5ckkkqEf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268" name="AutoShape 4" descr="data:image/jpeg;base64,/9j/4AAQSkZJRgABAQAAAQABAAD/2wCEAAkGBhQSEBUUEhQVFRQVFhUUFhYXGBQVFRYXGBUVFBUXFxQYHCYeFxwjGRQUHy8gJCcpLCwsFR4xNTAqNSYrLCkBCQoKDgwOGg8PGikkHyQsLCwpKSksLCwpLCopLCksLCwsKSwsLCwpKSwpLCwsKSksLCwsLCwsLCwsKSkpKSkpLP/AABEIAMIBAwMBIgACEQEDEQH/xAAcAAABBQEBAQAAAAAAAAAAAAAEAAIDBQYBBwj/xABBEAABAwIDBQUFBQgBAwUAAAABAAIRAyEEEjEFEyJBUQZhcYGhMkKRscEUUtHh8AcVI2JygqLxQ1OS0hYzo7LC/8QAGgEAAwEBAQEAAAAAAAAAAAAAAAECAwQFBv/EACIRAAICAQUBAAMBAAAAAAAAAAABAhESAxMhMVFBBCJhMv/aAAwDAQACEQMRAD8AvRTTxTUgYnhi9fI83EjFNOFNShicGoyFREKacKalypwajIKIRTTt2pcq7lRkFEORLIpsqWVGQYkORLdqbKlkRkGJDu1zdqfKlkRkKiDIlu1NkSyIyCiDdpZFPkSyIyCiDdpbtT5EsieQUQbtcyKfIlkRkKiDIlu1PkSyoyCiDdrmRT5UsieQUQbtNNNE5FzIjIVAxppppoosXCxPIKBDTTTTRZYmmmjIKBN2kit2uIyCh7QngJoTwuXI68RwCcAmhOCdixHALoC4E5LIMTsJQuSlKMgxOwkuSlKMgxOpQuSlKMgxFCUJSlKMgxOwuQuylKMgxFC5lXZSlGQsTkJQlK5KdhidhLKkCuyjIMTkJZV2UpRkLE5lXMqfKSeQYjMqWVPSRYsSPKuZVKuJ5BiQlq4WqUhNRkGJFlSUkLqMgxBQ9PD05mLYDA1N4hotqeoJRLKgPMgWtBv5tGvouPcOvAGzpwck7FXyiCRzuBHIib6pwxwsJE2j2ZPEBedNU9wMBBy7nSZXNyc3/wAZPwv+SZ+9GCZf4XZJvAgRPnojMMEO3oTd+FIQ2RJdGsePrFvQqOsBFiekZD3x3wjMMBfaAlvwhzUgwGuIEXDXR+Kn3QEkgx32LuVhrrZGYYHd8F3fBD1MZTYYeQ0jUE3+EJv72oa5x5O+kIzDD+hYrBLehAO2zRix68zP0Q1XbI5R4kxy8UZixLjepbxVbNoZtBI65h07pUhNyMzRAn25nuBt10TyDEPNUJb0KqrA2IqgzctbJjxld3T4MVAYEkS2Rbp1TyQsWWZqhc3w6qrZTef+QeBMJlQVBq/v0J+QRkhYsuN6Oq6KoVMxtR2jwY8fwUgwzwbkek+qeSDFlvnXN4FWfZ3TyjQfoBNNN3TlOv4oyQYstt4lnVG8vHu/5BRfandI/uCpNE0zRbxLOs47GvB5/EFNG03/AMyoTNLnSzrNDax6lP8A3qepToVmhzLmZUA2s7r8k4bSd19QgVl5mSVJ+8HJIodiwmAxNw2ozWScpcRpcEAxN/gURVoVKTBnrgx7radN155T4dysGYSW5CDRvxODWNi0ibEXmLKbEbLlwIh7Wj3eFxtfjsR+tFxHU0BvxJNORVzGRfLDSIPDlBgmYvqjMC+m6xrFxPeGjvIFreZjqqfaWzXAEupOFOR7xcQTYGzufgddV3DdliQ1wa0kk8JD5tydPsm+sIAuqFamCBOYkmOruQiI5/IpuKxeWC6kXi54ZIbAJPK7e8eay1eDUIFIgsJblG9mZMwdBfkToVE7aTCzK2gGxIzOiTI1vJB00JQKy2xfaZjWgtaDUIIPMCLXAPPUXsoGdp3lglnEA4F0SCCNYdYaBUOYg5hJykGbDmT7OpVtX7XgsAbT4weZlsc7ePehgmWuF2o/LA3bgPavTcL6Waeo6ck/aLM1MOa5+eSXNaYIaZJs5wgSs5gnUXBz98+k4Ngizi9xnNEe6Ry5dSuN2odd46plDgMzS4ZXWdMpDZf4fA0XtL6jKzrS4uc2Wi3EYOZWTNmAQWMY5uWAcodyhpkmT3/063AWP2PtGpTqTTYHGC2Ltgf2kLT0sZUeBmblItlbm5WkuzaIbBKyi2tgN1Vc3LmBkgw4AGZMBsiAbeSVSs1hljaE5Z/5XXA5B3smREf7WyfUpnLLakgfeJHU38e9Q130gLgDXoDeZk6nVLcQ9tmPZtZzYzsJgiAJbHOSDry+Cf8AbyQP4EjKcxAc2bm8tHKeavK2Noz7LS0CPen1d9EG7abGmWUmDvgfQK1k+kQ3CPciPfmqf4Ya3llJe4zcQDlEABEPwFZ7YcwDrDnX6HW8fRDP2y/llHkhztF/3iCelvkrWnP+Gb1oL0MOxXtMhzYHIOc315LtPDPJlzoi4OcHx9zWFXPxTj7zviVAXq1ov6yH+QviLommwnizzrmdxddWgnzUbsZSA69xBf6khVDnpk95Wi0UZ78vhcjaDBAAIjuYTy6ieSc7a4iOIxyIbHyt5KlzFLMqWjEnemWz9rSIy27iAPQKL7YCZLJ8XE+mir94lvVW1HwW7P0sDi2/9NvnJ+qX2xv/AEmfAoDeJZk9uPgt2foeMY0f8dP/ALUvtw/6dP8A7QgA5OnvTwj4Lcn6GPxjT/x0/Jv5qM1mf9Nn+X4odKE8Iizl6Tbxn3G/5/8AkkoISRigyl6HVtvVLHesfbiGVzw4j3iA2DoE5u16riC2qQTqG03hsdSB8JjSEZg8ZA1YABENa23W+vzUlPFEAkveWkEwS4wSYNwLeAXi5nt7YBX2xibNNQMvbhIJiw9oTHPyR+HqYqsDlqy6c2ZrSC3Tq2BdonXVD1cExzQ4tgQIuMx7oHd5hWPZXCvc58OGXdtytMgiXOzXF9Q23eqUmyHBIz2LxlUEMq1HF1t5BvJcefPhaL96uWdm6T6fA2CQCYfflMy3r3ql2s/eYpx0mqxvwbPetA3bD2OFNoEEtaLCSTeLCTe6uXRMV6Z7a+xWU3kl722iXNJzWnhLbG5jTzXcH2dp1iBRqumJcXNEWj4d/RajaezBiINSRlkCWuyiO4PF9LqrZsqq2kWtaMuVzQS5jb+0Hf8AuclKYqQFR7P4cPyuqufcRkIl/WGkT1v8Oqrf3nTw1R5YCWX/AIjTIE3yTGsiCCAbeZw239tVMPj6g3pqBhytdma8AZWmZbb2ungbhLH9qq1YZG0SWODQ0cRIMah45n1Uty+D4rg9Lb2lw7WF7ajTUcbgyC5xN+I3bYi/WbQs23bDTULhVZvdbPdeYiSbc9O4rM4PYlSoYqPy3ghkHLabm5OkW52lC4nso/eRRdMm0k87gzHMEG4Gqz46bFJSfLPStnYokueXOzWHtOgAtE2nKbg8UXspq1eVnuzdJ9KnuqpmoC4ayIBmJ7s0eit3Fd2go42cuvKWVMkL0x1VRymrqRyskNULm9UZCaQqES7xc3qihchMRKaiWdRBKEASZh0XZCiSzJgTApfBQ5ksydgSwuqDOUt4UCJiVyVCXpZ0xE2ZLeKHOuiomBJvUlHnSQM1dWgIhxEcwZPlAKDq08sFsljjAGnPl1PjPNXtfs2Xs1GYXEEAnlqUBiMHiGkONIvIhrARnaBoSYPX0C8FHvMh2l2bdLS0vzCHHK5ubwIOhmbzzV9haIbRgAMysmSQ60e/maJN5PgosLtktDgaIYQM3E5jKYvcSRmv39RdQ47tQ0sexuUnjDtTADXaEAD7vPQnorREjCP2ixtTI4lz2ve+QGyRBZLncpy9Dc+ausL2qYac2BBIs2SwNge0RJJk6dFkMDh3DEVHu1eG5c0xHtX7pyjyRVPFMLKg3YBfVcZn2QJaGiI55lUmYpmi212m3bWZQCSGkw8k8RGrrwb6RaUDtXtk1lNxc0NDQIJAc4yYOS2tv8gs3jXjdtyNcQC3NEuMNF3HmY9o95KqMa9uIxLadIFzDAaT7z4aCYPukhwHO4SSsXdtFBh8MK1XLmALnS1ty4yZgWgnzTH4eq0Xz06ZcQ2ZgRcW/JS7V2M+hUl1hNjcaCfI3VvsqoXsEthug1M3+PPXv5Epy/Uala4K3BCpRIh8Z/eF/GCbc1sNhPf7VO7pBdYO4cwy5geWaNOXctA+kPsAw9VjIENZY56Zu5hAcIJgEGPNUuBwgpSzO6akMIHSdT3zHqspM11Eo1TstamFNJ4Mh3E1xgOFnEwDOmnotLV2KeUHp/pVA2pmokDNIa1tQuLQXNJdIixPEReCQQtTsratOrSbLWZ2ANkkA8myOfP6I03L4yWo3yUFbZzm6gj9dUmbHc6k6qC0taQHC83IHSDqNFp6mIosY0VgXwD95w4gycxHK7tVHg6ANN1QMaxrBDMzgWBoLhwETeS7Q8xrK6VqSIelBmX/AHO8tzNh/cwhzo6wOV0xmx6rhLWExrpI8RMhahtLI8VaZYRYOAe5xaTOZp1NxeBe0BdJfGY++AYu1ri+RlYCJMC4k6iVe8yH+NEzNHYL3Mc4FvC4NcLzfmLQQPFSv7NvABLgQbWsQehnT1VttUHDksaJDgHmM9ybQQCJIy+vjNWK9R3ssHL3RyECxnp6I3ZMl6MF8O4js+xlUNL3FpiXQBl4cx6z6c1LQ7P0nNdxn+U3HS5BsbdDrzVNtHtIadQtdUdI1aJBHWdLzyQru0DHA8TnTyiT15krN67XbNF+OmrUS5odmXOBmrTZBiHktnwshq+D3UHPSeQDIBzcz1F9UFh8bmIa0uJNwGgev+le7N2I+rRJaKc5oAeS18mNHNjxgreOrau7MJaVOsaKKF0MV+/shVa9odEOeKcgg5XmNW9L8iVbN7E0nMMPcHMMOIEh0iRAOnx5rbeiY7EzN0toMIy1KTMvVgAeO8TKVbYYeM2HdnHMe8PFtz8J8lo9m9nm098SBUyZmkOAcJEwQeQ59fgiO0WyKNOmw0QG1MzMpBMkcUiSYInKudzp/odK021U+Tz2tTcw8QI+R8DzTBUW3w9BldwbiWmmSXxLSSeFoY0uMDUkyZ9krP7Y2HuicpzAcm8fj7Mx6raP5C6kYz/GfceSozJZl2kDrBI81x2pjkuhSTOVxFmSXMySdiPVqddEtxUdFWCqB+pXab3STNrQLd8nSeY58l88mz6Gi1e5rxxNBGlwD81FX2VQqMLC0AOEHLw/JQ056ofbW1BhqD6jj7IjzJgeMTPgCrUnfBLSPOu09BuHr1MgcKbWHLmiTktYx169VS0KLm0mR90HzIBPqTzVl2ox7qwe8AESGNgRLZzOdcydL+AUOz9pOe6ieFoimJMZGhrbEyQCbWGhJvzWrOZpOVIFxGzKzqNQUw4kCK4gNyCQWszuPC46mPdKm7P7LYau4exrGxnc64qBzZGdh14SDNzoZjVaik4NwpjK4DEvzHicXQGFp7y4N9o9ZQ1Kk6piRUpta2izMHF7TYQGu4ogOzZrAzJNk3J9Gq00raKDtPscOoOaWxUoPMmJL8rSanFcuzCHcWmg76fY+zHVzLQ4ZSHQ0DMATEN8uVtFpNr7XYN857nZ6jwBTAFmhobJJFszQR5BZ/8AeBOXIN2xpHCJvlgi8zNyL93NS2/pMseKDsfiWlxIB5zMjjJl5DZsJnp4IjZmEcRvIkC86d0nwKqK1c1HFxJJJ/IePJW2CxpyZAYaIkeEnx1n4BZzlbshJWFVcMd1mvAdB6dwPVS4fDvNMEHQkA+Am8XBj4xZEOa0UqZY4OMiWXEOkggzrMgeCfSe5j3l43bhle0aZgTa3UaT3d6mMq5KceTS7G2jVq4t0NLaLmNjMQ5ssY1vu6F2U98FFY2jXfUaWsY2myGuGfKNGvIiL3DioMFSxRpNNCpRG8Yd4/JD8xLibAQbk9IMonZ9bG043jaT2tJEUyGzqASSO8WjkF0ZoqmPOHrCg8sYIzl3CWsAEybzBjTSEti4uriXgy3JTyg5eVjlD2kXPha6OftNwYWPp5WlrgSSXQHSD7InnPKO9VGysdQwgNJlcu3hkvy8wMgGctAHWY807sKounbNNSk9j6ky4NBIucoHIQ3yjlMrMbeaMNRc9lfJVYz+HwhpzTe15Jbmv/MOiu8bt2nQpOqVXHIJN3Bs9MuUX+a8J7XdtnYus4gZacnIybAdSdXOOsnqi76H12BNxjnVHh8B8m8fGY+MpbOqOeYuf1oDytdCU3ZjLiQYgOF/iOYVxsrbhwwLWspkkWebi4ifyN1DKizV9nsPTDs4Y95YSHTYhwIOsX/JbrD9omndPfIbMCwDswBETMEz4aLx/CduatKnkDZfm7i0g+Xetbg9rirRpioGyeNzGnNzLWz0PteYCx/aLs1eMlRusZ2kbwvDHvAqbxkuYBm0HsAyNNSh8VtjFuY+mW0KBq6Oa4k6AG+azoAjT5rC4bbLg8sbLmtJaWuu4Q43DpkjUq2wPa7cVXMfFRpAkGHOaDoRI0Wu6Z7ZoN9iabCKpa2mZ4d61+YucbECHXmPeV2yiWRTLeLLIZwxAtAl0fJUx2lRdT3LWGpncKjHNh5pt4SAQ4EsILT01Qlc4vfDMQQLEEtc49CRJnw9Vp2Z9F5X2sKYl1IaxHATfThEnqhh2gBcAKLJLc0XmJgcO7VTWa/M0upATqQ1wETABiJ4Y6oTEbHZUquqCAHcOUnihphpGa4sikh9lpjtpMcW56DL2mXNdJBgAENm9tedpQNTZ9KpRqPaw0ntdZrnF2ZsSeZE3OiFo7Mq5mMY4FrH7508RBAytAtBHCToPkrOjiq4zb0MEF2W2a3ukgAXk6dwVLjol19M+yhTi8z4A+spKyqVRPsj4JK8mRgvDSMiUbTxIjiIKojXkqSnW/V159nZRdHHDkJXmP7SO2O8q/ZmA/wyTUP80WAM6AEz4rYbU2oKFB1SxIFgeZ0vC8OxmLLnuqG5c5zjzkmSdfFaaa5sifha4jtCXMykdSCO9P2dtRpblMNMQ0qkw2KzXyiG8MHvnX4ptSzQCIMyD3aR8Qtjnr6eiDtEyjRztMYlz4drkcAXGCwktLYI7wZvFiNV7fPq0X0g3jjgLQMrIIvJJOYQepvFoWIo4smBU4wLibkd3gj3VuAEDK0CYtpMecJNu7N9yC0sMeR5pySSS52v4wFPhcM6tVFJpy6ZpMakAjz08fIqsGIk8MzyPLvVpgyHZYdJLzvXXLhoQSbcNuvfdJnOlb5Jm1YPCBPOb/CdOf6spsJU4hECOUwCOgJ9k2HcYTcPs7PO7eI0OaBLtBl8eiYcA8TN45Afjf8A0or6XKE4Omi/w+JbPCJHRwkaARP1HRHVGgsEumLZTMiLC/kVk8JnDuGQeY/EfitTs2g3NleDLhwgn2T7Wl5iOcalZvgS54Nj2cxjnF1N8B4hw93NYAwCdbAnxV+aThqCvOKOIq52kTmbAk8sthbyXoezNsNqNEOl0CbiZi5Ed6LRtFOh2dQ1NmUXmalJjjbiIGa2knVWZeHagFMqspgFzuEC5MwAPOytOgZ43+2TCU6eRtJxaDfdguy+MRHqvNsLRM5SYB/3Hotb+0fatPEY47qrvKbYAjNAPPWx8QqZ2HGUyDI0Pz9Y+K0sVAgpyCpt3IFoSy2C7vS3S/4dyVjoLwYpNPGydOR68oMLTbJ2jT+0aS22U2aCIALDGhBMzfTvWJftMtOngjsDs3E1mb+nQJp5t3mloBIEmJiYHRS02NNIv+1m1KVOuX0qV4DnEPInyEglDYfbeExDRvHPpPBkEwCDpwviCO4hGDsNjt0+s+k1gpky0vBcQ2Zc0RcCOZvylM2v2PxNBpfUZafcguHflQor6Dk2+DQ7FpMpB1QVDULAHsyxLhIDmlo8tOU2VPXxLqtR9SWlziSczoIOpgZmk6EIXY9PKGGlma4th5DnBrndWt1bNrDnPJWGMYXH+IXEiAXH/XcujTqPZz6ly6DKDXNyFtSoJBcWue1rDyY3NTqOLZcQLwYlLFbYxdKCS4s/mEt1iM0uHIhVFbANkAP5TMWnWJUFbDlurh3Xjv5raKizGTlFfS+w/a10iabSSY9hpME2jKASe5GYntS6mb0s+aCA3O3KJIuDe+Wb9VkGugjuI/UhXr+0hdUNXdkZgBwv5j2hJAMad9+ac9OK6Fp6sndsK/8AVmFNzRueuSfVspLOVKmYlxFyZNybnvN0ktlCf5D/AIbLfkFObjeQn9fNS/ZpHsmOqr9qbZoYYHevGbkxt3nyGniYXlJN9Hq2l2Vvbmo91AOk5GkAiNZkTP61XnNVaPbHbF2JYaTWBtOQbkueYMiToPBUNQSFvFNcMydPlFaHls95mfmFLmLtSYAk+Pd0XG+1BMT8JRbsHI1utHJLsyxb6BsO2/U/ADmb+EoqKjiBbpBNoiZJ005p+BwjWmXyTaADl66lFnFFoBAYCCTMkmeUkm8KXJGmnpp3k6IhiGMEOyvuMzXuLTIIJAggiRIkdVMNuU2VJp0wKYdLWRfWRxa+t7oXEYcPdvKhu+SXF3tONyZj0UAwjR73pKHKJmoM2WExjA0vpMe0ukzvLZSS4SHWAj5JUi5uR+/pOBMZWjM48gXTaZ+XestSdHCJdMCDp3RKu8DTyAjKJNi6OIWvE6X7lk5uKpHRjm7fZocfsgPuX5Zj2iAJge43TwnmicFh6dMZWuc8kh0u4GTEAga9yp8NSJOUy4wMjoknTMwxzEEjrccgtDg6LcvCDEEeNp0Kwbl6bKEbuiww7gLOIv7o0A7r8o/JS0Qabw9lwDzsRy0HihMM+ZIPMN7rCVTbY7THDuywcxaYLdOYHcf9JYtvgq0kem0sTmaCNDf8llf2k9qW0MG5ksdUqQGseM4Im5y8rTc9F5vs3t/i6ALWOa5sl0PGa5MmDr/tUm3tr1cXVNWsQXEBsAQ0AaABdMYNPk5XJfALCgkzbVXTiTA6Ktw9OAjKNW8jl1VyCPARTwLnnK0SR4d0dw1CFxGz3NmWzctjUzlnRE1KxJJHDJGkp5xhIdNpzH1hRkx4oruzWwzjMZSoCYe6HFvJurj5AEr3et2MpB+Do0yWtw4q1ABGn8MGZm7nuF9bOXnX7FsEPtj6p/46Zj+p5y//AFzL2DCYrNVqVItw0m+DJLv83uH9gWjasypkW1qbzu6djvKjZ0u1k1XfHIB/ciMxvLddfwK7vw6vJIimwgTbiqET8G0x/wB6smOSodlN+48PUMmlTBHMcBvY3bE+JVJtr9n7HHPQMFtyxxBDo5B/u+crYOpNOrR+vBN+zgaFzVStC4PKanZHF7tznMDH3IyguBgfea43N4HqFn3bJr5w1zCXETcObGvIt+q90FFwNiHeNj8QnOpA6tI8DIVrUkiXCL7PEqfZapU4XMc0xMy3URDZBNjf4ICoypSeWOY4lsiSwhju+RYaT/te1YvZrgS5jaTjOjm5T38befiFSYrar6R/i4KsG/fpltVsciQ0281e5fZC0q/yeU1GkmZDdLGQRbwSXor+1uBm7ak85pCUkbv9Da/gx+MbBHEZETpHeF4ztekWVqjCSS17hJMk3sSeZhewM2cSeSznansIKs1KMCrq4E2f/wCJ9Fx6UsXydOrG1web0q0OHwRtRsCyHx2zX0nZajS13Q/MdR4KE4oixXQ1fJjGVKgbGOU+C2kNH+Gb8UHVkmYSe0nQQm42hKVMuCAbj0UdSmqqm5zdD+CLpbQ+9b1ChxaNFNMMqSacfdv9fqU8VAQoaGLHUKKcpLSbclNBdFlTHsxrKs8JXLCQZEuBA531sNb8lQOeRTAGv5lSYLFOEd31M/RRKNm0J0b/AGVUBItYmbeNoPkCtK14N9HDURrrDhHI/MFYHZm1TLDERrJWuo7Qa+mXAHMAbHuE5fT0C5kn0zeVdoho4rJVc0ixdmBF5tH0HxTcfgqdc5XDw7tb+qDxOMBMgggw4G/MWPnZGMrZmzz/AEVRN/DNbf7NCiwOZJvxc9dD3fms6WLeYrFy1zDfMCIPwWJrUy0wRBC305NrkynGiMGykokckG50lEUqWk/VW0RZIQRMXHRGYfY9fFFopsPEYzRDQCb8XctZ2Y7MsDRUxDCZALWO0A6uHXuW1wldvIAQIEdOkALHLkuuBvZfs/SwNDK259p7vvQPlqrfZwLaLAfaiXf1OOZ3+Tiq/EPBAAIOZwaesan0BHmiauIhjusQP6jZvqQjkXARhK9sw95xd5ey3/FrUZSrN6QhadJrWgDQAAeVk110rYUWzKw5H6/NSb/wPxCqaRPepsytSZLiiw39tPwUjHjqgmPToJWmZOIcbphaEICQbGOuvoNFGcTUBsA4ddD/ALVZIVMmOHZ90fBdUe/6tPofVJLgKZluXTT9QoatMEcpOunqqQY57rkkk8gp8NWLnQAfPl4rls6KH4/ZDKoy1GscIgSBbrB1Hksni/2agmaVTKOjhmHkZn4rfMwZi5HwU7ML+iqjJx6IcUzx/H9gsVT0pioOtM5v8bH0VI/AltnNIPQgg/Ar6AbhxCHx2yKVWN7Tz5bgEuLfHJME+IWq1n9M3o+HgbsIFBUwS9txXYXC1DO6y/0FzfTRVtf9muGOjqrfBzT82qt6JO1I8cdhYTXVHRBvGh5hbftV2LdhuJhL6XMmJB745d6ylXDrRNSVmbTXBf7JwbDZw5W1RuJ7OmM1Jjj1sVT7O2mWkEat1H4LS4TtG1xBP1n9d65JKSZ3Kmiuo0ntuLnSIBPgQUdhdqmnZ/CIi55XCshi6dQ8bGE9SAPUckDtfsgK4Jo1Sxw0BJcx3n7QQqvkJXXBnsftobwlrobNvjI9VebL7QggBxiOax+0ezeIo3qUyW/fbxt8ZGnnCr2VXA8JI7vyW7gpLg51qNPk9FxGMY45p0nzhQ4/EsqNGZoMaH81kcHtZwY5jrhwtHIzMppx7/Hv/JRtGm6g6hRJeGtBJJgAXJ8FvezXZXduFWuASLtZYweru8dF5lTxNRrg4OLSDYtJBHnqvW+xW2HYjD8Zl7Dlc7m60tJ7+XkjUTSsmDT4LxwzGyeykR/pdNGByP61TGOIkCYAJJJ5C6wNRNEONjDRHiT+A+ae/FEuptk83kf0xl9ZP9qfhsI4tEm7uIjpN48hA8kNToziB9wMqX/uYxt/EVD5rRdkPotW1R3/ADU7cRA0lQ06drFP3Pkkhk7MUDy/FEgFVg/X0R+HcefkqJJ21I5KRlYEzf6fBQ1ngR3qLet5QiwoONTmmCqIJcR8kM2tGqf9qHkqTFROaTDzPxKSGNRv6P5pIsdGYZsZgNp8JMfmrBmGDRYAKZntQLHr+ARDcN1KnEdgDQU8qxGFYU11Aa6D9aKaHYDmCXj6KWq4e7bv5oY+KQzj6h5KMnmnrjmpUMhcAbEAjoRI+BWY2z+zulVl1E7px93WmT82+XwWqLU0NIQpNcoTin2eM7W7I4mg69N1tHNBc0+Y+qqKlQg2senJe/OcUNiNlMrD+JTpvH8zQfWFru+oz22umeIYfalQaRp3H81YYDbdYHhDjziCbDn8F6dW/Z3gn60sp6sc5vpJCzm1v2XOYC7C13TyY6xPXjFvTzTyiw/dAuyduPIaXF2UzldEAx7Q7+vxWgpU6b2l1Wmx4cCBmY2DcA3I0E6rAOo4nDfw6tJ8H+X1BFj5LT9ncVVrBtNtJ4EiXFpDGtmSZNvJTKNcmkZqXZldt9lntru3FN7qZu3KC6J93yPoq2rhatKN5TcAdMzS35r3xmAa1ogQAAAB3frVJ2CaQc7Wub0IBB8QU1qvpozen4eE0aG8e1sgSQORN7aayvZezuym4ajlAAJguIiTyAnnA+ZUeJ7IYVzg4UmMIMiAQPNoP5ojeuZIdxAc4vHTMPqB4lEpZKhxi0+SzABMmPoocQZIYIg8Tv6QRbzMDwlVuC2yyo3M2RHJwiPEyY8/orGmyAS48Ru46C3IdAB9TzWdUX2PxNZwbLdTAHiTH5+SGwTzvKg91oY1vfGbN/lI8ig3Yio7E0xA3cPfFyeGGh5OgkvMDunwMwWGc0kuvIaBGoiSSe8lziq6Qu2H0SSVKanIqJtA6hSOw5AkhShj6NO9vgi2i1rQq1pIMj8UUNoSIAk+ioklruECXX8bIB7jclNNST16XXXVREFAwuhVtcgqR0cgfJAtqDqpW4gCBOth680wJikoftL/ALoPfI/BJIB1LmjqYSSVkDBqB4/RPr+0kkpZSA6oQtYpJKCjvIJtT8EkkMPpxvsrgC6kpKGvHElTOiSSBj+RScupJDBnc/H6KZv4JJIEJpv+u9Tv0C4kqECN5/rmuN9rzSSSAodpDKMS5vC7etGYWMbqkYkX1J+Kl2HUJrlsnLkJyzwzDbxpzSSXR4Zell/yv/t//SPppJLBmiC2aDxUlJ3D5u+ZSSQMCxbYNuhQYNkklRAXSPCPNCVikkhjQ1mikw518PxXUkIB5ckkkqEf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270" name="AutoShape 6" descr="data:image/jpeg;base64,/9j/4AAQSkZJRgABAQAAAQABAAD/2wCEAAkGBhQSEBUUEhQVFRQVFhUUFhYXGBQVFRYXGBUVFBUXFxQYHCYeFxwjGRQUHy8gJCcpLCwsFR4xNTAqNSYrLCkBCQoKDgwOGg8PGikkHyQsLCwpKSksLCwpLCopLCksLCwsKSwsLCwpKSwpLCwsKSksLCwsLCwsLCwsKSkpKSkpLP/AABEIAMIBAwMBIgACEQEDEQH/xAAcAAABBQEBAQAAAAAAAAAAAAAEAAIDBQYBBwj/xABBEAABAwIDBQUFBQgBAwUAAAABAAIRAyEEEjEFEyJBUQZhcYGhMkKRscEUUtHh8AcVI2JygqLxQ1OS0hYzo7LC/8QAGgEAAwEBAQEAAAAAAAAAAAAAAAECAwQFBv/EACIRAAICAQUBAAMBAAAAAAAAAAABAhESAxMhMVFBBCJhMv/aAAwDAQACEQMRAD8AvRTTxTUgYnhi9fI83EjFNOFNShicGoyFREKacKalypwajIKIRTTt2pcq7lRkFEORLIpsqWVGQYkORLdqbKlkRkGJDu1zdqfKlkRkKiDIlu1NkSyIyCiDdpZFPkSyIyCiDdpbtT5EsieQUQbtcyKfIlkRkKiDIlu1PkSyoyCiDdrmRT5UsieQUQbtNNNE5FzIjIVAxppppoosXCxPIKBDTTTTRZYmmmjIKBN2kit2uIyCh7QngJoTwuXI68RwCcAmhOCdixHALoC4E5LIMTsJQuSlKMgxOwkuSlKMgxOpQuSlKMgxFCUJSlKMgxOwuQuylKMgxFC5lXZSlGQsTkJQlK5KdhidhLKkCuyjIMTkJZV2UpRkLE5lXMqfKSeQYjMqWVPSRYsSPKuZVKuJ5BiQlq4WqUhNRkGJFlSUkLqMgxBQ9PD05mLYDA1N4hotqeoJRLKgPMgWtBv5tGvouPcOvAGzpwck7FXyiCRzuBHIib6pwxwsJE2j2ZPEBedNU9wMBBy7nSZXNyc3/wAZPwv+SZ+9GCZf4XZJvAgRPnojMMEO3oTd+FIQ2RJdGsePrFvQqOsBFiekZD3x3wjMMBfaAlvwhzUgwGuIEXDXR+Kn3QEkgx32LuVhrrZGYYHd8F3fBD1MZTYYeQ0jUE3+EJv72oa5x5O+kIzDD+hYrBLehAO2zRix68zP0Q1XbI5R4kxy8UZixLjepbxVbNoZtBI65h07pUhNyMzRAn25nuBt10TyDEPNUJb0KqrA2IqgzctbJjxld3T4MVAYEkS2Rbp1TyQsWWZqhc3w6qrZTef+QeBMJlQVBq/v0J+QRkhYsuN6Oq6KoVMxtR2jwY8fwUgwzwbkek+qeSDFlvnXN4FWfZ3TyjQfoBNNN3TlOv4oyQYstt4lnVG8vHu/5BRfandI/uCpNE0zRbxLOs47GvB5/EFNG03/AMyoTNLnSzrNDax6lP8A3qepToVmhzLmZUA2s7r8k4bSd19QgVl5mSVJ+8HJIodiwmAxNw2ozWScpcRpcEAxN/gURVoVKTBnrgx7radN155T4dysGYSW5CDRvxODWNi0ibEXmLKbEbLlwIh7Wj3eFxtfjsR+tFxHU0BvxJNORVzGRfLDSIPDlBgmYvqjMC+m6xrFxPeGjvIFreZjqqfaWzXAEupOFOR7xcQTYGzufgddV3DdliQ1wa0kk8JD5tydPsm+sIAuqFamCBOYkmOruQiI5/IpuKxeWC6kXi54ZIbAJPK7e8eay1eDUIFIgsJblG9mZMwdBfkToVE7aTCzK2gGxIzOiTI1vJB00JQKy2xfaZjWgtaDUIIPMCLXAPPUXsoGdp3lglnEA4F0SCCNYdYaBUOYg5hJykGbDmT7OpVtX7XgsAbT4weZlsc7ePehgmWuF2o/LA3bgPavTcL6Waeo6ck/aLM1MOa5+eSXNaYIaZJs5wgSs5gnUXBz98+k4Ngizi9xnNEe6Ry5dSuN2odd46plDgMzS4ZXWdMpDZf4fA0XtL6jKzrS4uc2Wi3EYOZWTNmAQWMY5uWAcodyhpkmT3/063AWP2PtGpTqTTYHGC2Ltgf2kLT0sZUeBmblItlbm5WkuzaIbBKyi2tgN1Vc3LmBkgw4AGZMBsiAbeSVSs1hljaE5Z/5XXA5B3smREf7WyfUpnLLakgfeJHU38e9Q130gLgDXoDeZk6nVLcQ9tmPZtZzYzsJgiAJbHOSDry+Cf8AbyQP4EjKcxAc2bm8tHKeavK2Noz7LS0CPen1d9EG7abGmWUmDvgfQK1k+kQ3CPciPfmqf4Ya3llJe4zcQDlEABEPwFZ7YcwDrDnX6HW8fRDP2y/llHkhztF/3iCelvkrWnP+Gb1oL0MOxXtMhzYHIOc315LtPDPJlzoi4OcHx9zWFXPxTj7zviVAXq1ov6yH+QviLommwnizzrmdxddWgnzUbsZSA69xBf6khVDnpk95Wi0UZ78vhcjaDBAAIjuYTy6ieSc7a4iOIxyIbHyt5KlzFLMqWjEnemWz9rSIy27iAPQKL7YCZLJ8XE+mir94lvVW1HwW7P0sDi2/9NvnJ+qX2xv/AEmfAoDeJZk9uPgt2foeMY0f8dP/ALUvtw/6dP8A7QgA5OnvTwj4Lcn6GPxjT/x0/Jv5qM1mf9Nn+X4odKE8Iizl6Tbxn3G/5/8AkkoISRigyl6HVtvVLHesfbiGVzw4j3iA2DoE5u16riC2qQTqG03hsdSB8JjSEZg8ZA1YABENa23W+vzUlPFEAkveWkEwS4wSYNwLeAXi5nt7YBX2xibNNQMvbhIJiw9oTHPyR+HqYqsDlqy6c2ZrSC3Tq2BdonXVD1cExzQ4tgQIuMx7oHd5hWPZXCvc58OGXdtytMgiXOzXF9Q23eqUmyHBIz2LxlUEMq1HF1t5BvJcefPhaL96uWdm6T6fA2CQCYfflMy3r3ql2s/eYpx0mqxvwbPetA3bD2OFNoEEtaLCSTeLCTe6uXRMV6Z7a+xWU3kl722iXNJzWnhLbG5jTzXcH2dp1iBRqumJcXNEWj4d/RajaezBiINSRlkCWuyiO4PF9LqrZsqq2kWtaMuVzQS5jb+0Hf8AuclKYqQFR7P4cPyuqufcRkIl/WGkT1v8Oqrf3nTw1R5YCWX/AIjTIE3yTGsiCCAbeZw239tVMPj6g3pqBhytdma8AZWmZbb2ungbhLH9qq1YZG0SWODQ0cRIMah45n1Uty+D4rg9Lb2lw7WF7ajTUcbgyC5xN+I3bYi/WbQs23bDTULhVZvdbPdeYiSbc9O4rM4PYlSoYqPy3ghkHLabm5OkW52lC4nso/eRRdMm0k87gzHMEG4Gqz46bFJSfLPStnYokueXOzWHtOgAtE2nKbg8UXspq1eVnuzdJ9KnuqpmoC4ayIBmJ7s0eit3Fd2go42cuvKWVMkL0x1VRymrqRyskNULm9UZCaQqES7xc3qihchMRKaiWdRBKEASZh0XZCiSzJgTApfBQ5ksydgSwuqDOUt4UCJiVyVCXpZ0xE2ZLeKHOuiomBJvUlHnSQM1dWgIhxEcwZPlAKDq08sFsljjAGnPl1PjPNXtfs2Xs1GYXEEAnlqUBiMHiGkONIvIhrARnaBoSYPX0C8FHvMh2l2bdLS0vzCHHK5ubwIOhmbzzV9haIbRgAMysmSQ60e/maJN5PgosLtktDgaIYQM3E5jKYvcSRmv39RdQ47tQ0sexuUnjDtTADXaEAD7vPQnorREjCP2ixtTI4lz2ve+QGyRBZLncpy9Dc+ausL2qYac2BBIs2SwNge0RJJk6dFkMDh3DEVHu1eG5c0xHtX7pyjyRVPFMLKg3YBfVcZn2QJaGiI55lUmYpmi212m3bWZQCSGkw8k8RGrrwb6RaUDtXtk1lNxc0NDQIJAc4yYOS2tv8gs3jXjdtyNcQC3NEuMNF3HmY9o95KqMa9uIxLadIFzDAaT7z4aCYPukhwHO4SSsXdtFBh8MK1XLmALnS1ty4yZgWgnzTH4eq0Xz06ZcQ2ZgRcW/JS7V2M+hUl1hNjcaCfI3VvsqoXsEthug1M3+PPXv5Epy/Uala4K3BCpRIh8Z/eF/GCbc1sNhPf7VO7pBdYO4cwy5geWaNOXctA+kPsAw9VjIENZY56Zu5hAcIJgEGPNUuBwgpSzO6akMIHSdT3zHqspM11Eo1TstamFNJ4Mh3E1xgOFnEwDOmnotLV2KeUHp/pVA2pmokDNIa1tQuLQXNJdIixPEReCQQtTsratOrSbLWZ2ANkkA8myOfP6I03L4yWo3yUFbZzm6gj9dUmbHc6k6qC0taQHC83IHSDqNFp6mIosY0VgXwD95w4gycxHK7tVHg6ANN1QMaxrBDMzgWBoLhwETeS7Q8xrK6VqSIelBmX/AHO8tzNh/cwhzo6wOV0xmx6rhLWExrpI8RMhahtLI8VaZYRYOAe5xaTOZp1NxeBe0BdJfGY++AYu1ri+RlYCJMC4k6iVe8yH+NEzNHYL3Mc4FvC4NcLzfmLQQPFSv7NvABLgQbWsQehnT1VttUHDksaJDgHmM9ybQQCJIy+vjNWK9R3ssHL3RyECxnp6I3ZMl6MF8O4js+xlUNL3FpiXQBl4cx6z6c1LQ7P0nNdxn+U3HS5BsbdDrzVNtHtIadQtdUdI1aJBHWdLzyQru0DHA8TnTyiT15krN67XbNF+OmrUS5odmXOBmrTZBiHktnwshq+D3UHPSeQDIBzcz1F9UFh8bmIa0uJNwGgev+le7N2I+rRJaKc5oAeS18mNHNjxgreOrau7MJaVOsaKKF0MV+/shVa9odEOeKcgg5XmNW9L8iVbN7E0nMMPcHMMOIEh0iRAOnx5rbeiY7EzN0toMIy1KTMvVgAeO8TKVbYYeM2HdnHMe8PFtz8J8lo9m9nm098SBUyZmkOAcJEwQeQ59fgiO0WyKNOmw0QG1MzMpBMkcUiSYInKudzp/odK021U+Tz2tTcw8QI+R8DzTBUW3w9BldwbiWmmSXxLSSeFoY0uMDUkyZ9krP7Y2HuicpzAcm8fj7Mx6raP5C6kYz/GfceSozJZl2kDrBI81x2pjkuhSTOVxFmSXMySdiPVqddEtxUdFWCqB+pXab3STNrQLd8nSeY58l88mz6Gi1e5rxxNBGlwD81FX2VQqMLC0AOEHLw/JQ056ofbW1BhqD6jj7IjzJgeMTPgCrUnfBLSPOu09BuHr1MgcKbWHLmiTktYx169VS0KLm0mR90HzIBPqTzVl2ox7qwe8AESGNgRLZzOdcydL+AUOz9pOe6ieFoimJMZGhrbEyQCbWGhJvzWrOZpOVIFxGzKzqNQUw4kCK4gNyCQWszuPC46mPdKm7P7LYau4exrGxnc64qBzZGdh14SDNzoZjVaik4NwpjK4DEvzHicXQGFp7y4N9o9ZQ1Kk6piRUpta2izMHF7TYQGu4ogOzZrAzJNk3J9Gq00raKDtPscOoOaWxUoPMmJL8rSanFcuzCHcWmg76fY+zHVzLQ4ZSHQ0DMATEN8uVtFpNr7XYN857nZ6jwBTAFmhobJJFszQR5BZ/8AeBOXIN2xpHCJvlgi8zNyL93NS2/pMseKDsfiWlxIB5zMjjJl5DZsJnp4IjZmEcRvIkC86d0nwKqK1c1HFxJJJ/IePJW2CxpyZAYaIkeEnx1n4BZzlbshJWFVcMd1mvAdB6dwPVS4fDvNMEHQkA+Am8XBj4xZEOa0UqZY4OMiWXEOkggzrMgeCfSe5j3l43bhle0aZgTa3UaT3d6mMq5KceTS7G2jVq4t0NLaLmNjMQ5ssY1vu6F2U98FFY2jXfUaWsY2myGuGfKNGvIiL3DioMFSxRpNNCpRG8Yd4/JD8xLibAQbk9IMonZ9bG043jaT2tJEUyGzqASSO8WjkF0ZoqmPOHrCg8sYIzl3CWsAEybzBjTSEti4uriXgy3JTyg5eVjlD2kXPha6OftNwYWPp5WlrgSSXQHSD7InnPKO9VGysdQwgNJlcu3hkvy8wMgGctAHWY807sKounbNNSk9j6ky4NBIucoHIQ3yjlMrMbeaMNRc9lfJVYz+HwhpzTe15Jbmv/MOiu8bt2nQpOqVXHIJN3Bs9MuUX+a8J7XdtnYus4gZacnIybAdSdXOOsnqi76H12BNxjnVHh8B8m8fGY+MpbOqOeYuf1oDytdCU3ZjLiQYgOF/iOYVxsrbhwwLWspkkWebi4ifyN1DKizV9nsPTDs4Y95YSHTYhwIOsX/JbrD9omndPfIbMCwDswBETMEz4aLx/CduatKnkDZfm7i0g+Xetbg9rirRpioGyeNzGnNzLWz0PteYCx/aLs1eMlRusZ2kbwvDHvAqbxkuYBm0HsAyNNSh8VtjFuY+mW0KBq6Oa4k6AG+azoAjT5rC4bbLg8sbLmtJaWuu4Q43DpkjUq2wPa7cVXMfFRpAkGHOaDoRI0Wu6Z7ZoN9iabCKpa2mZ4d61+YucbECHXmPeV2yiWRTLeLLIZwxAtAl0fJUx2lRdT3LWGpncKjHNh5pt4SAQ4EsILT01Qlc4vfDMQQLEEtc49CRJnw9Vp2Z9F5X2sKYl1IaxHATfThEnqhh2gBcAKLJLc0XmJgcO7VTWa/M0upATqQ1wETABiJ4Y6oTEbHZUquqCAHcOUnihphpGa4sikh9lpjtpMcW56DL2mXNdJBgAENm9tedpQNTZ9KpRqPaw0ntdZrnF2ZsSeZE3OiFo7Mq5mMY4FrH7508RBAytAtBHCToPkrOjiq4zb0MEF2W2a3ukgAXk6dwVLjol19M+yhTi8z4A+spKyqVRPsj4JK8mRgvDSMiUbTxIjiIKojXkqSnW/V159nZRdHHDkJXmP7SO2O8q/ZmA/wyTUP80WAM6AEz4rYbU2oKFB1SxIFgeZ0vC8OxmLLnuqG5c5zjzkmSdfFaaa5sifha4jtCXMykdSCO9P2dtRpblMNMQ0qkw2KzXyiG8MHvnX4ptSzQCIMyD3aR8Qtjnr6eiDtEyjRztMYlz4drkcAXGCwktLYI7wZvFiNV7fPq0X0g3jjgLQMrIIvJJOYQepvFoWIo4smBU4wLibkd3gj3VuAEDK0CYtpMecJNu7N9yC0sMeR5pySSS52v4wFPhcM6tVFJpy6ZpMakAjz08fIqsGIk8MzyPLvVpgyHZYdJLzvXXLhoQSbcNuvfdJnOlb5Jm1YPCBPOb/CdOf6spsJU4hECOUwCOgJ9k2HcYTcPs7PO7eI0OaBLtBl8eiYcA8TN45Afjf8A0or6XKE4Omi/w+JbPCJHRwkaARP1HRHVGgsEumLZTMiLC/kVk8JnDuGQeY/EfitTs2g3NleDLhwgn2T7Wl5iOcalZvgS54Nj2cxjnF1N8B4hw93NYAwCdbAnxV+aThqCvOKOIq52kTmbAk8sthbyXoezNsNqNEOl0CbiZi5Ed6LRtFOh2dQ1NmUXmalJjjbiIGa2knVWZeHagFMqspgFzuEC5MwAPOytOgZ43+2TCU6eRtJxaDfdguy+MRHqvNsLRM5SYB/3Hotb+0fatPEY47qrvKbYAjNAPPWx8QqZ2HGUyDI0Pz9Y+K0sVAgpyCpt3IFoSy2C7vS3S/4dyVjoLwYpNPGydOR68oMLTbJ2jT+0aS22U2aCIALDGhBMzfTvWJftMtOngjsDs3E1mb+nQJp5t3mloBIEmJiYHRS02NNIv+1m1KVOuX0qV4DnEPInyEglDYfbeExDRvHPpPBkEwCDpwviCO4hGDsNjt0+s+k1gpky0vBcQ2Zc0RcCOZvylM2v2PxNBpfUZafcguHflQor6Dk2+DQ7FpMpB1QVDULAHsyxLhIDmlo8tOU2VPXxLqtR9SWlziSczoIOpgZmk6EIXY9PKGGlma4th5DnBrndWt1bNrDnPJWGMYXH+IXEiAXH/XcujTqPZz6ly6DKDXNyFtSoJBcWue1rDyY3NTqOLZcQLwYlLFbYxdKCS4s/mEt1iM0uHIhVFbANkAP5TMWnWJUFbDlurh3Xjv5raKizGTlFfS+w/a10iabSSY9hpME2jKASe5GYntS6mb0s+aCA3O3KJIuDe+Wb9VkGugjuI/UhXr+0hdUNXdkZgBwv5j2hJAMad9+ac9OK6Fp6sndsK/8AVmFNzRueuSfVspLOVKmYlxFyZNybnvN0ktlCf5D/AIbLfkFObjeQn9fNS/ZpHsmOqr9qbZoYYHevGbkxt3nyGniYXlJN9Hq2l2Vvbmo91AOk5GkAiNZkTP61XnNVaPbHbF2JYaTWBtOQbkueYMiToPBUNQSFvFNcMydPlFaHls95mfmFLmLtSYAk+Pd0XG+1BMT8JRbsHI1utHJLsyxb6BsO2/U/ADmb+EoqKjiBbpBNoiZJ005p+BwjWmXyTaADl66lFnFFoBAYCCTMkmeUkm8KXJGmnpp3k6IhiGMEOyvuMzXuLTIIJAggiRIkdVMNuU2VJp0wKYdLWRfWRxa+t7oXEYcPdvKhu+SXF3tONyZj0UAwjR73pKHKJmoM2WExjA0vpMe0ukzvLZSS4SHWAj5JUi5uR+/pOBMZWjM48gXTaZ+XestSdHCJdMCDp3RKu8DTyAjKJNi6OIWvE6X7lk5uKpHRjm7fZocfsgPuX5Zj2iAJge43TwnmicFh6dMZWuc8kh0u4GTEAga9yp8NSJOUy4wMjoknTMwxzEEjrccgtDg6LcvCDEEeNp0Kwbl6bKEbuiww7gLOIv7o0A7r8o/JS0Qabw9lwDzsRy0HihMM+ZIPMN7rCVTbY7THDuywcxaYLdOYHcf9JYtvgq0kem0sTmaCNDf8llf2k9qW0MG5ksdUqQGseM4Im5y8rTc9F5vs3t/i6ALWOa5sl0PGa5MmDr/tUm3tr1cXVNWsQXEBsAQ0AaABdMYNPk5XJfALCgkzbVXTiTA6Ktw9OAjKNW8jl1VyCPARTwLnnK0SR4d0dw1CFxGz3NmWzctjUzlnRE1KxJJHDJGkp5xhIdNpzH1hRkx4oruzWwzjMZSoCYe6HFvJurj5AEr3et2MpB+Do0yWtw4q1ABGn8MGZm7nuF9bOXnX7FsEPtj6p/46Zj+p5y//AFzL2DCYrNVqVItw0m+DJLv83uH9gWjasypkW1qbzu6djvKjZ0u1k1XfHIB/ciMxvLddfwK7vw6vJIimwgTbiqET8G0x/wB6smOSodlN+48PUMmlTBHMcBvY3bE+JVJtr9n7HHPQMFtyxxBDo5B/u+crYOpNOrR+vBN+zgaFzVStC4PKanZHF7tznMDH3IyguBgfea43N4HqFn3bJr5w1zCXETcObGvIt+q90FFwNiHeNj8QnOpA6tI8DIVrUkiXCL7PEqfZapU4XMc0xMy3URDZBNjf4ICoypSeWOY4lsiSwhju+RYaT/te1YvZrgS5jaTjOjm5T38befiFSYrar6R/i4KsG/fpltVsciQ0281e5fZC0q/yeU1GkmZDdLGQRbwSXor+1uBm7ak85pCUkbv9Da/gx+MbBHEZETpHeF4ztekWVqjCSS17hJMk3sSeZhewM2cSeSznansIKs1KMCrq4E2f/wCJ9Fx6UsXydOrG1web0q0OHwRtRsCyHx2zX0nZajS13Q/MdR4KE4oixXQ1fJjGVKgbGOU+C2kNH+Gb8UHVkmYSe0nQQm42hKVMuCAbj0UdSmqqm5zdD+CLpbQ+9b1ChxaNFNMMqSacfdv9fqU8VAQoaGLHUKKcpLSbclNBdFlTHsxrKs8JXLCQZEuBA531sNb8lQOeRTAGv5lSYLFOEd31M/RRKNm0J0b/AGVUBItYmbeNoPkCtK14N9HDURrrDhHI/MFYHZm1TLDERrJWuo7Qa+mXAHMAbHuE5fT0C5kn0zeVdoho4rJVc0ixdmBF5tH0HxTcfgqdc5XDw7tb+qDxOMBMgggw4G/MWPnZGMrZmzz/AEVRN/DNbf7NCiwOZJvxc9dD3fms6WLeYrFy1zDfMCIPwWJrUy0wRBC305NrkynGiMGykokckG50lEUqWk/VW0RZIQRMXHRGYfY9fFFopsPEYzRDQCb8XctZ2Y7MsDRUxDCZALWO0A6uHXuW1wldvIAQIEdOkALHLkuuBvZfs/SwNDK259p7vvQPlqrfZwLaLAfaiXf1OOZ3+Tiq/EPBAAIOZwaesan0BHmiauIhjusQP6jZvqQjkXARhK9sw95xd5ey3/FrUZSrN6QhadJrWgDQAAeVk110rYUWzKw5H6/NSb/wPxCqaRPepsytSZLiiw39tPwUjHjqgmPToJWmZOIcbphaEICQbGOuvoNFGcTUBsA4ddD/ALVZIVMmOHZ90fBdUe/6tPofVJLgKZluXTT9QoatMEcpOunqqQY57rkkk8gp8NWLnQAfPl4rls6KH4/ZDKoy1GscIgSBbrB1Hksni/2agmaVTKOjhmHkZn4rfMwZi5HwU7ML+iqjJx6IcUzx/H9gsVT0pioOtM5v8bH0VI/AltnNIPQgg/Ar6AbhxCHx2yKVWN7Tz5bgEuLfHJME+IWq1n9M3o+HgbsIFBUwS9txXYXC1DO6y/0FzfTRVtf9muGOjqrfBzT82qt6JO1I8cdhYTXVHRBvGh5hbftV2LdhuJhL6XMmJB745d6ylXDrRNSVmbTXBf7JwbDZw5W1RuJ7OmM1Jjj1sVT7O2mWkEat1H4LS4TtG1xBP1n9d65JKSZ3Kmiuo0ntuLnSIBPgQUdhdqmnZ/CIi55XCshi6dQ8bGE9SAPUckDtfsgK4Jo1Sxw0BJcx3n7QQqvkJXXBnsftobwlrobNvjI9VebL7QggBxiOax+0ezeIo3qUyW/fbxt8ZGnnCr2VXA8JI7vyW7gpLg51qNPk9FxGMY45p0nzhQ4/EsqNGZoMaH81kcHtZwY5jrhwtHIzMppx7/Hv/JRtGm6g6hRJeGtBJJgAXJ8FvezXZXduFWuASLtZYweru8dF5lTxNRrg4OLSDYtJBHnqvW+xW2HYjD8Zl7Dlc7m60tJ7+XkjUTSsmDT4LxwzGyeykR/pdNGByP61TGOIkCYAJJJ5C6wNRNEONjDRHiT+A+ae/FEuptk83kf0xl9ZP9qfhsI4tEm7uIjpN48hA8kNToziB9wMqX/uYxt/EVD5rRdkPotW1R3/ADU7cRA0lQ06drFP3Pkkhk7MUDy/FEgFVg/X0R+HcefkqJJ21I5KRlYEzf6fBQ1ngR3qLet5QiwoONTmmCqIJcR8kM2tGqf9qHkqTFROaTDzPxKSGNRv6P5pIsdGYZsZgNp8JMfmrBmGDRYAKZntQLHr+ARDcN1KnEdgDQU8qxGFYU11Aa6D9aKaHYDmCXj6KWq4e7bv5oY+KQzj6h5KMnmnrjmpUMhcAbEAjoRI+BWY2z+zulVl1E7px93WmT82+XwWqLU0NIQpNcoTin2eM7W7I4mg69N1tHNBc0+Y+qqKlQg2senJe/OcUNiNlMrD+JTpvH8zQfWFru+oz22umeIYfalQaRp3H81YYDbdYHhDjziCbDn8F6dW/Z3gn60sp6sc5vpJCzm1v2XOYC7C13TyY6xPXjFvTzTyiw/dAuyduPIaXF2UzldEAx7Q7+vxWgpU6b2l1Wmx4cCBmY2DcA3I0E6rAOo4nDfw6tJ8H+X1BFj5LT9ncVVrBtNtJ4EiXFpDGtmSZNvJTKNcmkZqXZldt9lntru3FN7qZu3KC6J93yPoq2rhatKN5TcAdMzS35r3xmAa1ogQAAAB3frVJ2CaQc7Wub0IBB8QU1qvpozen4eE0aG8e1sgSQORN7aayvZezuym4ajlAAJguIiTyAnnA+ZUeJ7IYVzg4UmMIMiAQPNoP5ojeuZIdxAc4vHTMPqB4lEpZKhxi0+SzABMmPoocQZIYIg8Tv6QRbzMDwlVuC2yyo3M2RHJwiPEyY8/orGmyAS48Ru46C3IdAB9TzWdUX2PxNZwbLdTAHiTH5+SGwTzvKg91oY1vfGbN/lI8ig3Yio7E0xA3cPfFyeGGh5OgkvMDunwMwWGc0kuvIaBGoiSSe8lziq6Qu2H0SSVKanIqJtA6hSOw5AkhShj6NO9vgi2i1rQq1pIMj8UUNoSIAk+ioklruECXX8bIB7jclNNST16XXXVREFAwuhVtcgqR0cgfJAtqDqpW4gCBOth680wJikoftL/ALoPfI/BJIB1LmjqYSSVkDBqB4/RPr+0kkpZSA6oQtYpJKCjvIJtT8EkkMPpxvsrgC6kpKGvHElTOiSSBj+RScupJDBnc/H6KZv4JJIEJpv+u9Tv0C4kqECN5/rmuN9rzSSSAodpDKMS5vC7etGYWMbqkYkX1J+Kl2HUJrlsnLkJyzwzDbxpzSSXR4Zell/yv/t//SPppJLBmiC2aDxUlJ3D5u+ZSSQMCxbYNuhQYNkklRAXSPCPNCVikkhjQ1mikw518PxXUkIB5ckkkqEf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" name="Titre 1"/>
          <p:cNvSpPr txBox="1">
            <a:spLocks/>
          </p:cNvSpPr>
          <p:nvPr/>
        </p:nvSpPr>
        <p:spPr>
          <a:xfrm>
            <a:off x="5508104" y="44624"/>
            <a:ext cx="3600400" cy="28803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C.</a:t>
            </a:r>
            <a:r>
              <a:rPr kumimoji="0" lang="en-US" i="0" u="none" strike="noStrike" kern="1200" cap="none" spc="0" normalizeH="0" noProof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i="0" u="none" strike="noStrike" kern="1200" cap="none" spc="0" normalizeH="0" noProof="0" dirty="0" err="1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Tadonki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 -</a:t>
            </a:r>
            <a:r>
              <a:rPr kumimoji="0" lang="en-US" i="0" u="none" strike="noStrike" kern="1200" cap="none" spc="0" normalizeH="0" noProof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Mines </a:t>
            </a:r>
            <a:r>
              <a:rPr kumimoji="0" lang="en-US" i="0" u="none" strike="noStrike" kern="1200" cap="none" spc="0" normalizeH="0" noProof="0" dirty="0" err="1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ParisTech</a:t>
            </a:r>
            <a:endParaRPr kumimoji="0" lang="fr-FR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cxnSp>
        <p:nvCxnSpPr>
          <p:cNvPr id="9" name="Connecteur droit 8"/>
          <p:cNvCxnSpPr/>
          <p:nvPr/>
        </p:nvCxnSpPr>
        <p:spPr>
          <a:xfrm flipV="1">
            <a:off x="0" y="332656"/>
            <a:ext cx="9144000" cy="72008"/>
          </a:xfrm>
          <a:prstGeom prst="line">
            <a:avLst/>
          </a:prstGeom>
          <a:ln w="28575" cmpd="dbl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67744" y="1196753"/>
            <a:ext cx="2736304" cy="1187672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  <p:pic>
        <p:nvPicPr>
          <p:cNvPr id="13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79512" y="2469464"/>
            <a:ext cx="8582400" cy="15356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  <p:cxnSp>
        <p:nvCxnSpPr>
          <p:cNvPr id="14" name="Connecteur droit 13"/>
          <p:cNvCxnSpPr/>
          <p:nvPr/>
        </p:nvCxnSpPr>
        <p:spPr>
          <a:xfrm>
            <a:off x="0" y="6237312"/>
            <a:ext cx="9144000" cy="0"/>
          </a:xfrm>
          <a:prstGeom prst="line">
            <a:avLst/>
          </a:prstGeom>
          <a:ln w="28575" cmpd="dbl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ZoneTexte 14"/>
          <p:cNvSpPr txBox="1"/>
          <p:nvPr/>
        </p:nvSpPr>
        <p:spPr>
          <a:xfrm>
            <a:off x="35496" y="548680"/>
            <a:ext cx="84348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Sobel</a:t>
            </a:r>
            <a:r>
              <a:rPr lang="fr-FR" dirty="0" smtClean="0"/>
              <a:t> </a:t>
            </a:r>
            <a:r>
              <a:rPr lang="fr-FR" dirty="0" smtClean="0"/>
              <a:t>and</a:t>
            </a:r>
            <a:r>
              <a:rPr lang="fr-FR" dirty="0" smtClean="0"/>
              <a:t> </a:t>
            </a:r>
            <a:r>
              <a:rPr lang="fr-F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Gauss</a:t>
            </a:r>
            <a:r>
              <a:rPr lang="fr-FR" dirty="0" smtClean="0"/>
              <a:t>, </a:t>
            </a:r>
            <a:r>
              <a:rPr lang="fr-FR" dirty="0" err="1" smtClean="0"/>
              <a:t>which</a:t>
            </a:r>
            <a:r>
              <a:rPr lang="fr-FR" dirty="0" smtClean="0"/>
              <a:t> </a:t>
            </a:r>
            <a:r>
              <a:rPr lang="fr-FR" dirty="0" err="1" smtClean="0"/>
              <a:t>aproximate</a:t>
            </a:r>
            <a:r>
              <a:rPr lang="fr-FR" dirty="0" smtClean="0"/>
              <a:t> the first and the second </a:t>
            </a:r>
            <a:r>
              <a:rPr lang="fr-FR" dirty="0" err="1" smtClean="0"/>
              <a:t>derivatives</a:t>
            </a:r>
            <a:r>
              <a:rPr lang="fr-FR" dirty="0" smtClean="0"/>
              <a:t> </a:t>
            </a:r>
            <a:r>
              <a:rPr lang="fr-FR" dirty="0" err="1" smtClean="0"/>
              <a:t>respectively</a:t>
            </a:r>
            <a:r>
              <a:rPr lang="fr-FR" dirty="0" smtClean="0"/>
              <a:t>, are </a:t>
            </a:r>
          </a:p>
          <a:p>
            <a:r>
              <a:rPr lang="fr-FR" dirty="0" smtClean="0"/>
              <a:t>9-&gt;1 or 3x3 </a:t>
            </a:r>
            <a:r>
              <a:rPr lang="fr-FR" dirty="0" err="1" smtClean="0"/>
              <a:t>operators</a:t>
            </a:r>
            <a:r>
              <a:rPr lang="fr-FR" dirty="0" smtClean="0"/>
              <a:t> </a:t>
            </a:r>
            <a:r>
              <a:rPr lang="fr-FR" dirty="0" err="1" smtClean="0"/>
              <a:t>represented</a:t>
            </a:r>
            <a:r>
              <a:rPr lang="fr-FR" dirty="0" smtClean="0"/>
              <a:t> by the </a:t>
            </a:r>
            <a:r>
              <a:rPr lang="fr-FR" dirty="0" err="1" smtClean="0"/>
              <a:t>following</a:t>
            </a:r>
            <a:r>
              <a:rPr lang="fr-FR" dirty="0" smtClean="0"/>
              <a:t> 3x3 matrices</a:t>
            </a:r>
            <a:endParaRPr lang="fr-F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9512" y="4412704"/>
            <a:ext cx="8582025" cy="17526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  <p:sp>
        <p:nvSpPr>
          <p:cNvPr id="16" name="ZoneTexte 15"/>
          <p:cNvSpPr txBox="1"/>
          <p:nvPr/>
        </p:nvSpPr>
        <p:spPr>
          <a:xfrm>
            <a:off x="35496" y="4077072"/>
            <a:ext cx="22610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err="1" smtClean="0">
                <a:solidFill>
                  <a:srgbClr val="FF0000"/>
                </a:solidFill>
              </a:rPr>
              <a:t>Computational</a:t>
            </a:r>
            <a:r>
              <a:rPr lang="fr-FR" b="1" dirty="0" smtClean="0">
                <a:solidFill>
                  <a:srgbClr val="FF0000"/>
                </a:solidFill>
              </a:rPr>
              <a:t> </a:t>
            </a:r>
            <a:r>
              <a:rPr lang="fr-FR" b="1" dirty="0" err="1" smtClean="0">
                <a:solidFill>
                  <a:srgbClr val="FF0000"/>
                </a:solidFill>
              </a:rPr>
              <a:t>issued</a:t>
            </a:r>
            <a:endParaRPr lang="fr-FR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5496" y="44624"/>
            <a:ext cx="5180112" cy="288032"/>
          </a:xfrm>
        </p:spPr>
        <p:txBody>
          <a:bodyPr>
            <a:noAutofit/>
          </a:bodyPr>
          <a:lstStyle/>
          <a:p>
            <a:pPr algn="l"/>
            <a:r>
              <a:rPr lang="en-US" sz="1600" b="1" dirty="0">
                <a:solidFill>
                  <a:schemeClr val="accent1">
                    <a:lumMod val="75000"/>
                  </a:schemeClr>
                </a:solidFill>
              </a:rPr>
              <a:t>Accelerator-based Implementation of the Harris Algorithm</a:t>
            </a:r>
            <a:endParaRPr lang="fr-FR" sz="1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0" y="6237312"/>
            <a:ext cx="9144000" cy="576064"/>
          </a:xfrm>
        </p:spPr>
        <p:txBody>
          <a:bodyPr>
            <a:normAutofit fontScale="92500" lnSpcReduction="20000"/>
          </a:bodyPr>
          <a:lstStyle/>
          <a:p>
            <a:r>
              <a:rPr lang="en-US" sz="1800" b="1" dirty="0"/>
              <a:t>International </a:t>
            </a:r>
            <a:r>
              <a:rPr lang="en-US" sz="1800" b="1" dirty="0" smtClean="0"/>
              <a:t>Conference </a:t>
            </a:r>
            <a:r>
              <a:rPr lang="en-US" sz="1800" b="1" dirty="0"/>
              <a:t>on Image and Signal Processing </a:t>
            </a:r>
            <a:r>
              <a:rPr lang="en-US" sz="1800" b="1" dirty="0" smtClean="0"/>
              <a:t> 2012 (</a:t>
            </a:r>
            <a:r>
              <a:rPr lang="en-US" sz="1800" b="1" dirty="0" smtClean="0">
                <a:solidFill>
                  <a:schemeClr val="accent2"/>
                </a:solidFill>
              </a:rPr>
              <a:t>ICISP’12</a:t>
            </a:r>
            <a:r>
              <a:rPr lang="en-US" sz="1800" b="1" dirty="0" smtClean="0"/>
              <a:t>)  </a:t>
            </a:r>
          </a:p>
          <a:p>
            <a:r>
              <a:rPr lang="en-US" sz="1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June 28-30, Agadir, Morocco</a:t>
            </a:r>
            <a:endParaRPr lang="fr-FR" sz="1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1266" name="AutoShape 2" descr="data:image/jpeg;base64,/9j/4AAQSkZJRgABAQAAAQABAAD/2wCEAAkGBhQSEBUUEhQVFRQVFhUUFhYXGBQVFRYXGBUVFBUXFxQYHCYeFxwjGRQUHy8gJCcpLCwsFR4xNTAqNSYrLCkBCQoKDgwOGg8PGikkHyQsLCwpKSksLCwpLCopLCksLCwsKSwsLCwpKSwpLCwsKSksLCwsLCwsLCwsKSkpKSkpLP/AABEIAMIBAwMBIgACEQEDEQH/xAAcAAABBQEBAQAAAAAAAAAAAAAEAAIDBQYBBwj/xABBEAABAwIDBQUFBQgBAwUAAAABAAIRAyEEEjEFEyJBUQZhcYGhMkKRscEUUtHh8AcVI2JygqLxQ1OS0hYzo7LC/8QAGgEAAwEBAQEAAAAAAAAAAAAAAAECAwQFBv/EACIRAAICAQUBAAMBAAAAAAAAAAABAhESAxMhMVFBBCJhMv/aAAwDAQACEQMRAD8AvRTTxTUgYnhi9fI83EjFNOFNShicGoyFREKacKalypwajIKIRTTt2pcq7lRkFEORLIpsqWVGQYkORLdqbKlkRkGJDu1zdqfKlkRkKiDIlu1NkSyIyCiDdpZFPkSyIyCiDdpbtT5EsieQUQbtcyKfIlkRkKiDIlu1PkSyoyCiDdrmRT5UsieQUQbtNNNE5FzIjIVAxppppoosXCxPIKBDTTTTRZYmmmjIKBN2kit2uIyCh7QngJoTwuXI68RwCcAmhOCdixHALoC4E5LIMTsJQuSlKMgxOwkuSlKMgxOpQuSlKMgxFCUJSlKMgxOwuQuylKMgxFC5lXZSlGQsTkJQlK5KdhidhLKkCuyjIMTkJZV2UpRkLE5lXMqfKSeQYjMqWVPSRYsSPKuZVKuJ5BiQlq4WqUhNRkGJFlSUkLqMgxBQ9PD05mLYDA1N4hotqeoJRLKgPMgWtBv5tGvouPcOvAGzpwck7FXyiCRzuBHIib6pwxwsJE2j2ZPEBedNU9wMBBy7nSZXNyc3/wAZPwv+SZ+9GCZf4XZJvAgRPnojMMEO3oTd+FIQ2RJdGsePrFvQqOsBFiekZD3x3wjMMBfaAlvwhzUgwGuIEXDXR+Kn3QEkgx32LuVhrrZGYYHd8F3fBD1MZTYYeQ0jUE3+EJv72oa5x5O+kIzDD+hYrBLehAO2zRix68zP0Q1XbI5R4kxy8UZixLjepbxVbNoZtBI65h07pUhNyMzRAn25nuBt10TyDEPNUJb0KqrA2IqgzctbJjxld3T4MVAYEkS2Rbp1TyQsWWZqhc3w6qrZTef+QeBMJlQVBq/v0J+QRkhYsuN6Oq6KoVMxtR2jwY8fwUgwzwbkek+qeSDFlvnXN4FWfZ3TyjQfoBNNN3TlOv4oyQYstt4lnVG8vHu/5BRfandI/uCpNE0zRbxLOs47GvB5/EFNG03/AMyoTNLnSzrNDax6lP8A3qepToVmhzLmZUA2s7r8k4bSd19QgVl5mSVJ+8HJIodiwmAxNw2ozWScpcRpcEAxN/gURVoVKTBnrgx7radN155T4dysGYSW5CDRvxODWNi0ibEXmLKbEbLlwIh7Wj3eFxtfjsR+tFxHU0BvxJNORVzGRfLDSIPDlBgmYvqjMC+m6xrFxPeGjvIFreZjqqfaWzXAEupOFOR7xcQTYGzufgddV3DdliQ1wa0kk8JD5tydPsm+sIAuqFamCBOYkmOruQiI5/IpuKxeWC6kXi54ZIbAJPK7e8eay1eDUIFIgsJblG9mZMwdBfkToVE7aTCzK2gGxIzOiTI1vJB00JQKy2xfaZjWgtaDUIIPMCLXAPPUXsoGdp3lglnEA4F0SCCNYdYaBUOYg5hJykGbDmT7OpVtX7XgsAbT4weZlsc7ePehgmWuF2o/LA3bgPavTcL6Waeo6ck/aLM1MOa5+eSXNaYIaZJs5wgSs5gnUXBz98+k4Ngizi9xnNEe6Ry5dSuN2odd46plDgMzS4ZXWdMpDZf4fA0XtL6jKzrS4uc2Wi3EYOZWTNmAQWMY5uWAcodyhpkmT3/063AWP2PtGpTqTTYHGC2Ltgf2kLT0sZUeBmblItlbm5WkuzaIbBKyi2tgN1Vc3LmBkgw4AGZMBsiAbeSVSs1hljaE5Z/5XXA5B3smREf7WyfUpnLLakgfeJHU38e9Q130gLgDXoDeZk6nVLcQ9tmPZtZzYzsJgiAJbHOSDry+Cf8AbyQP4EjKcxAc2bm8tHKeavK2Noz7LS0CPen1d9EG7abGmWUmDvgfQK1k+kQ3CPciPfmqf4Ya3llJe4zcQDlEABEPwFZ7YcwDrDnX6HW8fRDP2y/llHkhztF/3iCelvkrWnP+Gb1oL0MOxXtMhzYHIOc315LtPDPJlzoi4OcHx9zWFXPxTj7zviVAXq1ov6yH+QviLommwnizzrmdxddWgnzUbsZSA69xBf6khVDnpk95Wi0UZ78vhcjaDBAAIjuYTy6ieSc7a4iOIxyIbHyt5KlzFLMqWjEnemWz9rSIy27iAPQKL7YCZLJ8XE+mir94lvVW1HwW7P0sDi2/9NvnJ+qX2xv/AEmfAoDeJZk9uPgt2foeMY0f8dP/ALUvtw/6dP8A7QgA5OnvTwj4Lcn6GPxjT/x0/Jv5qM1mf9Nn+X4odKE8Iizl6Tbxn3G/5/8AkkoISRigyl6HVtvVLHesfbiGVzw4j3iA2DoE5u16riC2qQTqG03hsdSB8JjSEZg8ZA1YABENa23W+vzUlPFEAkveWkEwS4wSYNwLeAXi5nt7YBX2xibNNQMvbhIJiw9oTHPyR+HqYqsDlqy6c2ZrSC3Tq2BdonXVD1cExzQ4tgQIuMx7oHd5hWPZXCvc58OGXdtytMgiXOzXF9Q23eqUmyHBIz2LxlUEMq1HF1t5BvJcefPhaL96uWdm6T6fA2CQCYfflMy3r3ql2s/eYpx0mqxvwbPetA3bD2OFNoEEtaLCSTeLCTe6uXRMV6Z7a+xWU3kl722iXNJzWnhLbG5jTzXcH2dp1iBRqumJcXNEWj4d/RajaezBiINSRlkCWuyiO4PF9LqrZsqq2kWtaMuVzQS5jb+0Hf8AuclKYqQFR7P4cPyuqufcRkIl/WGkT1v8Oqrf3nTw1R5YCWX/AIjTIE3yTGsiCCAbeZw239tVMPj6g3pqBhytdma8AZWmZbb2ungbhLH9qq1YZG0SWODQ0cRIMah45n1Uty+D4rg9Lb2lw7WF7ajTUcbgyC5xN+I3bYi/WbQs23bDTULhVZvdbPdeYiSbc9O4rM4PYlSoYqPy3ghkHLabm5OkW52lC4nso/eRRdMm0k87gzHMEG4Gqz46bFJSfLPStnYokueXOzWHtOgAtE2nKbg8UXspq1eVnuzdJ9KnuqpmoC4ayIBmJ7s0eit3Fd2go42cuvKWVMkL0x1VRymrqRyskNULm9UZCaQqES7xc3qihchMRKaiWdRBKEASZh0XZCiSzJgTApfBQ5ksydgSwuqDOUt4UCJiVyVCXpZ0xE2ZLeKHOuiomBJvUlHnSQM1dWgIhxEcwZPlAKDq08sFsljjAGnPl1PjPNXtfs2Xs1GYXEEAnlqUBiMHiGkONIvIhrARnaBoSYPX0C8FHvMh2l2bdLS0vzCHHK5ubwIOhmbzzV9haIbRgAMysmSQ60e/maJN5PgosLtktDgaIYQM3E5jKYvcSRmv39RdQ47tQ0sexuUnjDtTADXaEAD7vPQnorREjCP2ixtTI4lz2ve+QGyRBZLncpy9Dc+ausL2qYac2BBIs2SwNge0RJJk6dFkMDh3DEVHu1eG5c0xHtX7pyjyRVPFMLKg3YBfVcZn2QJaGiI55lUmYpmi212m3bWZQCSGkw8k8RGrrwb6RaUDtXtk1lNxc0NDQIJAc4yYOS2tv8gs3jXjdtyNcQC3NEuMNF3HmY9o95KqMa9uIxLadIFzDAaT7z4aCYPukhwHO4SSsXdtFBh8MK1XLmALnS1ty4yZgWgnzTH4eq0Xz06ZcQ2ZgRcW/JS7V2M+hUl1hNjcaCfI3VvsqoXsEthug1M3+PPXv5Epy/Uala4K3BCpRIh8Z/eF/GCbc1sNhPf7VO7pBdYO4cwy5geWaNOXctA+kPsAw9VjIENZY56Zu5hAcIJgEGPNUuBwgpSzO6akMIHSdT3zHqspM11Eo1TstamFNJ4Mh3E1xgOFnEwDOmnotLV2KeUHp/pVA2pmokDNIa1tQuLQXNJdIixPEReCQQtTsratOrSbLWZ2ANkkA8myOfP6I03L4yWo3yUFbZzm6gj9dUmbHc6k6qC0taQHC83IHSDqNFp6mIosY0VgXwD95w4gycxHK7tVHg6ANN1QMaxrBDMzgWBoLhwETeS7Q8xrK6VqSIelBmX/AHO8tzNh/cwhzo6wOV0xmx6rhLWExrpI8RMhahtLI8VaZYRYOAe5xaTOZp1NxeBe0BdJfGY++AYu1ri+RlYCJMC4k6iVe8yH+NEzNHYL3Mc4FvC4NcLzfmLQQPFSv7NvABLgQbWsQehnT1VttUHDksaJDgHmM9ybQQCJIy+vjNWK9R3ssHL3RyECxnp6I3ZMl6MF8O4js+xlUNL3FpiXQBl4cx6z6c1LQ7P0nNdxn+U3HS5BsbdDrzVNtHtIadQtdUdI1aJBHWdLzyQru0DHA8TnTyiT15krN67XbNF+OmrUS5odmXOBmrTZBiHktnwshq+D3UHPSeQDIBzcz1F9UFh8bmIa0uJNwGgev+le7N2I+rRJaKc5oAeS18mNHNjxgreOrau7MJaVOsaKKF0MV+/shVa9odEOeKcgg5XmNW9L8iVbN7E0nMMPcHMMOIEh0iRAOnx5rbeiY7EzN0toMIy1KTMvVgAeO8TKVbYYeM2HdnHMe8PFtz8J8lo9m9nm098SBUyZmkOAcJEwQeQ59fgiO0WyKNOmw0QG1MzMpBMkcUiSYInKudzp/odK021U+Tz2tTcw8QI+R8DzTBUW3w9BldwbiWmmSXxLSSeFoY0uMDUkyZ9krP7Y2HuicpzAcm8fj7Mx6raP5C6kYz/GfceSozJZl2kDrBI81x2pjkuhSTOVxFmSXMySdiPVqddEtxUdFWCqB+pXab3STNrQLd8nSeY58l88mz6Gi1e5rxxNBGlwD81FX2VQqMLC0AOEHLw/JQ056ofbW1BhqD6jj7IjzJgeMTPgCrUnfBLSPOu09BuHr1MgcKbWHLmiTktYx169VS0KLm0mR90HzIBPqTzVl2ox7qwe8AESGNgRLZzOdcydL+AUOz9pOe6ieFoimJMZGhrbEyQCbWGhJvzWrOZpOVIFxGzKzqNQUw4kCK4gNyCQWszuPC46mPdKm7P7LYau4exrGxnc64qBzZGdh14SDNzoZjVaik4NwpjK4DEvzHicXQGFp7y4N9o9ZQ1Kk6piRUpta2izMHF7TYQGu4ogOzZrAzJNk3J9Gq00raKDtPscOoOaWxUoPMmJL8rSanFcuzCHcWmg76fY+zHVzLQ4ZSHQ0DMATEN8uVtFpNr7XYN857nZ6jwBTAFmhobJJFszQR5BZ/8AeBOXIN2xpHCJvlgi8zNyL93NS2/pMseKDsfiWlxIB5zMjjJl5DZsJnp4IjZmEcRvIkC86d0nwKqK1c1HFxJJJ/IePJW2CxpyZAYaIkeEnx1n4BZzlbshJWFVcMd1mvAdB6dwPVS4fDvNMEHQkA+Am8XBj4xZEOa0UqZY4OMiWXEOkggzrMgeCfSe5j3l43bhle0aZgTa3UaT3d6mMq5KceTS7G2jVq4t0NLaLmNjMQ5ssY1vu6F2U98FFY2jXfUaWsY2myGuGfKNGvIiL3DioMFSxRpNNCpRG8Yd4/JD8xLibAQbk9IMonZ9bG043jaT2tJEUyGzqASSO8WjkF0ZoqmPOHrCg8sYIzl3CWsAEybzBjTSEti4uriXgy3JTyg5eVjlD2kXPha6OftNwYWPp5WlrgSSXQHSD7InnPKO9VGysdQwgNJlcu3hkvy8wMgGctAHWY807sKounbNNSk9j6ky4NBIucoHIQ3yjlMrMbeaMNRc9lfJVYz+HwhpzTe15Jbmv/MOiu8bt2nQpOqVXHIJN3Bs9MuUX+a8J7XdtnYus4gZacnIybAdSdXOOsnqi76H12BNxjnVHh8B8m8fGY+MpbOqOeYuf1oDytdCU3ZjLiQYgOF/iOYVxsrbhwwLWspkkWebi4ifyN1DKizV9nsPTDs4Y95YSHTYhwIOsX/JbrD9omndPfIbMCwDswBETMEz4aLx/CduatKnkDZfm7i0g+Xetbg9rirRpioGyeNzGnNzLWz0PteYCx/aLs1eMlRusZ2kbwvDHvAqbxkuYBm0HsAyNNSh8VtjFuY+mW0KBq6Oa4k6AG+azoAjT5rC4bbLg8sbLmtJaWuu4Q43DpkjUq2wPa7cVXMfFRpAkGHOaDoRI0Wu6Z7ZoN9iabCKpa2mZ4d61+YucbECHXmPeV2yiWRTLeLLIZwxAtAl0fJUx2lRdT3LWGpncKjHNh5pt4SAQ4EsILT01Qlc4vfDMQQLEEtc49CRJnw9Vp2Z9F5X2sKYl1IaxHATfThEnqhh2gBcAKLJLc0XmJgcO7VTWa/M0upATqQ1wETABiJ4Y6oTEbHZUquqCAHcOUnihphpGa4sikh9lpjtpMcW56DL2mXNdJBgAENm9tedpQNTZ9KpRqPaw0ntdZrnF2ZsSeZE3OiFo7Mq5mMY4FrH7508RBAytAtBHCToPkrOjiq4zb0MEF2W2a3ukgAXk6dwVLjol19M+yhTi8z4A+spKyqVRPsj4JK8mRgvDSMiUbTxIjiIKojXkqSnW/V159nZRdHHDkJXmP7SO2O8q/ZmA/wyTUP80WAM6AEz4rYbU2oKFB1SxIFgeZ0vC8OxmLLnuqG5c5zjzkmSdfFaaa5sifha4jtCXMykdSCO9P2dtRpblMNMQ0qkw2KzXyiG8MHvnX4ptSzQCIMyD3aR8Qtjnr6eiDtEyjRztMYlz4drkcAXGCwktLYI7wZvFiNV7fPq0X0g3jjgLQMrIIvJJOYQepvFoWIo4smBU4wLibkd3gj3VuAEDK0CYtpMecJNu7N9yC0sMeR5pySSS52v4wFPhcM6tVFJpy6ZpMakAjz08fIqsGIk8MzyPLvVpgyHZYdJLzvXXLhoQSbcNuvfdJnOlb5Jm1YPCBPOb/CdOf6spsJU4hECOUwCOgJ9k2HcYTcPs7PO7eI0OaBLtBl8eiYcA8TN45Afjf8A0or6XKE4Omi/w+JbPCJHRwkaARP1HRHVGgsEumLZTMiLC/kVk8JnDuGQeY/EfitTs2g3NleDLhwgn2T7Wl5iOcalZvgS54Nj2cxjnF1N8B4hw93NYAwCdbAnxV+aThqCvOKOIq52kTmbAk8sthbyXoezNsNqNEOl0CbiZi5Ed6LRtFOh2dQ1NmUXmalJjjbiIGa2knVWZeHagFMqspgFzuEC5MwAPOytOgZ43+2TCU6eRtJxaDfdguy+MRHqvNsLRM5SYB/3Hotb+0fatPEY47qrvKbYAjNAPPWx8QqZ2HGUyDI0Pz9Y+K0sVAgpyCpt3IFoSy2C7vS3S/4dyVjoLwYpNPGydOR68oMLTbJ2jT+0aS22U2aCIALDGhBMzfTvWJftMtOngjsDs3E1mb+nQJp5t3mloBIEmJiYHRS02NNIv+1m1KVOuX0qV4DnEPInyEglDYfbeExDRvHPpPBkEwCDpwviCO4hGDsNjt0+s+k1gpky0vBcQ2Zc0RcCOZvylM2v2PxNBpfUZafcguHflQor6Dk2+DQ7FpMpB1QVDULAHsyxLhIDmlo8tOU2VPXxLqtR9SWlziSczoIOpgZmk6EIXY9PKGGlma4th5DnBrndWt1bNrDnPJWGMYXH+IXEiAXH/XcujTqPZz6ly6DKDXNyFtSoJBcWue1rDyY3NTqOLZcQLwYlLFbYxdKCS4s/mEt1iM0uHIhVFbANkAP5TMWnWJUFbDlurh3Xjv5raKizGTlFfS+w/a10iabSSY9hpME2jKASe5GYntS6mb0s+aCA3O3KJIuDe+Wb9VkGugjuI/UhXr+0hdUNXdkZgBwv5j2hJAMad9+ac9OK6Fp6sndsK/8AVmFNzRueuSfVspLOVKmYlxFyZNybnvN0ktlCf5D/AIbLfkFObjeQn9fNS/ZpHsmOqr9qbZoYYHevGbkxt3nyGniYXlJN9Hq2l2Vvbmo91AOk5GkAiNZkTP61XnNVaPbHbF2JYaTWBtOQbkueYMiToPBUNQSFvFNcMydPlFaHls95mfmFLmLtSYAk+Pd0XG+1BMT8JRbsHI1utHJLsyxb6BsO2/U/ADmb+EoqKjiBbpBNoiZJ005p+BwjWmXyTaADl66lFnFFoBAYCCTMkmeUkm8KXJGmnpp3k6IhiGMEOyvuMzXuLTIIJAggiRIkdVMNuU2VJp0wKYdLWRfWRxa+t7oXEYcPdvKhu+SXF3tONyZj0UAwjR73pKHKJmoM2WExjA0vpMe0ukzvLZSS4SHWAj5JUi5uR+/pOBMZWjM48gXTaZ+XestSdHCJdMCDp3RKu8DTyAjKJNi6OIWvE6X7lk5uKpHRjm7fZocfsgPuX5Zj2iAJge43TwnmicFh6dMZWuc8kh0u4GTEAga9yp8NSJOUy4wMjoknTMwxzEEjrccgtDg6LcvCDEEeNp0Kwbl6bKEbuiww7gLOIv7o0A7r8o/JS0Qabw9lwDzsRy0HihMM+ZIPMN7rCVTbY7THDuywcxaYLdOYHcf9JYtvgq0kem0sTmaCNDf8llf2k9qW0MG5ksdUqQGseM4Im5y8rTc9F5vs3t/i6ALWOa5sl0PGa5MmDr/tUm3tr1cXVNWsQXEBsAQ0AaABdMYNPk5XJfALCgkzbVXTiTA6Ktw9OAjKNW8jl1VyCPARTwLnnK0SR4d0dw1CFxGz3NmWzctjUzlnRE1KxJJHDJGkp5xhIdNpzH1hRkx4oruzWwzjMZSoCYe6HFvJurj5AEr3et2MpB+Do0yWtw4q1ABGn8MGZm7nuF9bOXnX7FsEPtj6p/46Zj+p5y//AFzL2DCYrNVqVItw0m+DJLv83uH9gWjasypkW1qbzu6djvKjZ0u1k1XfHIB/ciMxvLddfwK7vw6vJIimwgTbiqET8G0x/wB6smOSodlN+48PUMmlTBHMcBvY3bE+JVJtr9n7HHPQMFtyxxBDo5B/u+crYOpNOrR+vBN+zgaFzVStC4PKanZHF7tznMDH3IyguBgfea43N4HqFn3bJr5w1zCXETcObGvIt+q90FFwNiHeNj8QnOpA6tI8DIVrUkiXCL7PEqfZapU4XMc0xMy3URDZBNjf4ICoypSeWOY4lsiSwhju+RYaT/te1YvZrgS5jaTjOjm5T38befiFSYrar6R/i4KsG/fpltVsciQ0281e5fZC0q/yeU1GkmZDdLGQRbwSXor+1uBm7ak85pCUkbv9Da/gx+MbBHEZETpHeF4ztekWVqjCSS17hJMk3sSeZhewM2cSeSznansIKs1KMCrq4E2f/wCJ9Fx6UsXydOrG1web0q0OHwRtRsCyHx2zX0nZajS13Q/MdR4KE4oixXQ1fJjGVKgbGOU+C2kNH+Gb8UHVkmYSe0nQQm42hKVMuCAbj0UdSmqqm5zdD+CLpbQ+9b1ChxaNFNMMqSacfdv9fqU8VAQoaGLHUKKcpLSbclNBdFlTHsxrKs8JXLCQZEuBA531sNb8lQOeRTAGv5lSYLFOEd31M/RRKNm0J0b/AGVUBItYmbeNoPkCtK14N9HDURrrDhHI/MFYHZm1TLDERrJWuo7Qa+mXAHMAbHuE5fT0C5kn0zeVdoho4rJVc0ixdmBF5tH0HxTcfgqdc5XDw7tb+qDxOMBMgggw4G/MWPnZGMrZmzz/AEVRN/DNbf7NCiwOZJvxc9dD3fms6WLeYrFy1zDfMCIPwWJrUy0wRBC305NrkynGiMGykokckG50lEUqWk/VW0RZIQRMXHRGYfY9fFFopsPEYzRDQCb8XctZ2Y7MsDRUxDCZALWO0A6uHXuW1wldvIAQIEdOkALHLkuuBvZfs/SwNDK259p7vvQPlqrfZwLaLAfaiXf1OOZ3+Tiq/EPBAAIOZwaesan0BHmiauIhjusQP6jZvqQjkXARhK9sw95xd5ey3/FrUZSrN6QhadJrWgDQAAeVk110rYUWzKw5H6/NSb/wPxCqaRPepsytSZLiiw39tPwUjHjqgmPToJWmZOIcbphaEICQbGOuvoNFGcTUBsA4ddD/ALVZIVMmOHZ90fBdUe/6tPofVJLgKZluXTT9QoatMEcpOunqqQY57rkkk8gp8NWLnQAfPl4rls6KH4/ZDKoy1GscIgSBbrB1Hksni/2agmaVTKOjhmHkZn4rfMwZi5HwU7ML+iqjJx6IcUzx/H9gsVT0pioOtM5v8bH0VI/AltnNIPQgg/Ar6AbhxCHx2yKVWN7Tz5bgEuLfHJME+IWq1n9M3o+HgbsIFBUwS9txXYXC1DO6y/0FzfTRVtf9muGOjqrfBzT82qt6JO1I8cdhYTXVHRBvGh5hbftV2LdhuJhL6XMmJB745d6ylXDrRNSVmbTXBf7JwbDZw5W1RuJ7OmM1Jjj1sVT7O2mWkEat1H4LS4TtG1xBP1n9d65JKSZ3Kmiuo0ntuLnSIBPgQUdhdqmnZ/CIi55XCshi6dQ8bGE9SAPUckDtfsgK4Jo1Sxw0BJcx3n7QQqvkJXXBnsftobwlrobNvjI9VebL7QggBxiOax+0ezeIo3qUyW/fbxt8ZGnnCr2VXA8JI7vyW7gpLg51qNPk9FxGMY45p0nzhQ4/EsqNGZoMaH81kcHtZwY5jrhwtHIzMppx7/Hv/JRtGm6g6hRJeGtBJJgAXJ8FvezXZXduFWuASLtZYweru8dF5lTxNRrg4OLSDYtJBHnqvW+xW2HYjD8Zl7Dlc7m60tJ7+XkjUTSsmDT4LxwzGyeykR/pdNGByP61TGOIkCYAJJJ5C6wNRNEONjDRHiT+A+ae/FEuptk83kf0xl9ZP9qfhsI4tEm7uIjpN48hA8kNToziB9wMqX/uYxt/EVD5rRdkPotW1R3/ADU7cRA0lQ06drFP3Pkkhk7MUDy/FEgFVg/X0R+HcefkqJJ21I5KRlYEzf6fBQ1ngR3qLet5QiwoONTmmCqIJcR8kM2tGqf9qHkqTFROaTDzPxKSGNRv6P5pIsdGYZsZgNp8JMfmrBmGDRYAKZntQLHr+ARDcN1KnEdgDQU8qxGFYU11Aa6D9aKaHYDmCXj6KWq4e7bv5oY+KQzj6h5KMnmnrjmpUMhcAbEAjoRI+BWY2z+zulVl1E7px93WmT82+XwWqLU0NIQpNcoTin2eM7W7I4mg69N1tHNBc0+Y+qqKlQg2senJe/OcUNiNlMrD+JTpvH8zQfWFru+oz22umeIYfalQaRp3H81YYDbdYHhDjziCbDn8F6dW/Z3gn60sp6sc5vpJCzm1v2XOYC7C13TyY6xPXjFvTzTyiw/dAuyduPIaXF2UzldEAx7Q7+vxWgpU6b2l1Wmx4cCBmY2DcA3I0E6rAOo4nDfw6tJ8H+X1BFj5LT9ncVVrBtNtJ4EiXFpDGtmSZNvJTKNcmkZqXZldt9lntru3FN7qZu3KC6J93yPoq2rhatKN5TcAdMzS35r3xmAa1ogQAAAB3frVJ2CaQc7Wub0IBB8QU1qvpozen4eE0aG8e1sgSQORN7aayvZezuym4ajlAAJguIiTyAnnA+ZUeJ7IYVzg4UmMIMiAQPNoP5ojeuZIdxAc4vHTMPqB4lEpZKhxi0+SzABMmPoocQZIYIg8Tv6QRbzMDwlVuC2yyo3M2RHJwiPEyY8/orGmyAS48Ru46C3IdAB9TzWdUX2PxNZwbLdTAHiTH5+SGwTzvKg91oY1vfGbN/lI8ig3Yio7E0xA3cPfFyeGGh5OgkvMDunwMwWGc0kuvIaBGoiSSe8lziq6Qu2H0SSVKanIqJtA6hSOw5AkhShj6NO9vgi2i1rQq1pIMj8UUNoSIAk+ioklruECXX8bIB7jclNNST16XXXVREFAwuhVtcgqR0cgfJAtqDqpW4gCBOth680wJikoftL/ALoPfI/BJIB1LmjqYSSVkDBqB4/RPr+0kkpZSA6oQtYpJKCjvIJtT8EkkMPpxvsrgC6kpKGvHElTOiSSBj+RScupJDBnc/H6KZv4JJIEJpv+u9Tv0C4kqECN5/rmuN9rzSSSAodpDKMS5vC7etGYWMbqkYkX1J+Kl2HUJrlsnLkJyzwzDbxpzSSXR4Zell/yv/t//SPppJLBmiC2aDxUlJ3D5u+ZSSQMCxbYNuhQYNkklRAXSPCPNCVikkhjQ1mikw518PxXUkIB5ckkkqEf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268" name="AutoShape 4" descr="data:image/jpeg;base64,/9j/4AAQSkZJRgABAQAAAQABAAD/2wCEAAkGBhQSEBUUEhQVFRQVFhUUFhYXGBQVFRYXGBUVFBUXFxQYHCYeFxwjGRQUHy8gJCcpLCwsFR4xNTAqNSYrLCkBCQoKDgwOGg8PGikkHyQsLCwpKSksLCwpLCopLCksLCwsKSwsLCwpKSwpLCwsKSksLCwsLCwsLCwsKSkpKSkpLP/AABEIAMIBAwMBIgACEQEDEQH/xAAcAAABBQEBAQAAAAAAAAAAAAAEAAIDBQYBBwj/xABBEAABAwIDBQUFBQgBAwUAAAABAAIRAyEEEjEFEyJBUQZhcYGhMkKRscEUUtHh8AcVI2JygqLxQ1OS0hYzo7LC/8QAGgEAAwEBAQEAAAAAAAAAAAAAAAECAwQFBv/EACIRAAICAQUBAAMBAAAAAAAAAAABAhESAxMhMVFBBCJhMv/aAAwDAQACEQMRAD8AvRTTxTUgYnhi9fI83EjFNOFNShicGoyFREKacKalypwajIKIRTTt2pcq7lRkFEORLIpsqWVGQYkORLdqbKlkRkGJDu1zdqfKlkRkKiDIlu1NkSyIyCiDdpZFPkSyIyCiDdpbtT5EsieQUQbtcyKfIlkRkKiDIlu1PkSyoyCiDdrmRT5UsieQUQbtNNNE5FzIjIVAxppppoosXCxPIKBDTTTTRZYmmmjIKBN2kit2uIyCh7QngJoTwuXI68RwCcAmhOCdixHALoC4E5LIMTsJQuSlKMgxOwkuSlKMgxOpQuSlKMgxFCUJSlKMgxOwuQuylKMgxFC5lXZSlGQsTkJQlK5KdhidhLKkCuyjIMTkJZV2UpRkLE5lXMqfKSeQYjMqWVPSRYsSPKuZVKuJ5BiQlq4WqUhNRkGJFlSUkLqMgxBQ9PD05mLYDA1N4hotqeoJRLKgPMgWtBv5tGvouPcOvAGzpwck7FXyiCRzuBHIib6pwxwsJE2j2ZPEBedNU9wMBBy7nSZXNyc3/wAZPwv+SZ+9GCZf4XZJvAgRPnojMMEO3oTd+FIQ2RJdGsePrFvQqOsBFiekZD3x3wjMMBfaAlvwhzUgwGuIEXDXR+Kn3QEkgx32LuVhrrZGYYHd8F3fBD1MZTYYeQ0jUE3+EJv72oa5x5O+kIzDD+hYrBLehAO2zRix68zP0Q1XbI5R4kxy8UZixLjepbxVbNoZtBI65h07pUhNyMzRAn25nuBt10TyDEPNUJb0KqrA2IqgzctbJjxld3T4MVAYEkS2Rbp1TyQsWWZqhc3w6qrZTef+QeBMJlQVBq/v0J+QRkhYsuN6Oq6KoVMxtR2jwY8fwUgwzwbkek+qeSDFlvnXN4FWfZ3TyjQfoBNNN3TlOv4oyQYstt4lnVG8vHu/5BRfandI/uCpNE0zRbxLOs47GvB5/EFNG03/AMyoTNLnSzrNDax6lP8A3qepToVmhzLmZUA2s7r8k4bSd19QgVl5mSVJ+8HJIodiwmAxNw2ozWScpcRpcEAxN/gURVoVKTBnrgx7radN155T4dysGYSW5CDRvxODWNi0ibEXmLKbEbLlwIh7Wj3eFxtfjsR+tFxHU0BvxJNORVzGRfLDSIPDlBgmYvqjMC+m6xrFxPeGjvIFreZjqqfaWzXAEupOFOR7xcQTYGzufgddV3DdliQ1wa0kk8JD5tydPsm+sIAuqFamCBOYkmOruQiI5/IpuKxeWC6kXi54ZIbAJPK7e8eay1eDUIFIgsJblG9mZMwdBfkToVE7aTCzK2gGxIzOiTI1vJB00JQKy2xfaZjWgtaDUIIPMCLXAPPUXsoGdp3lglnEA4F0SCCNYdYaBUOYg5hJykGbDmT7OpVtX7XgsAbT4weZlsc7ePehgmWuF2o/LA3bgPavTcL6Waeo6ck/aLM1MOa5+eSXNaYIaZJs5wgSs5gnUXBz98+k4Ngizi9xnNEe6Ry5dSuN2odd46plDgMzS4ZXWdMpDZf4fA0XtL6jKzrS4uc2Wi3EYOZWTNmAQWMY5uWAcodyhpkmT3/063AWP2PtGpTqTTYHGC2Ltgf2kLT0sZUeBmblItlbm5WkuzaIbBKyi2tgN1Vc3LmBkgw4AGZMBsiAbeSVSs1hljaE5Z/5XXA5B3smREf7WyfUpnLLakgfeJHU38e9Q130gLgDXoDeZk6nVLcQ9tmPZtZzYzsJgiAJbHOSDry+Cf8AbyQP4EjKcxAc2bm8tHKeavK2Noz7LS0CPen1d9EG7abGmWUmDvgfQK1k+kQ3CPciPfmqf4Ya3llJe4zcQDlEABEPwFZ7YcwDrDnX6HW8fRDP2y/llHkhztF/3iCelvkrWnP+Gb1oL0MOxXtMhzYHIOc315LtPDPJlzoi4OcHx9zWFXPxTj7zviVAXq1ov6yH+QviLommwnizzrmdxddWgnzUbsZSA69xBf6khVDnpk95Wi0UZ78vhcjaDBAAIjuYTy6ieSc7a4iOIxyIbHyt5KlzFLMqWjEnemWz9rSIy27iAPQKL7YCZLJ8XE+mir94lvVW1HwW7P0sDi2/9NvnJ+qX2xv/AEmfAoDeJZk9uPgt2foeMY0f8dP/ALUvtw/6dP8A7QgA5OnvTwj4Lcn6GPxjT/x0/Jv5qM1mf9Nn+X4odKE8Iizl6Tbxn3G/5/8AkkoISRigyl6HVtvVLHesfbiGVzw4j3iA2DoE5u16riC2qQTqG03hsdSB8JjSEZg8ZA1YABENa23W+vzUlPFEAkveWkEwS4wSYNwLeAXi5nt7YBX2xibNNQMvbhIJiw9oTHPyR+HqYqsDlqy6c2ZrSC3Tq2BdonXVD1cExzQ4tgQIuMx7oHd5hWPZXCvc58OGXdtytMgiXOzXF9Q23eqUmyHBIz2LxlUEMq1HF1t5BvJcefPhaL96uWdm6T6fA2CQCYfflMy3r3ql2s/eYpx0mqxvwbPetA3bD2OFNoEEtaLCSTeLCTe6uXRMV6Z7a+xWU3kl722iXNJzWnhLbG5jTzXcH2dp1iBRqumJcXNEWj4d/RajaezBiINSRlkCWuyiO4PF9LqrZsqq2kWtaMuVzQS5jb+0Hf8AuclKYqQFR7P4cPyuqufcRkIl/WGkT1v8Oqrf3nTw1R5YCWX/AIjTIE3yTGsiCCAbeZw239tVMPj6g3pqBhytdma8AZWmZbb2ungbhLH9qq1YZG0SWODQ0cRIMah45n1Uty+D4rg9Lb2lw7WF7ajTUcbgyC5xN+I3bYi/WbQs23bDTULhVZvdbPdeYiSbc9O4rM4PYlSoYqPy3ghkHLabm5OkW52lC4nso/eRRdMm0k87gzHMEG4Gqz46bFJSfLPStnYokueXOzWHtOgAtE2nKbg8UXspq1eVnuzdJ9KnuqpmoC4ayIBmJ7s0eit3Fd2go42cuvKWVMkL0x1VRymrqRyskNULm9UZCaQqES7xc3qihchMRKaiWdRBKEASZh0XZCiSzJgTApfBQ5ksydgSwuqDOUt4UCJiVyVCXpZ0xE2ZLeKHOuiomBJvUlHnSQM1dWgIhxEcwZPlAKDq08sFsljjAGnPl1PjPNXtfs2Xs1GYXEEAnlqUBiMHiGkONIvIhrARnaBoSYPX0C8FHvMh2l2bdLS0vzCHHK5ubwIOhmbzzV9haIbRgAMysmSQ60e/maJN5PgosLtktDgaIYQM3E5jKYvcSRmv39RdQ47tQ0sexuUnjDtTADXaEAD7vPQnorREjCP2ixtTI4lz2ve+QGyRBZLncpy9Dc+ausL2qYac2BBIs2SwNge0RJJk6dFkMDh3DEVHu1eG5c0xHtX7pyjyRVPFMLKg3YBfVcZn2QJaGiI55lUmYpmi212m3bWZQCSGkw8k8RGrrwb6RaUDtXtk1lNxc0NDQIJAc4yYOS2tv8gs3jXjdtyNcQC3NEuMNF3HmY9o95KqMa9uIxLadIFzDAaT7z4aCYPukhwHO4SSsXdtFBh8MK1XLmALnS1ty4yZgWgnzTH4eq0Xz06ZcQ2ZgRcW/JS7V2M+hUl1hNjcaCfI3VvsqoXsEthug1M3+PPXv5Epy/Uala4K3BCpRIh8Z/eF/GCbc1sNhPf7VO7pBdYO4cwy5geWaNOXctA+kPsAw9VjIENZY56Zu5hAcIJgEGPNUuBwgpSzO6akMIHSdT3zHqspM11Eo1TstamFNJ4Mh3E1xgOFnEwDOmnotLV2KeUHp/pVA2pmokDNIa1tQuLQXNJdIixPEReCQQtTsratOrSbLWZ2ANkkA8myOfP6I03L4yWo3yUFbZzm6gj9dUmbHc6k6qC0taQHC83IHSDqNFp6mIosY0VgXwD95w4gycxHK7tVHg6ANN1QMaxrBDMzgWBoLhwETeS7Q8xrK6VqSIelBmX/AHO8tzNh/cwhzo6wOV0xmx6rhLWExrpI8RMhahtLI8VaZYRYOAe5xaTOZp1NxeBe0BdJfGY++AYu1ri+RlYCJMC4k6iVe8yH+NEzNHYL3Mc4FvC4NcLzfmLQQPFSv7NvABLgQbWsQehnT1VttUHDksaJDgHmM9ybQQCJIy+vjNWK9R3ssHL3RyECxnp6I3ZMl6MF8O4js+xlUNL3FpiXQBl4cx6z6c1LQ7P0nNdxn+U3HS5BsbdDrzVNtHtIadQtdUdI1aJBHWdLzyQru0DHA8TnTyiT15krN67XbNF+OmrUS5odmXOBmrTZBiHktnwshq+D3UHPSeQDIBzcz1F9UFh8bmIa0uJNwGgev+le7N2I+rRJaKc5oAeS18mNHNjxgreOrau7MJaVOsaKKF0MV+/shVa9odEOeKcgg5XmNW9L8iVbN7E0nMMPcHMMOIEh0iRAOnx5rbeiY7EzN0toMIy1KTMvVgAeO8TKVbYYeM2HdnHMe8PFtz8J8lo9m9nm098SBUyZmkOAcJEwQeQ59fgiO0WyKNOmw0QG1MzMpBMkcUiSYInKudzp/odK021U+Tz2tTcw8QI+R8DzTBUW3w9BldwbiWmmSXxLSSeFoY0uMDUkyZ9krP7Y2HuicpzAcm8fj7Mx6raP5C6kYz/GfceSozJZl2kDrBI81x2pjkuhSTOVxFmSXMySdiPVqddEtxUdFWCqB+pXab3STNrQLd8nSeY58l88mz6Gi1e5rxxNBGlwD81FX2VQqMLC0AOEHLw/JQ056ofbW1BhqD6jj7IjzJgeMTPgCrUnfBLSPOu09BuHr1MgcKbWHLmiTktYx169VS0KLm0mR90HzIBPqTzVl2ox7qwe8AESGNgRLZzOdcydL+AUOz9pOe6ieFoimJMZGhrbEyQCbWGhJvzWrOZpOVIFxGzKzqNQUw4kCK4gNyCQWszuPC46mPdKm7P7LYau4exrGxnc64qBzZGdh14SDNzoZjVaik4NwpjK4DEvzHicXQGFp7y4N9o9ZQ1Kk6piRUpta2izMHF7TYQGu4ogOzZrAzJNk3J9Gq00raKDtPscOoOaWxUoPMmJL8rSanFcuzCHcWmg76fY+zHVzLQ4ZSHQ0DMATEN8uVtFpNr7XYN857nZ6jwBTAFmhobJJFszQR5BZ/8AeBOXIN2xpHCJvlgi8zNyL93NS2/pMseKDsfiWlxIB5zMjjJl5DZsJnp4IjZmEcRvIkC86d0nwKqK1c1HFxJJJ/IePJW2CxpyZAYaIkeEnx1n4BZzlbshJWFVcMd1mvAdB6dwPVS4fDvNMEHQkA+Am8XBj4xZEOa0UqZY4OMiWXEOkggzrMgeCfSe5j3l43bhle0aZgTa3UaT3d6mMq5KceTS7G2jVq4t0NLaLmNjMQ5ssY1vu6F2U98FFY2jXfUaWsY2myGuGfKNGvIiL3DioMFSxRpNNCpRG8Yd4/JD8xLibAQbk9IMonZ9bG043jaT2tJEUyGzqASSO8WjkF0ZoqmPOHrCg8sYIzl3CWsAEybzBjTSEti4uriXgy3JTyg5eVjlD2kXPha6OftNwYWPp5WlrgSSXQHSD7InnPKO9VGysdQwgNJlcu3hkvy8wMgGctAHWY807sKounbNNSk9j6ky4NBIucoHIQ3yjlMrMbeaMNRc9lfJVYz+HwhpzTe15Jbmv/MOiu8bt2nQpOqVXHIJN3Bs9MuUX+a8J7XdtnYus4gZacnIybAdSdXOOsnqi76H12BNxjnVHh8B8m8fGY+MpbOqOeYuf1oDytdCU3ZjLiQYgOF/iOYVxsrbhwwLWspkkWebi4ifyN1DKizV9nsPTDs4Y95YSHTYhwIOsX/JbrD9omndPfIbMCwDswBETMEz4aLx/CduatKnkDZfm7i0g+Xetbg9rirRpioGyeNzGnNzLWz0PteYCx/aLs1eMlRusZ2kbwvDHvAqbxkuYBm0HsAyNNSh8VtjFuY+mW0KBq6Oa4k6AG+azoAjT5rC4bbLg8sbLmtJaWuu4Q43DpkjUq2wPa7cVXMfFRpAkGHOaDoRI0Wu6Z7ZoN9iabCKpa2mZ4d61+YucbECHXmPeV2yiWRTLeLLIZwxAtAl0fJUx2lRdT3LWGpncKjHNh5pt4SAQ4EsILT01Qlc4vfDMQQLEEtc49CRJnw9Vp2Z9F5X2sKYl1IaxHATfThEnqhh2gBcAKLJLc0XmJgcO7VTWa/M0upATqQ1wETABiJ4Y6oTEbHZUquqCAHcOUnihphpGa4sikh9lpjtpMcW56DL2mXNdJBgAENm9tedpQNTZ9KpRqPaw0ntdZrnF2ZsSeZE3OiFo7Mq5mMY4FrH7508RBAytAtBHCToPkrOjiq4zb0MEF2W2a3ukgAXk6dwVLjol19M+yhTi8z4A+spKyqVRPsj4JK8mRgvDSMiUbTxIjiIKojXkqSnW/V159nZRdHHDkJXmP7SO2O8q/ZmA/wyTUP80WAM6AEz4rYbU2oKFB1SxIFgeZ0vC8OxmLLnuqG5c5zjzkmSdfFaaa5sifha4jtCXMykdSCO9P2dtRpblMNMQ0qkw2KzXyiG8MHvnX4ptSzQCIMyD3aR8Qtjnr6eiDtEyjRztMYlz4drkcAXGCwktLYI7wZvFiNV7fPq0X0g3jjgLQMrIIvJJOYQepvFoWIo4smBU4wLibkd3gj3VuAEDK0CYtpMecJNu7N9yC0sMeR5pySSS52v4wFPhcM6tVFJpy6ZpMakAjz08fIqsGIk8MzyPLvVpgyHZYdJLzvXXLhoQSbcNuvfdJnOlb5Jm1YPCBPOb/CdOf6spsJU4hECOUwCOgJ9k2HcYTcPs7PO7eI0OaBLtBl8eiYcA8TN45Afjf8A0or6XKE4Omi/w+JbPCJHRwkaARP1HRHVGgsEumLZTMiLC/kVk8JnDuGQeY/EfitTs2g3NleDLhwgn2T7Wl5iOcalZvgS54Nj2cxjnF1N8B4hw93NYAwCdbAnxV+aThqCvOKOIq52kTmbAk8sthbyXoezNsNqNEOl0CbiZi5Ed6LRtFOh2dQ1NmUXmalJjjbiIGa2knVWZeHagFMqspgFzuEC5MwAPOytOgZ43+2TCU6eRtJxaDfdguy+MRHqvNsLRM5SYB/3Hotb+0fatPEY47qrvKbYAjNAPPWx8QqZ2HGUyDI0Pz9Y+K0sVAgpyCpt3IFoSy2C7vS3S/4dyVjoLwYpNPGydOR68oMLTbJ2jT+0aS22U2aCIALDGhBMzfTvWJftMtOngjsDs3E1mb+nQJp5t3mloBIEmJiYHRS02NNIv+1m1KVOuX0qV4DnEPInyEglDYfbeExDRvHPpPBkEwCDpwviCO4hGDsNjt0+s+k1gpky0vBcQ2Zc0RcCOZvylM2v2PxNBpfUZafcguHflQor6Dk2+DQ7FpMpB1QVDULAHsyxLhIDmlo8tOU2VPXxLqtR9SWlziSczoIOpgZmk6EIXY9PKGGlma4th5DnBrndWt1bNrDnPJWGMYXH+IXEiAXH/XcujTqPZz6ly6DKDXNyFtSoJBcWue1rDyY3NTqOLZcQLwYlLFbYxdKCS4s/mEt1iM0uHIhVFbANkAP5TMWnWJUFbDlurh3Xjv5raKizGTlFfS+w/a10iabSSY9hpME2jKASe5GYntS6mb0s+aCA3O3KJIuDe+Wb9VkGugjuI/UhXr+0hdUNXdkZgBwv5j2hJAMad9+ac9OK6Fp6sndsK/8AVmFNzRueuSfVspLOVKmYlxFyZNybnvN0ktlCf5D/AIbLfkFObjeQn9fNS/ZpHsmOqr9qbZoYYHevGbkxt3nyGniYXlJN9Hq2l2Vvbmo91AOk5GkAiNZkTP61XnNVaPbHbF2JYaTWBtOQbkueYMiToPBUNQSFvFNcMydPlFaHls95mfmFLmLtSYAk+Pd0XG+1BMT8JRbsHI1utHJLsyxb6BsO2/U/ADmb+EoqKjiBbpBNoiZJ005p+BwjWmXyTaADl66lFnFFoBAYCCTMkmeUkm8KXJGmnpp3k6IhiGMEOyvuMzXuLTIIJAggiRIkdVMNuU2VJp0wKYdLWRfWRxa+t7oXEYcPdvKhu+SXF3tONyZj0UAwjR73pKHKJmoM2WExjA0vpMe0ukzvLZSS4SHWAj5JUi5uR+/pOBMZWjM48gXTaZ+XestSdHCJdMCDp3RKu8DTyAjKJNi6OIWvE6X7lk5uKpHRjm7fZocfsgPuX5Zj2iAJge43TwnmicFh6dMZWuc8kh0u4GTEAga9yp8NSJOUy4wMjoknTMwxzEEjrccgtDg6LcvCDEEeNp0Kwbl6bKEbuiww7gLOIv7o0A7r8o/JS0Qabw9lwDzsRy0HihMM+ZIPMN7rCVTbY7THDuywcxaYLdOYHcf9JYtvgq0kem0sTmaCNDf8llf2k9qW0MG5ksdUqQGseM4Im5y8rTc9F5vs3t/i6ALWOa5sl0PGa5MmDr/tUm3tr1cXVNWsQXEBsAQ0AaABdMYNPk5XJfALCgkzbVXTiTA6Ktw9OAjKNW8jl1VyCPARTwLnnK0SR4d0dw1CFxGz3NmWzctjUzlnRE1KxJJHDJGkp5xhIdNpzH1hRkx4oruzWwzjMZSoCYe6HFvJurj5AEr3et2MpB+Do0yWtw4q1ABGn8MGZm7nuF9bOXnX7FsEPtj6p/46Zj+p5y//AFzL2DCYrNVqVItw0m+DJLv83uH9gWjasypkW1qbzu6djvKjZ0u1k1XfHIB/ciMxvLddfwK7vw6vJIimwgTbiqET8G0x/wB6smOSodlN+48PUMmlTBHMcBvY3bE+JVJtr9n7HHPQMFtyxxBDo5B/u+crYOpNOrR+vBN+zgaFzVStC4PKanZHF7tznMDH3IyguBgfea43N4HqFn3bJr5w1zCXETcObGvIt+q90FFwNiHeNj8QnOpA6tI8DIVrUkiXCL7PEqfZapU4XMc0xMy3URDZBNjf4ICoypSeWOY4lsiSwhju+RYaT/te1YvZrgS5jaTjOjm5T38befiFSYrar6R/i4KsG/fpltVsciQ0281e5fZC0q/yeU1GkmZDdLGQRbwSXor+1uBm7ak85pCUkbv9Da/gx+MbBHEZETpHeF4ztekWVqjCSS17hJMk3sSeZhewM2cSeSznansIKs1KMCrq4E2f/wCJ9Fx6UsXydOrG1web0q0OHwRtRsCyHx2zX0nZajS13Q/MdR4KE4oixXQ1fJjGVKgbGOU+C2kNH+Gb8UHVkmYSe0nQQm42hKVMuCAbj0UdSmqqm5zdD+CLpbQ+9b1ChxaNFNMMqSacfdv9fqU8VAQoaGLHUKKcpLSbclNBdFlTHsxrKs8JXLCQZEuBA531sNb8lQOeRTAGv5lSYLFOEd31M/RRKNm0J0b/AGVUBItYmbeNoPkCtK14N9HDURrrDhHI/MFYHZm1TLDERrJWuo7Qa+mXAHMAbHuE5fT0C5kn0zeVdoho4rJVc0ixdmBF5tH0HxTcfgqdc5XDw7tb+qDxOMBMgggw4G/MWPnZGMrZmzz/AEVRN/DNbf7NCiwOZJvxc9dD3fms6WLeYrFy1zDfMCIPwWJrUy0wRBC305NrkynGiMGykokckG50lEUqWk/VW0RZIQRMXHRGYfY9fFFopsPEYzRDQCb8XctZ2Y7MsDRUxDCZALWO0A6uHXuW1wldvIAQIEdOkALHLkuuBvZfs/SwNDK259p7vvQPlqrfZwLaLAfaiXf1OOZ3+Tiq/EPBAAIOZwaesan0BHmiauIhjusQP6jZvqQjkXARhK9sw95xd5ey3/FrUZSrN6QhadJrWgDQAAeVk110rYUWzKw5H6/NSb/wPxCqaRPepsytSZLiiw39tPwUjHjqgmPToJWmZOIcbphaEICQbGOuvoNFGcTUBsA4ddD/ALVZIVMmOHZ90fBdUe/6tPofVJLgKZluXTT9QoatMEcpOunqqQY57rkkk8gp8NWLnQAfPl4rls6KH4/ZDKoy1GscIgSBbrB1Hksni/2agmaVTKOjhmHkZn4rfMwZi5HwU7ML+iqjJx6IcUzx/H9gsVT0pioOtM5v8bH0VI/AltnNIPQgg/Ar6AbhxCHx2yKVWN7Tz5bgEuLfHJME+IWq1n9M3o+HgbsIFBUwS9txXYXC1DO6y/0FzfTRVtf9muGOjqrfBzT82qt6JO1I8cdhYTXVHRBvGh5hbftV2LdhuJhL6XMmJB745d6ylXDrRNSVmbTXBf7JwbDZw5W1RuJ7OmM1Jjj1sVT7O2mWkEat1H4LS4TtG1xBP1n9d65JKSZ3Kmiuo0ntuLnSIBPgQUdhdqmnZ/CIi55XCshi6dQ8bGE9SAPUckDtfsgK4Jo1Sxw0BJcx3n7QQqvkJXXBnsftobwlrobNvjI9VebL7QggBxiOax+0ezeIo3qUyW/fbxt8ZGnnCr2VXA8JI7vyW7gpLg51qNPk9FxGMY45p0nzhQ4/EsqNGZoMaH81kcHtZwY5jrhwtHIzMppx7/Hv/JRtGm6g6hRJeGtBJJgAXJ8FvezXZXduFWuASLtZYweru8dF5lTxNRrg4OLSDYtJBHnqvW+xW2HYjD8Zl7Dlc7m60tJ7+XkjUTSsmDT4LxwzGyeykR/pdNGByP61TGOIkCYAJJJ5C6wNRNEONjDRHiT+A+ae/FEuptk83kf0xl9ZP9qfhsI4tEm7uIjpN48hA8kNToziB9wMqX/uYxt/EVD5rRdkPotW1R3/ADU7cRA0lQ06drFP3Pkkhk7MUDy/FEgFVg/X0R+HcefkqJJ21I5KRlYEzf6fBQ1ngR3qLet5QiwoONTmmCqIJcR8kM2tGqf9qHkqTFROaTDzPxKSGNRv6P5pIsdGYZsZgNp8JMfmrBmGDRYAKZntQLHr+ARDcN1KnEdgDQU8qxGFYU11Aa6D9aKaHYDmCXj6KWq4e7bv5oY+KQzj6h5KMnmnrjmpUMhcAbEAjoRI+BWY2z+zulVl1E7px93WmT82+XwWqLU0NIQpNcoTin2eM7W7I4mg69N1tHNBc0+Y+qqKlQg2senJe/OcUNiNlMrD+JTpvH8zQfWFru+oz22umeIYfalQaRp3H81YYDbdYHhDjziCbDn8F6dW/Z3gn60sp6sc5vpJCzm1v2XOYC7C13TyY6xPXjFvTzTyiw/dAuyduPIaXF2UzldEAx7Q7+vxWgpU6b2l1Wmx4cCBmY2DcA3I0E6rAOo4nDfw6tJ8H+X1BFj5LT9ncVVrBtNtJ4EiXFpDGtmSZNvJTKNcmkZqXZldt9lntru3FN7qZu3KC6J93yPoq2rhatKN5TcAdMzS35r3xmAa1ogQAAAB3frVJ2CaQc7Wub0IBB8QU1qvpozen4eE0aG8e1sgSQORN7aayvZezuym4ajlAAJguIiTyAnnA+ZUeJ7IYVzg4UmMIMiAQPNoP5ojeuZIdxAc4vHTMPqB4lEpZKhxi0+SzABMmPoocQZIYIg8Tv6QRbzMDwlVuC2yyo3M2RHJwiPEyY8/orGmyAS48Ru46C3IdAB9TzWdUX2PxNZwbLdTAHiTH5+SGwTzvKg91oY1vfGbN/lI8ig3Yio7E0xA3cPfFyeGGh5OgkvMDunwMwWGc0kuvIaBGoiSSe8lziq6Qu2H0SSVKanIqJtA6hSOw5AkhShj6NO9vgi2i1rQq1pIMj8UUNoSIAk+ioklruECXX8bIB7jclNNST16XXXVREFAwuhVtcgqR0cgfJAtqDqpW4gCBOth680wJikoftL/ALoPfI/BJIB1LmjqYSSVkDBqB4/RPr+0kkpZSA6oQtYpJKCjvIJtT8EkkMPpxvsrgC6kpKGvHElTOiSSBj+RScupJDBnc/H6KZv4JJIEJpv+u9Tv0C4kqECN5/rmuN9rzSSSAodpDKMS5vC7etGYWMbqkYkX1J+Kl2HUJrlsnLkJyzwzDbxpzSSXR4Zell/yv/t//SPppJLBmiC2aDxUlJ3D5u+ZSSQMCxbYNuhQYNkklRAXSPCPNCVikkhjQ1mikw518PxXUkIB5ckkkqEf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270" name="AutoShape 6" descr="data:image/jpeg;base64,/9j/4AAQSkZJRgABAQAAAQABAAD/2wCEAAkGBhQSEBUUEhQVFRQVFhUUFhYXGBQVFRYXGBUVFBUXFxQYHCYeFxwjGRQUHy8gJCcpLCwsFR4xNTAqNSYrLCkBCQoKDgwOGg8PGikkHyQsLCwpKSksLCwpLCopLCksLCwsKSwsLCwpKSwpLCwsKSksLCwsLCwsLCwsKSkpKSkpLP/AABEIAMIBAwMBIgACEQEDEQH/xAAcAAABBQEBAQAAAAAAAAAAAAAEAAIDBQYBBwj/xABBEAABAwIDBQUFBQgBAwUAAAABAAIRAyEEEjEFEyJBUQZhcYGhMkKRscEUUtHh8AcVI2JygqLxQ1OS0hYzo7LC/8QAGgEAAwEBAQEAAAAAAAAAAAAAAAECAwQFBv/EACIRAAICAQUBAAMBAAAAAAAAAAABAhESAxMhMVFBBCJhMv/aAAwDAQACEQMRAD8AvRTTxTUgYnhi9fI83EjFNOFNShicGoyFREKacKalypwajIKIRTTt2pcq7lRkFEORLIpsqWVGQYkORLdqbKlkRkGJDu1zdqfKlkRkKiDIlu1NkSyIyCiDdpZFPkSyIyCiDdpbtT5EsieQUQbtcyKfIlkRkKiDIlu1PkSyoyCiDdrmRT5UsieQUQbtNNNE5FzIjIVAxppppoosXCxPIKBDTTTTRZYmmmjIKBN2kit2uIyCh7QngJoTwuXI68RwCcAmhOCdixHALoC4E5LIMTsJQuSlKMgxOwkuSlKMgxOpQuSlKMgxFCUJSlKMgxOwuQuylKMgxFC5lXZSlGQsTkJQlK5KdhidhLKkCuyjIMTkJZV2UpRkLE5lXMqfKSeQYjMqWVPSRYsSPKuZVKuJ5BiQlq4WqUhNRkGJFlSUkLqMgxBQ9PD05mLYDA1N4hotqeoJRLKgPMgWtBv5tGvouPcOvAGzpwck7FXyiCRzuBHIib6pwxwsJE2j2ZPEBedNU9wMBBy7nSZXNyc3/wAZPwv+SZ+9GCZf4XZJvAgRPnojMMEO3oTd+FIQ2RJdGsePrFvQqOsBFiekZD3x3wjMMBfaAlvwhzUgwGuIEXDXR+Kn3QEkgx32LuVhrrZGYYHd8F3fBD1MZTYYeQ0jUE3+EJv72oa5x5O+kIzDD+hYrBLehAO2zRix68zP0Q1XbI5R4kxy8UZixLjepbxVbNoZtBI65h07pUhNyMzRAn25nuBt10TyDEPNUJb0KqrA2IqgzctbJjxld3T4MVAYEkS2Rbp1TyQsWWZqhc3w6qrZTef+QeBMJlQVBq/v0J+QRkhYsuN6Oq6KoVMxtR2jwY8fwUgwzwbkek+qeSDFlvnXN4FWfZ3TyjQfoBNNN3TlOv4oyQYstt4lnVG8vHu/5BRfandI/uCpNE0zRbxLOs47GvB5/EFNG03/AMyoTNLnSzrNDax6lP8A3qepToVmhzLmZUA2s7r8k4bSd19QgVl5mSVJ+8HJIodiwmAxNw2ozWScpcRpcEAxN/gURVoVKTBnrgx7radN155T4dysGYSW5CDRvxODWNi0ibEXmLKbEbLlwIh7Wj3eFxtfjsR+tFxHU0BvxJNORVzGRfLDSIPDlBgmYvqjMC+m6xrFxPeGjvIFreZjqqfaWzXAEupOFOR7xcQTYGzufgddV3DdliQ1wa0kk8JD5tydPsm+sIAuqFamCBOYkmOruQiI5/IpuKxeWC6kXi54ZIbAJPK7e8eay1eDUIFIgsJblG9mZMwdBfkToVE7aTCzK2gGxIzOiTI1vJB00JQKy2xfaZjWgtaDUIIPMCLXAPPUXsoGdp3lglnEA4F0SCCNYdYaBUOYg5hJykGbDmT7OpVtX7XgsAbT4weZlsc7ePehgmWuF2o/LA3bgPavTcL6Waeo6ck/aLM1MOa5+eSXNaYIaZJs5wgSs5gnUXBz98+k4Ngizi9xnNEe6Ry5dSuN2odd46plDgMzS4ZXWdMpDZf4fA0XtL6jKzrS4uc2Wi3EYOZWTNmAQWMY5uWAcodyhpkmT3/063AWP2PtGpTqTTYHGC2Ltgf2kLT0sZUeBmblItlbm5WkuzaIbBKyi2tgN1Vc3LmBkgw4AGZMBsiAbeSVSs1hljaE5Z/5XXA5B3smREf7WyfUpnLLakgfeJHU38e9Q130gLgDXoDeZk6nVLcQ9tmPZtZzYzsJgiAJbHOSDry+Cf8AbyQP4EjKcxAc2bm8tHKeavK2Noz7LS0CPen1d9EG7abGmWUmDvgfQK1k+kQ3CPciPfmqf4Ya3llJe4zcQDlEABEPwFZ7YcwDrDnX6HW8fRDP2y/llHkhztF/3iCelvkrWnP+Gb1oL0MOxXtMhzYHIOc315LtPDPJlzoi4OcHx9zWFXPxTj7zviVAXq1ov6yH+QviLommwnizzrmdxddWgnzUbsZSA69xBf6khVDnpk95Wi0UZ78vhcjaDBAAIjuYTy6ieSc7a4iOIxyIbHyt5KlzFLMqWjEnemWz9rSIy27iAPQKL7YCZLJ8XE+mir94lvVW1HwW7P0sDi2/9NvnJ+qX2xv/AEmfAoDeJZk9uPgt2foeMY0f8dP/ALUvtw/6dP8A7QgA5OnvTwj4Lcn6GPxjT/x0/Jv5qM1mf9Nn+X4odKE8Iizl6Tbxn3G/5/8AkkoISRigyl6HVtvVLHesfbiGVzw4j3iA2DoE5u16riC2qQTqG03hsdSB8JjSEZg8ZA1YABENa23W+vzUlPFEAkveWkEwS4wSYNwLeAXi5nt7YBX2xibNNQMvbhIJiw9oTHPyR+HqYqsDlqy6c2ZrSC3Tq2BdonXVD1cExzQ4tgQIuMx7oHd5hWPZXCvc58OGXdtytMgiXOzXF9Q23eqUmyHBIz2LxlUEMq1HF1t5BvJcefPhaL96uWdm6T6fA2CQCYfflMy3r3ql2s/eYpx0mqxvwbPetA3bD2OFNoEEtaLCSTeLCTe6uXRMV6Z7a+xWU3kl722iXNJzWnhLbG5jTzXcH2dp1iBRqumJcXNEWj4d/RajaezBiINSRlkCWuyiO4PF9LqrZsqq2kWtaMuVzQS5jb+0Hf8AuclKYqQFR7P4cPyuqufcRkIl/WGkT1v8Oqrf3nTw1R5YCWX/AIjTIE3yTGsiCCAbeZw239tVMPj6g3pqBhytdma8AZWmZbb2ungbhLH9qq1YZG0SWODQ0cRIMah45n1Uty+D4rg9Lb2lw7WF7ajTUcbgyC5xN+I3bYi/WbQs23bDTULhVZvdbPdeYiSbc9O4rM4PYlSoYqPy3ghkHLabm5OkW52lC4nso/eRRdMm0k87gzHMEG4Gqz46bFJSfLPStnYokueXOzWHtOgAtE2nKbg8UXspq1eVnuzdJ9KnuqpmoC4ayIBmJ7s0eit3Fd2go42cuvKWVMkL0x1VRymrqRyskNULm9UZCaQqES7xc3qihchMRKaiWdRBKEASZh0XZCiSzJgTApfBQ5ksydgSwuqDOUt4UCJiVyVCXpZ0xE2ZLeKHOuiomBJvUlHnSQM1dWgIhxEcwZPlAKDq08sFsljjAGnPl1PjPNXtfs2Xs1GYXEEAnlqUBiMHiGkONIvIhrARnaBoSYPX0C8FHvMh2l2bdLS0vzCHHK5ubwIOhmbzzV9haIbRgAMysmSQ60e/maJN5PgosLtktDgaIYQM3E5jKYvcSRmv39RdQ47tQ0sexuUnjDtTADXaEAD7vPQnorREjCP2ixtTI4lz2ve+QGyRBZLncpy9Dc+ausL2qYac2BBIs2SwNge0RJJk6dFkMDh3DEVHu1eG5c0xHtX7pyjyRVPFMLKg3YBfVcZn2QJaGiI55lUmYpmi212m3bWZQCSGkw8k8RGrrwb6RaUDtXtk1lNxc0NDQIJAc4yYOS2tv8gs3jXjdtyNcQC3NEuMNF3HmY9o95KqMa9uIxLadIFzDAaT7z4aCYPukhwHO4SSsXdtFBh8MK1XLmALnS1ty4yZgWgnzTH4eq0Xz06ZcQ2ZgRcW/JS7V2M+hUl1hNjcaCfI3VvsqoXsEthug1M3+PPXv5Epy/Uala4K3BCpRIh8Z/eF/GCbc1sNhPf7VO7pBdYO4cwy5geWaNOXctA+kPsAw9VjIENZY56Zu5hAcIJgEGPNUuBwgpSzO6akMIHSdT3zHqspM11Eo1TstamFNJ4Mh3E1xgOFnEwDOmnotLV2KeUHp/pVA2pmokDNIa1tQuLQXNJdIixPEReCQQtTsratOrSbLWZ2ANkkA8myOfP6I03L4yWo3yUFbZzm6gj9dUmbHc6k6qC0taQHC83IHSDqNFp6mIosY0VgXwD95w4gycxHK7tVHg6ANN1QMaxrBDMzgWBoLhwETeS7Q8xrK6VqSIelBmX/AHO8tzNh/cwhzo6wOV0xmx6rhLWExrpI8RMhahtLI8VaZYRYOAe5xaTOZp1NxeBe0BdJfGY++AYu1ri+RlYCJMC4k6iVe8yH+NEzNHYL3Mc4FvC4NcLzfmLQQPFSv7NvABLgQbWsQehnT1VttUHDksaJDgHmM9ybQQCJIy+vjNWK9R3ssHL3RyECxnp6I3ZMl6MF8O4js+xlUNL3FpiXQBl4cx6z6c1LQ7P0nNdxn+U3HS5BsbdDrzVNtHtIadQtdUdI1aJBHWdLzyQru0DHA8TnTyiT15krN67XbNF+OmrUS5odmXOBmrTZBiHktnwshq+D3UHPSeQDIBzcz1F9UFh8bmIa0uJNwGgev+le7N2I+rRJaKc5oAeS18mNHNjxgreOrau7MJaVOsaKKF0MV+/shVa9odEOeKcgg5XmNW9L8iVbN7E0nMMPcHMMOIEh0iRAOnx5rbeiY7EzN0toMIy1KTMvVgAeO8TKVbYYeM2HdnHMe8PFtz8J8lo9m9nm098SBUyZmkOAcJEwQeQ59fgiO0WyKNOmw0QG1MzMpBMkcUiSYInKudzp/odK021U+Tz2tTcw8QI+R8DzTBUW3w9BldwbiWmmSXxLSSeFoY0uMDUkyZ9krP7Y2HuicpzAcm8fj7Mx6raP5C6kYz/GfceSozJZl2kDrBI81x2pjkuhSTOVxFmSXMySdiPVqddEtxUdFWCqB+pXab3STNrQLd8nSeY58l88mz6Gi1e5rxxNBGlwD81FX2VQqMLC0AOEHLw/JQ056ofbW1BhqD6jj7IjzJgeMTPgCrUnfBLSPOu09BuHr1MgcKbWHLmiTktYx169VS0KLm0mR90HzIBPqTzVl2ox7qwe8AESGNgRLZzOdcydL+AUOz9pOe6ieFoimJMZGhrbEyQCbWGhJvzWrOZpOVIFxGzKzqNQUw4kCK4gNyCQWszuPC46mPdKm7P7LYau4exrGxnc64qBzZGdh14SDNzoZjVaik4NwpjK4DEvzHicXQGFp7y4N9o9ZQ1Kk6piRUpta2izMHF7TYQGu4ogOzZrAzJNk3J9Gq00raKDtPscOoOaWxUoPMmJL8rSanFcuzCHcWmg76fY+zHVzLQ4ZSHQ0DMATEN8uVtFpNr7XYN857nZ6jwBTAFmhobJJFszQR5BZ/8AeBOXIN2xpHCJvlgi8zNyL93NS2/pMseKDsfiWlxIB5zMjjJl5DZsJnp4IjZmEcRvIkC86d0nwKqK1c1HFxJJJ/IePJW2CxpyZAYaIkeEnx1n4BZzlbshJWFVcMd1mvAdB6dwPVS4fDvNMEHQkA+Am8XBj4xZEOa0UqZY4OMiWXEOkggzrMgeCfSe5j3l43bhle0aZgTa3UaT3d6mMq5KceTS7G2jVq4t0NLaLmNjMQ5ssY1vu6F2U98FFY2jXfUaWsY2myGuGfKNGvIiL3DioMFSxRpNNCpRG8Yd4/JD8xLibAQbk9IMonZ9bG043jaT2tJEUyGzqASSO8WjkF0ZoqmPOHrCg8sYIzl3CWsAEybzBjTSEti4uriXgy3JTyg5eVjlD2kXPha6OftNwYWPp5WlrgSSXQHSD7InnPKO9VGysdQwgNJlcu3hkvy8wMgGctAHWY807sKounbNNSk9j6ky4NBIucoHIQ3yjlMrMbeaMNRc9lfJVYz+HwhpzTe15Jbmv/MOiu8bt2nQpOqVXHIJN3Bs9MuUX+a8J7XdtnYus4gZacnIybAdSdXOOsnqi76H12BNxjnVHh8B8m8fGY+MpbOqOeYuf1oDytdCU3ZjLiQYgOF/iOYVxsrbhwwLWspkkWebi4ifyN1DKizV9nsPTDs4Y95YSHTYhwIOsX/JbrD9omndPfIbMCwDswBETMEz4aLx/CduatKnkDZfm7i0g+Xetbg9rirRpioGyeNzGnNzLWz0PteYCx/aLs1eMlRusZ2kbwvDHvAqbxkuYBm0HsAyNNSh8VtjFuY+mW0KBq6Oa4k6AG+azoAjT5rC4bbLg8sbLmtJaWuu4Q43DpkjUq2wPa7cVXMfFRpAkGHOaDoRI0Wu6Z7ZoN9iabCKpa2mZ4d61+YucbECHXmPeV2yiWRTLeLLIZwxAtAl0fJUx2lRdT3LWGpncKjHNh5pt4SAQ4EsILT01Qlc4vfDMQQLEEtc49CRJnw9Vp2Z9F5X2sKYl1IaxHATfThEnqhh2gBcAKLJLc0XmJgcO7VTWa/M0upATqQ1wETABiJ4Y6oTEbHZUquqCAHcOUnihphpGa4sikh9lpjtpMcW56DL2mXNdJBgAENm9tedpQNTZ9KpRqPaw0ntdZrnF2ZsSeZE3OiFo7Mq5mMY4FrH7508RBAytAtBHCToPkrOjiq4zb0MEF2W2a3ukgAXk6dwVLjol19M+yhTi8z4A+spKyqVRPsj4JK8mRgvDSMiUbTxIjiIKojXkqSnW/V159nZRdHHDkJXmP7SO2O8q/ZmA/wyTUP80WAM6AEz4rYbU2oKFB1SxIFgeZ0vC8OxmLLnuqG5c5zjzkmSdfFaaa5sifha4jtCXMykdSCO9P2dtRpblMNMQ0qkw2KzXyiG8MHvnX4ptSzQCIMyD3aR8Qtjnr6eiDtEyjRztMYlz4drkcAXGCwktLYI7wZvFiNV7fPq0X0g3jjgLQMrIIvJJOYQepvFoWIo4smBU4wLibkd3gj3VuAEDK0CYtpMecJNu7N9yC0sMeR5pySSS52v4wFPhcM6tVFJpy6ZpMakAjz08fIqsGIk8MzyPLvVpgyHZYdJLzvXXLhoQSbcNuvfdJnOlb5Jm1YPCBPOb/CdOf6spsJU4hECOUwCOgJ9k2HcYTcPs7PO7eI0OaBLtBl8eiYcA8TN45Afjf8A0or6XKE4Omi/w+JbPCJHRwkaARP1HRHVGgsEumLZTMiLC/kVk8JnDuGQeY/EfitTs2g3NleDLhwgn2T7Wl5iOcalZvgS54Nj2cxjnF1N8B4hw93NYAwCdbAnxV+aThqCvOKOIq52kTmbAk8sthbyXoezNsNqNEOl0CbiZi5Ed6LRtFOh2dQ1NmUXmalJjjbiIGa2knVWZeHagFMqspgFzuEC5MwAPOytOgZ43+2TCU6eRtJxaDfdguy+MRHqvNsLRM5SYB/3Hotb+0fatPEY47qrvKbYAjNAPPWx8QqZ2HGUyDI0Pz9Y+K0sVAgpyCpt3IFoSy2C7vS3S/4dyVjoLwYpNPGydOR68oMLTbJ2jT+0aS22U2aCIALDGhBMzfTvWJftMtOngjsDs3E1mb+nQJp5t3mloBIEmJiYHRS02NNIv+1m1KVOuX0qV4DnEPInyEglDYfbeExDRvHPpPBkEwCDpwviCO4hGDsNjt0+s+k1gpky0vBcQ2Zc0RcCOZvylM2v2PxNBpfUZafcguHflQor6Dk2+DQ7FpMpB1QVDULAHsyxLhIDmlo8tOU2VPXxLqtR9SWlziSczoIOpgZmk6EIXY9PKGGlma4th5DnBrndWt1bNrDnPJWGMYXH+IXEiAXH/XcujTqPZz6ly6DKDXNyFtSoJBcWue1rDyY3NTqOLZcQLwYlLFbYxdKCS4s/mEt1iM0uHIhVFbANkAP5TMWnWJUFbDlurh3Xjv5raKizGTlFfS+w/a10iabSSY9hpME2jKASe5GYntS6mb0s+aCA3O3KJIuDe+Wb9VkGugjuI/UhXr+0hdUNXdkZgBwv5j2hJAMad9+ac9OK6Fp6sndsK/8AVmFNzRueuSfVspLOVKmYlxFyZNybnvN0ktlCf5D/AIbLfkFObjeQn9fNS/ZpHsmOqr9qbZoYYHevGbkxt3nyGniYXlJN9Hq2l2Vvbmo91AOk5GkAiNZkTP61XnNVaPbHbF2JYaTWBtOQbkueYMiToPBUNQSFvFNcMydPlFaHls95mfmFLmLtSYAk+Pd0XG+1BMT8JRbsHI1utHJLsyxb6BsO2/U/ADmb+EoqKjiBbpBNoiZJ005p+BwjWmXyTaADl66lFnFFoBAYCCTMkmeUkm8KXJGmnpp3k6IhiGMEOyvuMzXuLTIIJAggiRIkdVMNuU2VJp0wKYdLWRfWRxa+t7oXEYcPdvKhu+SXF3tONyZj0UAwjR73pKHKJmoM2WExjA0vpMe0ukzvLZSS4SHWAj5JUi5uR+/pOBMZWjM48gXTaZ+XestSdHCJdMCDp3RKu8DTyAjKJNi6OIWvE6X7lk5uKpHRjm7fZocfsgPuX5Zj2iAJge43TwnmicFh6dMZWuc8kh0u4GTEAga9yp8NSJOUy4wMjoknTMwxzEEjrccgtDg6LcvCDEEeNp0Kwbl6bKEbuiww7gLOIv7o0A7r8o/JS0Qabw9lwDzsRy0HihMM+ZIPMN7rCVTbY7THDuywcxaYLdOYHcf9JYtvgq0kem0sTmaCNDf8llf2k9qW0MG5ksdUqQGseM4Im5y8rTc9F5vs3t/i6ALWOa5sl0PGa5MmDr/tUm3tr1cXVNWsQXEBsAQ0AaABdMYNPk5XJfALCgkzbVXTiTA6Ktw9OAjKNW8jl1VyCPARTwLnnK0SR4d0dw1CFxGz3NmWzctjUzlnRE1KxJJHDJGkp5xhIdNpzH1hRkx4oruzWwzjMZSoCYe6HFvJurj5AEr3et2MpB+Do0yWtw4q1ABGn8MGZm7nuF9bOXnX7FsEPtj6p/46Zj+p5y//AFzL2DCYrNVqVItw0m+DJLv83uH9gWjasypkW1qbzu6djvKjZ0u1k1XfHIB/ciMxvLddfwK7vw6vJIimwgTbiqET8G0x/wB6smOSodlN+48PUMmlTBHMcBvY3bE+JVJtr9n7HHPQMFtyxxBDo5B/u+crYOpNOrR+vBN+zgaFzVStC4PKanZHF7tznMDH3IyguBgfea43N4HqFn3bJr5w1zCXETcObGvIt+q90FFwNiHeNj8QnOpA6tI8DIVrUkiXCL7PEqfZapU4XMc0xMy3URDZBNjf4ICoypSeWOY4lsiSwhju+RYaT/te1YvZrgS5jaTjOjm5T38befiFSYrar6R/i4KsG/fpltVsciQ0281e5fZC0q/yeU1GkmZDdLGQRbwSXor+1uBm7ak85pCUkbv9Da/gx+MbBHEZETpHeF4ztekWVqjCSS17hJMk3sSeZhewM2cSeSznansIKs1KMCrq4E2f/wCJ9Fx6UsXydOrG1web0q0OHwRtRsCyHx2zX0nZajS13Q/MdR4KE4oixXQ1fJjGVKgbGOU+C2kNH+Gb8UHVkmYSe0nQQm42hKVMuCAbj0UdSmqqm5zdD+CLpbQ+9b1ChxaNFNMMqSacfdv9fqU8VAQoaGLHUKKcpLSbclNBdFlTHsxrKs8JXLCQZEuBA531sNb8lQOeRTAGv5lSYLFOEd31M/RRKNm0J0b/AGVUBItYmbeNoPkCtK14N9HDURrrDhHI/MFYHZm1TLDERrJWuo7Qa+mXAHMAbHuE5fT0C5kn0zeVdoho4rJVc0ixdmBF5tH0HxTcfgqdc5XDw7tb+qDxOMBMgggw4G/MWPnZGMrZmzz/AEVRN/DNbf7NCiwOZJvxc9dD3fms6WLeYrFy1zDfMCIPwWJrUy0wRBC305NrkynGiMGykokckG50lEUqWk/VW0RZIQRMXHRGYfY9fFFopsPEYzRDQCb8XctZ2Y7MsDRUxDCZALWO0A6uHXuW1wldvIAQIEdOkALHLkuuBvZfs/SwNDK259p7vvQPlqrfZwLaLAfaiXf1OOZ3+Tiq/EPBAAIOZwaesan0BHmiauIhjusQP6jZvqQjkXARhK9sw95xd5ey3/FrUZSrN6QhadJrWgDQAAeVk110rYUWzKw5H6/NSb/wPxCqaRPepsytSZLiiw39tPwUjHjqgmPToJWmZOIcbphaEICQbGOuvoNFGcTUBsA4ddD/ALVZIVMmOHZ90fBdUe/6tPofVJLgKZluXTT9QoatMEcpOunqqQY57rkkk8gp8NWLnQAfPl4rls6KH4/ZDKoy1GscIgSBbrB1Hksni/2agmaVTKOjhmHkZn4rfMwZi5HwU7ML+iqjJx6IcUzx/H9gsVT0pioOtM5v8bH0VI/AltnNIPQgg/Ar6AbhxCHx2yKVWN7Tz5bgEuLfHJME+IWq1n9M3o+HgbsIFBUwS9txXYXC1DO6y/0FzfTRVtf9muGOjqrfBzT82qt6JO1I8cdhYTXVHRBvGh5hbftV2LdhuJhL6XMmJB745d6ylXDrRNSVmbTXBf7JwbDZw5W1RuJ7OmM1Jjj1sVT7O2mWkEat1H4LS4TtG1xBP1n9d65JKSZ3Kmiuo0ntuLnSIBPgQUdhdqmnZ/CIi55XCshi6dQ8bGE9SAPUckDtfsgK4Jo1Sxw0BJcx3n7QQqvkJXXBnsftobwlrobNvjI9VebL7QggBxiOax+0ezeIo3qUyW/fbxt8ZGnnCr2VXA8JI7vyW7gpLg51qNPk9FxGMY45p0nzhQ4/EsqNGZoMaH81kcHtZwY5jrhwtHIzMppx7/Hv/JRtGm6g6hRJeGtBJJgAXJ8FvezXZXduFWuASLtZYweru8dF5lTxNRrg4OLSDYtJBHnqvW+xW2HYjD8Zl7Dlc7m60tJ7+XkjUTSsmDT4LxwzGyeykR/pdNGByP61TGOIkCYAJJJ5C6wNRNEONjDRHiT+A+ae/FEuptk83kf0xl9ZP9qfhsI4tEm7uIjpN48hA8kNToziB9wMqX/uYxt/EVD5rRdkPotW1R3/ADU7cRA0lQ06drFP3Pkkhk7MUDy/FEgFVg/X0R+HcefkqJJ21I5KRlYEzf6fBQ1ngR3qLet5QiwoONTmmCqIJcR8kM2tGqf9qHkqTFROaTDzPxKSGNRv6P5pIsdGYZsZgNp8JMfmrBmGDRYAKZntQLHr+ARDcN1KnEdgDQU8qxGFYU11Aa6D9aKaHYDmCXj6KWq4e7bv5oY+KQzj6h5KMnmnrjmpUMhcAbEAjoRI+BWY2z+zulVl1E7px93WmT82+XwWqLU0NIQpNcoTin2eM7W7I4mg69N1tHNBc0+Y+qqKlQg2senJe/OcUNiNlMrD+JTpvH8zQfWFru+oz22umeIYfalQaRp3H81YYDbdYHhDjziCbDn8F6dW/Z3gn60sp6sc5vpJCzm1v2XOYC7C13TyY6xPXjFvTzTyiw/dAuyduPIaXF2UzldEAx7Q7+vxWgpU6b2l1Wmx4cCBmY2DcA3I0E6rAOo4nDfw6tJ8H+X1BFj5LT9ncVVrBtNtJ4EiXFpDGtmSZNvJTKNcmkZqXZldt9lntru3FN7qZu3KC6J93yPoq2rhatKN5TcAdMzS35r3xmAa1ogQAAAB3frVJ2CaQc7Wub0IBB8QU1qvpozen4eE0aG8e1sgSQORN7aayvZezuym4ajlAAJguIiTyAnnA+ZUeJ7IYVzg4UmMIMiAQPNoP5ojeuZIdxAc4vHTMPqB4lEpZKhxi0+SzABMmPoocQZIYIg8Tv6QRbzMDwlVuC2yyo3M2RHJwiPEyY8/orGmyAS48Ru46C3IdAB9TzWdUX2PxNZwbLdTAHiTH5+SGwTzvKg91oY1vfGbN/lI8ig3Yio7E0xA3cPfFyeGGh5OgkvMDunwMwWGc0kuvIaBGoiSSe8lziq6Qu2H0SSVKanIqJtA6hSOw5AkhShj6NO9vgi2i1rQq1pIMj8UUNoSIAk+ioklruECXX8bIB7jclNNST16XXXVREFAwuhVtcgqR0cgfJAtqDqpW4gCBOth680wJikoftL/ALoPfI/BJIB1LmjqYSSVkDBqB4/RPr+0kkpZSA6oQtYpJKCjvIJtT8EkkMPpxvsrgC6kpKGvHElTOiSSBj+RScupJDBnc/H6KZv4JJIEJpv+u9Tv0C4kqECN5/rmuN9rzSSSAodpDKMS5vC7etGYWMbqkYkX1J+Kl2HUJrlsnLkJyzwzDbxpzSSXR4Zell/yv/t//SPppJLBmiC2aDxUlJ3D5u+ZSSQMCxbYNuhQYNkklRAXSPCPNCVikkhjQ1mikw518PxXUkIB5ckkkqEf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" name="Titre 1"/>
          <p:cNvSpPr txBox="1">
            <a:spLocks/>
          </p:cNvSpPr>
          <p:nvPr/>
        </p:nvSpPr>
        <p:spPr>
          <a:xfrm>
            <a:off x="5508104" y="44624"/>
            <a:ext cx="3600400" cy="28803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C.</a:t>
            </a:r>
            <a:r>
              <a:rPr kumimoji="0" lang="en-US" i="0" u="none" strike="noStrike" kern="1200" cap="none" spc="0" normalizeH="0" noProof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i="0" u="none" strike="noStrike" kern="1200" cap="none" spc="0" normalizeH="0" noProof="0" dirty="0" err="1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Tadonki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 -</a:t>
            </a:r>
            <a:r>
              <a:rPr kumimoji="0" lang="en-US" i="0" u="none" strike="noStrike" kern="1200" cap="none" spc="0" normalizeH="0" noProof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Mines </a:t>
            </a:r>
            <a:r>
              <a:rPr kumimoji="0" lang="en-US" i="0" u="none" strike="noStrike" kern="1200" cap="none" spc="0" normalizeH="0" noProof="0" dirty="0" err="1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ParisTech</a:t>
            </a:r>
            <a:endParaRPr kumimoji="0" lang="fr-FR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cxnSp>
        <p:nvCxnSpPr>
          <p:cNvPr id="9" name="Connecteur droit 8"/>
          <p:cNvCxnSpPr/>
          <p:nvPr/>
        </p:nvCxnSpPr>
        <p:spPr>
          <a:xfrm flipV="1">
            <a:off x="0" y="332656"/>
            <a:ext cx="9144000" cy="72008"/>
          </a:xfrm>
          <a:prstGeom prst="line">
            <a:avLst/>
          </a:prstGeom>
          <a:ln w="28575" cmpd="dbl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/>
          <p:cNvCxnSpPr/>
          <p:nvPr/>
        </p:nvCxnSpPr>
        <p:spPr>
          <a:xfrm>
            <a:off x="0" y="6237312"/>
            <a:ext cx="9144000" cy="0"/>
          </a:xfrm>
          <a:prstGeom prst="line">
            <a:avLst/>
          </a:prstGeom>
          <a:ln w="28575" cmpd="dbl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ZoneTexte 13"/>
          <p:cNvSpPr txBox="1"/>
          <p:nvPr/>
        </p:nvSpPr>
        <p:spPr>
          <a:xfrm>
            <a:off x="179512" y="836712"/>
            <a:ext cx="8465266" cy="6463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fr-FR" dirty="0" smtClean="0"/>
              <a:t>In </a:t>
            </a:r>
            <a:r>
              <a:rPr lang="fr-FR" dirty="0" err="1" smtClean="0"/>
              <a:t>order</a:t>
            </a:r>
            <a:r>
              <a:rPr lang="fr-FR" dirty="0" smtClean="0"/>
              <a:t> to </a:t>
            </a:r>
            <a:r>
              <a:rPr lang="fr-FR" dirty="0" err="1" smtClean="0"/>
              <a:t>reduce</a:t>
            </a:r>
            <a:r>
              <a:rPr lang="fr-FR" dirty="0" smtClean="0"/>
              <a:t> the </a:t>
            </a:r>
            <a:r>
              <a:rPr lang="fr-FR" dirty="0" err="1" smtClean="0"/>
              <a:t>repetitive</a:t>
            </a:r>
            <a:r>
              <a:rPr lang="fr-FR" dirty="0" smtClean="0"/>
              <a:t> </a:t>
            </a:r>
            <a:r>
              <a:rPr lang="fr-FR" dirty="0" err="1" smtClean="0"/>
              <a:t>read</a:t>
            </a:r>
            <a:r>
              <a:rPr lang="fr-FR" dirty="0" smtClean="0"/>
              <a:t>/</a:t>
            </a:r>
            <a:r>
              <a:rPr lang="fr-FR" dirty="0" err="1" smtClean="0"/>
              <a:t>write</a:t>
            </a:r>
            <a:r>
              <a:rPr lang="fr-FR" dirty="0" smtClean="0"/>
              <a:t> of the </a:t>
            </a:r>
            <a:r>
              <a:rPr lang="fr-FR" dirty="0" err="1" smtClean="0"/>
              <a:t>entire</a:t>
            </a:r>
            <a:r>
              <a:rPr lang="fr-FR" dirty="0" smtClean="0"/>
              <a:t> image, one </a:t>
            </a:r>
            <a:r>
              <a:rPr lang="fr-FR" dirty="0" err="1" smtClean="0"/>
              <a:t>could</a:t>
            </a:r>
            <a:r>
              <a:rPr lang="fr-FR" dirty="0" smtClean="0"/>
              <a:t> fuse or </a:t>
            </a:r>
            <a:r>
              <a:rPr lang="fr-FR" dirty="0" err="1" smtClean="0"/>
              <a:t>chain</a:t>
            </a:r>
            <a:r>
              <a:rPr lang="fr-FR" dirty="0" smtClean="0"/>
              <a:t> </a:t>
            </a:r>
          </a:p>
          <a:p>
            <a:r>
              <a:rPr lang="fr-FR" dirty="0" err="1" smtClean="0"/>
              <a:t>consecutive</a:t>
            </a:r>
            <a:r>
              <a:rPr lang="fr-FR" dirty="0" smtClean="0"/>
              <a:t> </a:t>
            </a:r>
            <a:r>
              <a:rPr lang="fr-FR" dirty="0" err="1" smtClean="0"/>
              <a:t>operators</a:t>
            </a:r>
            <a:r>
              <a:rPr lang="fr-FR" dirty="0" smtClean="0"/>
              <a:t> </a:t>
            </a:r>
            <a:r>
              <a:rPr lang="fr-FR" dirty="0" err="1" smtClean="0"/>
              <a:t>whenever</a:t>
            </a:r>
            <a:r>
              <a:rPr lang="fr-FR" dirty="0" smtClean="0"/>
              <a:t> possible. </a:t>
            </a:r>
            <a:r>
              <a:rPr lang="fr-FR" dirty="0" smtClean="0">
                <a:solidFill>
                  <a:srgbClr val="FF0000"/>
                </a:solidFill>
              </a:rPr>
              <a:t>But, </a:t>
            </a:r>
            <a:r>
              <a:rPr lang="fr-FR" dirty="0" err="1" smtClean="0">
                <a:solidFill>
                  <a:srgbClr val="FF0000"/>
                </a:solidFill>
              </a:rPr>
              <a:t>this</a:t>
            </a:r>
            <a:r>
              <a:rPr lang="fr-FR" dirty="0" smtClean="0">
                <a:solidFill>
                  <a:srgbClr val="FF0000"/>
                </a:solidFill>
              </a:rPr>
              <a:t> </a:t>
            </a:r>
            <a:r>
              <a:rPr lang="fr-FR" dirty="0" err="1" smtClean="0">
                <a:solidFill>
                  <a:srgbClr val="FF0000"/>
                </a:solidFill>
              </a:rPr>
              <a:t>implies</a:t>
            </a:r>
            <a:r>
              <a:rPr lang="fr-FR" dirty="0" smtClean="0">
                <a:solidFill>
                  <a:srgbClr val="FF0000"/>
                </a:solidFill>
              </a:rPr>
              <a:t> </a:t>
            </a:r>
            <a:r>
              <a:rPr lang="fr-FR" dirty="0" err="1" smtClean="0">
                <a:solidFill>
                  <a:srgbClr val="FF0000"/>
                </a:solidFill>
              </a:rPr>
              <a:t>redundant</a:t>
            </a:r>
            <a:r>
              <a:rPr lang="fr-FR" dirty="0" smtClean="0">
                <a:solidFill>
                  <a:srgbClr val="FF0000"/>
                </a:solidFill>
              </a:rPr>
              <a:t> computations.</a:t>
            </a:r>
            <a:endParaRPr lang="fr-FR" dirty="0">
              <a:solidFill>
                <a:srgbClr val="FF0000"/>
              </a:solidFill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179512" y="1846565"/>
            <a:ext cx="8496944" cy="646331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 smtClean="0"/>
              <a:t>In </a:t>
            </a:r>
            <a:r>
              <a:rPr lang="fr-FR" dirty="0" err="1" smtClean="0"/>
              <a:t>order</a:t>
            </a:r>
            <a:r>
              <a:rPr lang="fr-FR" dirty="0" smtClean="0"/>
              <a:t> to </a:t>
            </a:r>
            <a:r>
              <a:rPr lang="fr-FR" dirty="0" err="1" smtClean="0"/>
              <a:t>improve</a:t>
            </a:r>
            <a:r>
              <a:rPr lang="fr-FR" dirty="0" smtClean="0"/>
              <a:t> data </a:t>
            </a:r>
            <a:r>
              <a:rPr lang="fr-FR" dirty="0" err="1" smtClean="0"/>
              <a:t>locality</a:t>
            </a:r>
            <a:r>
              <a:rPr lang="fr-FR" dirty="0" smtClean="0"/>
              <a:t>,  as </a:t>
            </a:r>
            <a:r>
              <a:rPr lang="fr-FR" dirty="0" err="1" smtClean="0"/>
              <a:t>this</a:t>
            </a:r>
            <a:r>
              <a:rPr lang="fr-FR" dirty="0" smtClean="0"/>
              <a:t> </a:t>
            </a:r>
            <a:r>
              <a:rPr lang="fr-FR" dirty="0" err="1" smtClean="0"/>
              <a:t>is</a:t>
            </a:r>
            <a:r>
              <a:rPr lang="fr-FR" dirty="0" smtClean="0"/>
              <a:t> an important point </a:t>
            </a:r>
            <a:r>
              <a:rPr lang="fr-FR" dirty="0" err="1" smtClean="0"/>
              <a:t>here</a:t>
            </a:r>
            <a:r>
              <a:rPr lang="fr-FR" dirty="0" smtClean="0"/>
              <a:t> (due to the stencil </a:t>
            </a:r>
            <a:r>
              <a:rPr lang="fr-FR" dirty="0" err="1" smtClean="0"/>
              <a:t>form</a:t>
            </a:r>
            <a:r>
              <a:rPr lang="fr-FR" dirty="0" smtClean="0"/>
              <a:t> of the computation), </a:t>
            </a:r>
            <a:r>
              <a:rPr lang="fr-FR" dirty="0" err="1" smtClean="0"/>
              <a:t>we</a:t>
            </a:r>
            <a:r>
              <a:rPr lang="fr-FR" dirty="0" smtClean="0"/>
              <a:t> </a:t>
            </a:r>
            <a:r>
              <a:rPr lang="fr-FR" dirty="0" err="1" smtClean="0"/>
              <a:t>consider</a:t>
            </a:r>
            <a:r>
              <a:rPr lang="fr-FR" dirty="0" smtClean="0"/>
              <a:t> the </a:t>
            </a:r>
            <a:r>
              <a:rPr lang="fr-FR" dirty="0" err="1" smtClean="0"/>
              <a:t>common</a:t>
            </a:r>
            <a:r>
              <a:rPr lang="fr-FR" dirty="0" smtClean="0"/>
              <a:t> technique of </a:t>
            </a:r>
            <a:r>
              <a:rPr lang="fr-FR" dirty="0" err="1" smtClean="0">
                <a:solidFill>
                  <a:srgbClr val="FF0000"/>
                </a:solidFill>
              </a:rPr>
              <a:t>tiling</a:t>
            </a:r>
            <a:r>
              <a:rPr lang="fr-FR" dirty="0" smtClean="0"/>
              <a:t>.</a:t>
            </a:r>
            <a:endParaRPr lang="fr-FR" dirty="0"/>
          </a:p>
        </p:txBody>
      </p:sp>
      <p:sp>
        <p:nvSpPr>
          <p:cNvPr id="16" name="ZoneTexte 15"/>
          <p:cNvSpPr txBox="1"/>
          <p:nvPr/>
        </p:nvSpPr>
        <p:spPr>
          <a:xfrm>
            <a:off x="179512" y="2804735"/>
            <a:ext cx="8496944" cy="120032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 smtClean="0"/>
              <a:t>In practice, </a:t>
            </a:r>
            <a:r>
              <a:rPr lang="fr-FR" dirty="0" err="1" smtClean="0"/>
              <a:t>when</a:t>
            </a:r>
            <a:r>
              <a:rPr lang="fr-FR" dirty="0" smtClean="0"/>
              <a:t> </a:t>
            </a:r>
            <a:r>
              <a:rPr lang="fr-FR" dirty="0" err="1" smtClean="0"/>
              <a:t>it</a:t>
            </a:r>
            <a:r>
              <a:rPr lang="fr-FR" dirty="0" smtClean="0"/>
              <a:t> </a:t>
            </a:r>
            <a:r>
              <a:rPr lang="fr-FR" dirty="0" err="1" smtClean="0"/>
              <a:t>comes</a:t>
            </a:r>
            <a:r>
              <a:rPr lang="fr-FR" dirty="0" smtClean="0"/>
              <a:t> to </a:t>
            </a:r>
            <a:r>
              <a:rPr lang="fr-FR" dirty="0" err="1" smtClean="0"/>
              <a:t>special</a:t>
            </a:r>
            <a:r>
              <a:rPr lang="fr-FR" dirty="0" smtClean="0"/>
              <a:t> </a:t>
            </a:r>
            <a:r>
              <a:rPr lang="fr-FR" dirty="0" err="1" smtClean="0"/>
              <a:t>devices</a:t>
            </a:r>
            <a:r>
              <a:rPr lang="fr-FR" dirty="0" smtClean="0"/>
              <a:t>, </a:t>
            </a:r>
            <a:r>
              <a:rPr lang="fr-FR" dirty="0" err="1" smtClean="0"/>
              <a:t>where</a:t>
            </a:r>
            <a:r>
              <a:rPr lang="fr-FR" dirty="0" smtClean="0"/>
              <a:t> </a:t>
            </a:r>
            <a:r>
              <a:rPr lang="fr-FR" dirty="0" err="1" smtClean="0"/>
              <a:t>there</a:t>
            </a:r>
            <a:r>
              <a:rPr lang="fr-FR" dirty="0" smtClean="0"/>
              <a:t> </a:t>
            </a:r>
            <a:r>
              <a:rPr lang="fr-FR" dirty="0" err="1" smtClean="0"/>
              <a:t>there</a:t>
            </a:r>
            <a:r>
              <a:rPr lang="fr-FR" dirty="0" smtClean="0"/>
              <a:t> </a:t>
            </a:r>
            <a:r>
              <a:rPr lang="fr-FR" dirty="0" err="1" smtClean="0"/>
              <a:t>is</a:t>
            </a:r>
            <a:r>
              <a:rPr lang="fr-FR" dirty="0" smtClean="0"/>
              <a:t> a </a:t>
            </a:r>
            <a:r>
              <a:rPr lang="fr-FR" dirty="0" err="1" smtClean="0"/>
              <a:t>strong</a:t>
            </a:r>
            <a:r>
              <a:rPr lang="fr-FR" dirty="0" smtClean="0"/>
              <a:t> </a:t>
            </a:r>
            <a:r>
              <a:rPr lang="fr-FR" dirty="0" err="1" smtClean="0"/>
              <a:t>constraint</a:t>
            </a:r>
            <a:r>
              <a:rPr lang="fr-FR" dirty="0" smtClean="0"/>
              <a:t> on </a:t>
            </a:r>
            <a:r>
              <a:rPr lang="fr-FR" dirty="0" err="1" smtClean="0"/>
              <a:t>memory</a:t>
            </a:r>
            <a:r>
              <a:rPr lang="fr-FR" dirty="0" smtClean="0"/>
              <a:t> </a:t>
            </a:r>
            <a:r>
              <a:rPr lang="fr-FR" dirty="0" err="1" smtClean="0"/>
              <a:t>alignment</a:t>
            </a:r>
            <a:r>
              <a:rPr lang="fr-FR" dirty="0" smtClean="0"/>
              <a:t>, </a:t>
            </a:r>
            <a:r>
              <a:rPr lang="fr-FR" dirty="0" err="1" smtClean="0"/>
              <a:t>it</a:t>
            </a:r>
            <a:r>
              <a:rPr lang="fr-FR" dirty="0" smtClean="0"/>
              <a:t> </a:t>
            </a:r>
            <a:r>
              <a:rPr lang="fr-FR" dirty="0" err="1" smtClean="0"/>
              <a:t>is</a:t>
            </a:r>
            <a:r>
              <a:rPr lang="fr-FR" dirty="0" smtClean="0"/>
              <a:t> more simple to </a:t>
            </a:r>
            <a:r>
              <a:rPr lang="fr-FR" dirty="0" err="1" smtClean="0"/>
              <a:t>consider</a:t>
            </a:r>
            <a:r>
              <a:rPr lang="fr-FR" dirty="0" smtClean="0"/>
              <a:t> </a:t>
            </a:r>
            <a:r>
              <a:rPr lang="fr-FR" dirty="0" err="1" smtClean="0"/>
              <a:t>row</a:t>
            </a:r>
            <a:r>
              <a:rPr lang="fr-FR" dirty="0" smtClean="0"/>
              <a:t> </a:t>
            </a:r>
            <a:r>
              <a:rPr lang="fr-FR" dirty="0" err="1" smtClean="0"/>
              <a:t>tiles</a:t>
            </a:r>
            <a:r>
              <a:rPr lang="fr-FR" dirty="0" smtClean="0"/>
              <a:t> (i.e. a </a:t>
            </a:r>
            <a:r>
              <a:rPr lang="fr-FR" dirty="0" err="1" smtClean="0"/>
              <a:t>tile</a:t>
            </a:r>
            <a:r>
              <a:rPr lang="fr-FR" dirty="0" smtClean="0"/>
              <a:t> </a:t>
            </a:r>
            <a:r>
              <a:rPr lang="fr-FR" dirty="0" err="1" smtClean="0"/>
              <a:t>is</a:t>
            </a:r>
            <a:r>
              <a:rPr lang="fr-FR" dirty="0" smtClean="0"/>
              <a:t> a group of </a:t>
            </a:r>
            <a:r>
              <a:rPr lang="fr-FR" dirty="0" err="1" smtClean="0"/>
              <a:t>consecutive</a:t>
            </a:r>
            <a:r>
              <a:rPr lang="fr-FR" dirty="0" smtClean="0"/>
              <a:t> </a:t>
            </a:r>
            <a:r>
              <a:rPr lang="fr-FR" dirty="0" err="1" smtClean="0"/>
              <a:t>rows</a:t>
            </a:r>
            <a:r>
              <a:rPr lang="fr-FR" dirty="0" smtClean="0"/>
              <a:t>).</a:t>
            </a:r>
            <a:r>
              <a:rPr lang="fr-FR" dirty="0" smtClean="0"/>
              <a:t> </a:t>
            </a:r>
            <a:r>
              <a:rPr lang="fr-FR" dirty="0" smtClean="0"/>
              <a:t>This simplifies </a:t>
            </a:r>
            <a:r>
              <a:rPr lang="fr-FR" dirty="0" err="1" smtClean="0"/>
              <a:t>memory</a:t>
            </a:r>
            <a:r>
              <a:rPr lang="fr-FR" dirty="0" smtClean="0"/>
              <a:t> </a:t>
            </a:r>
            <a:r>
              <a:rPr lang="fr-FR" dirty="0" err="1" smtClean="0"/>
              <a:t>accesses</a:t>
            </a:r>
            <a:r>
              <a:rPr lang="fr-FR" dirty="0" smtClean="0"/>
              <a:t> </a:t>
            </a:r>
            <a:r>
              <a:rPr lang="fr-FR" dirty="0" err="1" smtClean="0"/>
              <a:t>implementation</a:t>
            </a:r>
            <a:r>
              <a:rPr lang="fr-FR" dirty="0" smtClean="0"/>
              <a:t>, but the performance </a:t>
            </a:r>
            <a:r>
              <a:rPr lang="fr-FR" dirty="0" err="1" smtClean="0"/>
              <a:t>is</a:t>
            </a:r>
            <a:r>
              <a:rPr lang="fr-FR" dirty="0" smtClean="0"/>
              <a:t> not optimal </a:t>
            </a:r>
            <a:r>
              <a:rPr lang="fr-FR" dirty="0" err="1" smtClean="0"/>
              <a:t>since</a:t>
            </a:r>
            <a:r>
              <a:rPr lang="fr-FR" dirty="0" smtClean="0"/>
              <a:t> </a:t>
            </a:r>
            <a:r>
              <a:rPr lang="fr-FR" dirty="0" smtClean="0">
                <a:solidFill>
                  <a:srgbClr val="FF0000"/>
                </a:solidFill>
              </a:rPr>
              <a:t>the </a:t>
            </a:r>
            <a:r>
              <a:rPr lang="fr-FR" dirty="0" err="1" smtClean="0">
                <a:solidFill>
                  <a:srgbClr val="FF0000"/>
                </a:solidFill>
              </a:rPr>
              <a:t>shape</a:t>
            </a:r>
            <a:r>
              <a:rPr lang="fr-FR" dirty="0" smtClean="0">
                <a:solidFill>
                  <a:srgbClr val="FF0000"/>
                </a:solidFill>
              </a:rPr>
              <a:t> of the optimal </a:t>
            </a:r>
            <a:r>
              <a:rPr lang="fr-FR" dirty="0" err="1" smtClean="0">
                <a:solidFill>
                  <a:srgbClr val="FF0000"/>
                </a:solidFill>
              </a:rPr>
              <a:t>tile</a:t>
            </a:r>
            <a:r>
              <a:rPr lang="fr-FR" dirty="0" smtClean="0">
                <a:solidFill>
                  <a:srgbClr val="FF0000"/>
                </a:solidFill>
              </a:rPr>
              <a:t> </a:t>
            </a:r>
            <a:r>
              <a:rPr lang="fr-FR" dirty="0" err="1" smtClean="0">
                <a:solidFill>
                  <a:srgbClr val="FF0000"/>
                </a:solidFill>
              </a:rPr>
              <a:t>is</a:t>
            </a:r>
            <a:r>
              <a:rPr lang="fr-FR" dirty="0" smtClean="0">
                <a:solidFill>
                  <a:srgbClr val="FF0000"/>
                </a:solidFill>
              </a:rPr>
              <a:t> a square</a:t>
            </a:r>
            <a:r>
              <a:rPr lang="fr-FR" dirty="0" smtClean="0"/>
              <a:t>. </a:t>
            </a:r>
            <a:endParaRPr lang="fr-FR" dirty="0"/>
          </a:p>
        </p:txBody>
      </p:sp>
      <p:sp>
        <p:nvSpPr>
          <p:cNvPr id="17" name="ZoneTexte 16"/>
          <p:cNvSpPr txBox="1"/>
          <p:nvPr/>
        </p:nvSpPr>
        <p:spPr>
          <a:xfrm>
            <a:off x="251520" y="4509120"/>
            <a:ext cx="8424936" cy="92333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571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fr-FR" dirty="0" smtClean="0"/>
              <a:t>In </a:t>
            </a:r>
            <a:r>
              <a:rPr lang="fr-FR" dirty="0" err="1" smtClean="0"/>
              <a:t>this</a:t>
            </a:r>
            <a:r>
              <a:rPr lang="fr-FR" dirty="0" smtClean="0"/>
              <a:t> </a:t>
            </a:r>
            <a:r>
              <a:rPr lang="fr-FR" dirty="0" err="1" smtClean="0"/>
              <a:t>work</a:t>
            </a:r>
            <a:r>
              <a:rPr lang="fr-FR" dirty="0" smtClean="0"/>
              <a:t>, </a:t>
            </a:r>
            <a:r>
              <a:rPr lang="fr-FR" dirty="0" err="1" smtClean="0"/>
              <a:t>we</a:t>
            </a:r>
            <a:r>
              <a:rPr lang="fr-FR" dirty="0" smtClean="0"/>
              <a:t> </a:t>
            </a:r>
            <a:r>
              <a:rPr lang="fr-FR" dirty="0" err="1" smtClean="0"/>
              <a:t>provide</a:t>
            </a:r>
            <a:r>
              <a:rPr lang="fr-FR" dirty="0" smtClean="0"/>
              <a:t> a </a:t>
            </a:r>
            <a:r>
              <a:rPr lang="fr-FR" dirty="0" err="1" smtClean="0"/>
              <a:t>generic</a:t>
            </a:r>
            <a:r>
              <a:rPr lang="fr-FR" dirty="0" smtClean="0"/>
              <a:t> routine to </a:t>
            </a:r>
            <a:r>
              <a:rPr lang="fr-FR" dirty="0" err="1" smtClean="0"/>
              <a:t>perform</a:t>
            </a:r>
            <a:r>
              <a:rPr lang="fr-FR" dirty="0" smtClean="0"/>
              <a:t> </a:t>
            </a:r>
            <a:r>
              <a:rPr lang="fr-FR" dirty="0" err="1" smtClean="0"/>
              <a:t>memory</a:t>
            </a:r>
            <a:r>
              <a:rPr lang="fr-FR" dirty="0" smtClean="0"/>
              <a:t> </a:t>
            </a:r>
            <a:r>
              <a:rPr lang="fr-FR" dirty="0" err="1" smtClean="0"/>
              <a:t>transfers</a:t>
            </a:r>
            <a:r>
              <a:rPr lang="fr-FR" dirty="0" smtClean="0"/>
              <a:t> of rectangle </a:t>
            </a:r>
            <a:r>
              <a:rPr lang="fr-FR" dirty="0" err="1" smtClean="0"/>
              <a:t>shapes</a:t>
            </a:r>
            <a:r>
              <a:rPr lang="fr-FR" dirty="0" smtClean="0"/>
              <a:t> </a:t>
            </a:r>
            <a:r>
              <a:rPr lang="fr-FR" dirty="0" smtClean="0"/>
              <a:t>on the IBM CELL machine and </a:t>
            </a:r>
            <a:r>
              <a:rPr lang="fr-FR" dirty="0" err="1" smtClean="0"/>
              <a:t>illustrate</a:t>
            </a:r>
            <a:r>
              <a:rPr lang="fr-FR" dirty="0" smtClean="0"/>
              <a:t> </a:t>
            </a:r>
            <a:r>
              <a:rPr lang="fr-FR" dirty="0" err="1" smtClean="0"/>
              <a:t>its</a:t>
            </a:r>
            <a:r>
              <a:rPr lang="fr-FR" dirty="0" smtClean="0"/>
              <a:t> </a:t>
            </a:r>
            <a:r>
              <a:rPr lang="fr-FR" dirty="0" err="1" smtClean="0"/>
              <a:t>efficiency</a:t>
            </a:r>
            <a:r>
              <a:rPr lang="fr-FR" dirty="0" smtClean="0"/>
              <a:t> on a </a:t>
            </a:r>
            <a:r>
              <a:rPr lang="fr-FR" dirty="0" err="1" smtClean="0"/>
              <a:t>tile</a:t>
            </a:r>
            <a:r>
              <a:rPr lang="fr-FR" dirty="0" smtClean="0"/>
              <a:t> </a:t>
            </a:r>
            <a:r>
              <a:rPr lang="fr-FR" dirty="0" err="1" smtClean="0"/>
              <a:t>implementation</a:t>
            </a:r>
            <a:r>
              <a:rPr lang="fr-FR" dirty="0" smtClean="0"/>
              <a:t> of the Harris </a:t>
            </a:r>
            <a:r>
              <a:rPr lang="fr-FR" dirty="0" err="1" smtClean="0"/>
              <a:t>algorithm</a:t>
            </a:r>
            <a:r>
              <a:rPr lang="fr-FR" dirty="0" smtClean="0"/>
              <a:t>.                   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5496" y="44624"/>
            <a:ext cx="5180112" cy="288032"/>
          </a:xfrm>
        </p:spPr>
        <p:txBody>
          <a:bodyPr>
            <a:noAutofit/>
          </a:bodyPr>
          <a:lstStyle/>
          <a:p>
            <a:pPr algn="l"/>
            <a:r>
              <a:rPr lang="en-US" sz="1600" b="1" dirty="0">
                <a:solidFill>
                  <a:schemeClr val="accent1">
                    <a:lumMod val="75000"/>
                  </a:schemeClr>
                </a:solidFill>
              </a:rPr>
              <a:t>Accelerator-based Implementation of the Harris Algorithm</a:t>
            </a:r>
            <a:endParaRPr lang="fr-FR" sz="1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0" y="6237312"/>
            <a:ext cx="9144000" cy="576064"/>
          </a:xfrm>
        </p:spPr>
        <p:txBody>
          <a:bodyPr>
            <a:normAutofit fontScale="92500" lnSpcReduction="20000"/>
          </a:bodyPr>
          <a:lstStyle/>
          <a:p>
            <a:r>
              <a:rPr lang="en-US" sz="1800" b="1" dirty="0"/>
              <a:t>International </a:t>
            </a:r>
            <a:r>
              <a:rPr lang="en-US" sz="1800" b="1" dirty="0" smtClean="0"/>
              <a:t>Conference </a:t>
            </a:r>
            <a:r>
              <a:rPr lang="en-US" sz="1800" b="1" dirty="0"/>
              <a:t>on Image and Signal Processing </a:t>
            </a:r>
            <a:r>
              <a:rPr lang="en-US" sz="1800" b="1" dirty="0" smtClean="0"/>
              <a:t> 2012 (</a:t>
            </a:r>
            <a:r>
              <a:rPr lang="en-US" sz="1800" b="1" dirty="0" smtClean="0">
                <a:solidFill>
                  <a:schemeClr val="accent2"/>
                </a:solidFill>
              </a:rPr>
              <a:t>ICISP’12</a:t>
            </a:r>
            <a:r>
              <a:rPr lang="en-US" sz="1800" b="1" dirty="0" smtClean="0"/>
              <a:t>)  </a:t>
            </a:r>
          </a:p>
          <a:p>
            <a:r>
              <a:rPr lang="en-US" sz="1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June 28-30, Agadir, Morocco</a:t>
            </a:r>
            <a:endParaRPr lang="fr-FR" sz="1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1266" name="AutoShape 2" descr="data:image/jpeg;base64,/9j/4AAQSkZJRgABAQAAAQABAAD/2wCEAAkGBhQSEBUUEhQVFRQVFhUUFhYXGBQVFRYXGBUVFBUXFxQYHCYeFxwjGRQUHy8gJCcpLCwsFR4xNTAqNSYrLCkBCQoKDgwOGg8PGikkHyQsLCwpKSksLCwpLCopLCksLCwsKSwsLCwpKSwpLCwsKSksLCwsLCwsLCwsKSkpKSkpLP/AABEIAMIBAwMBIgACEQEDEQH/xAAcAAABBQEBAQAAAAAAAAAAAAAEAAIDBQYBBwj/xABBEAABAwIDBQUFBQgBAwUAAAABAAIRAyEEEjEFEyJBUQZhcYGhMkKRscEUUtHh8AcVI2JygqLxQ1OS0hYzo7LC/8QAGgEAAwEBAQEAAAAAAAAAAAAAAAECAwQFBv/EACIRAAICAQUBAAMBAAAAAAAAAAABAhESAxMhMVFBBCJhMv/aAAwDAQACEQMRAD8AvRTTxTUgYnhi9fI83EjFNOFNShicGoyFREKacKalypwajIKIRTTt2pcq7lRkFEORLIpsqWVGQYkORLdqbKlkRkGJDu1zdqfKlkRkKiDIlu1NkSyIyCiDdpZFPkSyIyCiDdpbtT5EsieQUQbtcyKfIlkRkKiDIlu1PkSyoyCiDdrmRT5UsieQUQbtNNNE5FzIjIVAxppppoosXCxPIKBDTTTTRZYmmmjIKBN2kit2uIyCh7QngJoTwuXI68RwCcAmhOCdixHALoC4E5LIMTsJQuSlKMgxOwkuSlKMgxOpQuSlKMgxFCUJSlKMgxOwuQuylKMgxFC5lXZSlGQsTkJQlK5KdhidhLKkCuyjIMTkJZV2UpRkLE5lXMqfKSeQYjMqWVPSRYsSPKuZVKuJ5BiQlq4WqUhNRkGJFlSUkLqMgxBQ9PD05mLYDA1N4hotqeoJRLKgPMgWtBv5tGvouPcOvAGzpwck7FXyiCRzuBHIib6pwxwsJE2j2ZPEBedNU9wMBBy7nSZXNyc3/wAZPwv+SZ+9GCZf4XZJvAgRPnojMMEO3oTd+FIQ2RJdGsePrFvQqOsBFiekZD3x3wjMMBfaAlvwhzUgwGuIEXDXR+Kn3QEkgx32LuVhrrZGYYHd8F3fBD1MZTYYeQ0jUE3+EJv72oa5x5O+kIzDD+hYrBLehAO2zRix68zP0Q1XbI5R4kxy8UZixLjepbxVbNoZtBI65h07pUhNyMzRAn25nuBt10TyDEPNUJb0KqrA2IqgzctbJjxld3T4MVAYEkS2Rbp1TyQsWWZqhc3w6qrZTef+QeBMJlQVBq/v0J+QRkhYsuN6Oq6KoVMxtR2jwY8fwUgwzwbkek+qeSDFlvnXN4FWfZ3TyjQfoBNNN3TlOv4oyQYstt4lnVG8vHu/5BRfandI/uCpNE0zRbxLOs47GvB5/EFNG03/AMyoTNLnSzrNDax6lP8A3qepToVmhzLmZUA2s7r8k4bSd19QgVl5mSVJ+8HJIodiwmAxNw2ozWScpcRpcEAxN/gURVoVKTBnrgx7radN155T4dysGYSW5CDRvxODWNi0ibEXmLKbEbLlwIh7Wj3eFxtfjsR+tFxHU0BvxJNORVzGRfLDSIPDlBgmYvqjMC+m6xrFxPeGjvIFreZjqqfaWzXAEupOFOR7xcQTYGzufgddV3DdliQ1wa0kk8JD5tydPsm+sIAuqFamCBOYkmOruQiI5/IpuKxeWC6kXi54ZIbAJPK7e8eay1eDUIFIgsJblG9mZMwdBfkToVE7aTCzK2gGxIzOiTI1vJB00JQKy2xfaZjWgtaDUIIPMCLXAPPUXsoGdp3lglnEA4F0SCCNYdYaBUOYg5hJykGbDmT7OpVtX7XgsAbT4weZlsc7ePehgmWuF2o/LA3bgPavTcL6Waeo6ck/aLM1MOa5+eSXNaYIaZJs5wgSs5gnUXBz98+k4Ngizi9xnNEe6Ry5dSuN2odd46plDgMzS4ZXWdMpDZf4fA0XtL6jKzrS4uc2Wi3EYOZWTNmAQWMY5uWAcodyhpkmT3/063AWP2PtGpTqTTYHGC2Ltgf2kLT0sZUeBmblItlbm5WkuzaIbBKyi2tgN1Vc3LmBkgw4AGZMBsiAbeSVSs1hljaE5Z/5XXA5B3smREf7WyfUpnLLakgfeJHU38e9Q130gLgDXoDeZk6nVLcQ9tmPZtZzYzsJgiAJbHOSDry+Cf8AbyQP4EjKcxAc2bm8tHKeavK2Noz7LS0CPen1d9EG7abGmWUmDvgfQK1k+kQ3CPciPfmqf4Ya3llJe4zcQDlEABEPwFZ7YcwDrDnX6HW8fRDP2y/llHkhztF/3iCelvkrWnP+Gb1oL0MOxXtMhzYHIOc315LtPDPJlzoi4OcHx9zWFXPxTj7zviVAXq1ov6yH+QviLommwnizzrmdxddWgnzUbsZSA69xBf6khVDnpk95Wi0UZ78vhcjaDBAAIjuYTy6ieSc7a4iOIxyIbHyt5KlzFLMqWjEnemWz9rSIy27iAPQKL7YCZLJ8XE+mir94lvVW1HwW7P0sDi2/9NvnJ+qX2xv/AEmfAoDeJZk9uPgt2foeMY0f8dP/ALUvtw/6dP8A7QgA5OnvTwj4Lcn6GPxjT/x0/Jv5qM1mf9Nn+X4odKE8Iizl6Tbxn3G/5/8AkkoISRigyl6HVtvVLHesfbiGVzw4j3iA2DoE5u16riC2qQTqG03hsdSB8JjSEZg8ZA1YABENa23W+vzUlPFEAkveWkEwS4wSYNwLeAXi5nt7YBX2xibNNQMvbhIJiw9oTHPyR+HqYqsDlqy6c2ZrSC3Tq2BdonXVD1cExzQ4tgQIuMx7oHd5hWPZXCvc58OGXdtytMgiXOzXF9Q23eqUmyHBIz2LxlUEMq1HF1t5BvJcefPhaL96uWdm6T6fA2CQCYfflMy3r3ql2s/eYpx0mqxvwbPetA3bD2OFNoEEtaLCSTeLCTe6uXRMV6Z7a+xWU3kl722iXNJzWnhLbG5jTzXcH2dp1iBRqumJcXNEWj4d/RajaezBiINSRlkCWuyiO4PF9LqrZsqq2kWtaMuVzQS5jb+0Hf8AuclKYqQFR7P4cPyuqufcRkIl/WGkT1v8Oqrf3nTw1R5YCWX/AIjTIE3yTGsiCCAbeZw239tVMPj6g3pqBhytdma8AZWmZbb2ungbhLH9qq1YZG0SWODQ0cRIMah45n1Uty+D4rg9Lb2lw7WF7ajTUcbgyC5xN+I3bYi/WbQs23bDTULhVZvdbPdeYiSbc9O4rM4PYlSoYqPy3ghkHLabm5OkW52lC4nso/eRRdMm0k87gzHMEG4Gqz46bFJSfLPStnYokueXOzWHtOgAtE2nKbg8UXspq1eVnuzdJ9KnuqpmoC4ayIBmJ7s0eit3Fd2go42cuvKWVMkL0x1VRymrqRyskNULm9UZCaQqES7xc3qihchMRKaiWdRBKEASZh0XZCiSzJgTApfBQ5ksydgSwuqDOUt4UCJiVyVCXpZ0xE2ZLeKHOuiomBJvUlHnSQM1dWgIhxEcwZPlAKDq08sFsljjAGnPl1PjPNXtfs2Xs1GYXEEAnlqUBiMHiGkONIvIhrARnaBoSYPX0C8FHvMh2l2bdLS0vzCHHK5ubwIOhmbzzV9haIbRgAMysmSQ60e/maJN5PgosLtktDgaIYQM3E5jKYvcSRmv39RdQ47tQ0sexuUnjDtTADXaEAD7vPQnorREjCP2ixtTI4lz2ve+QGyRBZLncpy9Dc+ausL2qYac2BBIs2SwNge0RJJk6dFkMDh3DEVHu1eG5c0xHtX7pyjyRVPFMLKg3YBfVcZn2QJaGiI55lUmYpmi212m3bWZQCSGkw8k8RGrrwb6RaUDtXtk1lNxc0NDQIJAc4yYOS2tv8gs3jXjdtyNcQC3NEuMNF3HmY9o95KqMa9uIxLadIFzDAaT7z4aCYPukhwHO4SSsXdtFBh8MK1XLmALnS1ty4yZgWgnzTH4eq0Xz06ZcQ2ZgRcW/JS7V2M+hUl1hNjcaCfI3VvsqoXsEthug1M3+PPXv5Epy/Uala4K3BCpRIh8Z/eF/GCbc1sNhPf7VO7pBdYO4cwy5geWaNOXctA+kPsAw9VjIENZY56Zu5hAcIJgEGPNUuBwgpSzO6akMIHSdT3zHqspM11Eo1TstamFNJ4Mh3E1xgOFnEwDOmnotLV2KeUHp/pVA2pmokDNIa1tQuLQXNJdIixPEReCQQtTsratOrSbLWZ2ANkkA8myOfP6I03L4yWo3yUFbZzm6gj9dUmbHc6k6qC0taQHC83IHSDqNFp6mIosY0VgXwD95w4gycxHK7tVHg6ANN1QMaxrBDMzgWBoLhwETeS7Q8xrK6VqSIelBmX/AHO8tzNh/cwhzo6wOV0xmx6rhLWExrpI8RMhahtLI8VaZYRYOAe5xaTOZp1NxeBe0BdJfGY++AYu1ri+RlYCJMC4k6iVe8yH+NEzNHYL3Mc4FvC4NcLzfmLQQPFSv7NvABLgQbWsQehnT1VttUHDksaJDgHmM9ybQQCJIy+vjNWK9R3ssHL3RyECxnp6I3ZMl6MF8O4js+xlUNL3FpiXQBl4cx6z6c1LQ7P0nNdxn+U3HS5BsbdDrzVNtHtIadQtdUdI1aJBHWdLzyQru0DHA8TnTyiT15krN67XbNF+OmrUS5odmXOBmrTZBiHktnwshq+D3UHPSeQDIBzcz1F9UFh8bmIa0uJNwGgev+le7N2I+rRJaKc5oAeS18mNHNjxgreOrau7MJaVOsaKKF0MV+/shVa9odEOeKcgg5XmNW9L8iVbN7E0nMMPcHMMOIEh0iRAOnx5rbeiY7EzN0toMIy1KTMvVgAeO8TKVbYYeM2HdnHMe8PFtz8J8lo9m9nm098SBUyZmkOAcJEwQeQ59fgiO0WyKNOmw0QG1MzMpBMkcUiSYInKudzp/odK021U+Tz2tTcw8QI+R8DzTBUW3w9BldwbiWmmSXxLSSeFoY0uMDUkyZ9krP7Y2HuicpzAcm8fj7Mx6raP5C6kYz/GfceSozJZl2kDrBI81x2pjkuhSTOVxFmSXMySdiPVqddEtxUdFWCqB+pXab3STNrQLd8nSeY58l88mz6Gi1e5rxxNBGlwD81FX2VQqMLC0AOEHLw/JQ056ofbW1BhqD6jj7IjzJgeMTPgCrUnfBLSPOu09BuHr1MgcKbWHLmiTktYx169VS0KLm0mR90HzIBPqTzVl2ox7qwe8AESGNgRLZzOdcydL+AUOz9pOe6ieFoimJMZGhrbEyQCbWGhJvzWrOZpOVIFxGzKzqNQUw4kCK4gNyCQWszuPC46mPdKm7P7LYau4exrGxnc64qBzZGdh14SDNzoZjVaik4NwpjK4DEvzHicXQGFp7y4N9o9ZQ1Kk6piRUpta2izMHF7TYQGu4ogOzZrAzJNk3J9Gq00raKDtPscOoOaWxUoPMmJL8rSanFcuzCHcWmg76fY+zHVzLQ4ZSHQ0DMATEN8uVtFpNr7XYN857nZ6jwBTAFmhobJJFszQR5BZ/8AeBOXIN2xpHCJvlgi8zNyL93NS2/pMseKDsfiWlxIB5zMjjJl5DZsJnp4IjZmEcRvIkC86d0nwKqK1c1HFxJJJ/IePJW2CxpyZAYaIkeEnx1n4BZzlbshJWFVcMd1mvAdB6dwPVS4fDvNMEHQkA+Am8XBj4xZEOa0UqZY4OMiWXEOkggzrMgeCfSe5j3l43bhle0aZgTa3UaT3d6mMq5KceTS7G2jVq4t0NLaLmNjMQ5ssY1vu6F2U98FFY2jXfUaWsY2myGuGfKNGvIiL3DioMFSxRpNNCpRG8Yd4/JD8xLibAQbk9IMonZ9bG043jaT2tJEUyGzqASSO8WjkF0ZoqmPOHrCg8sYIzl3CWsAEybzBjTSEti4uriXgy3JTyg5eVjlD2kXPha6OftNwYWPp5WlrgSSXQHSD7InnPKO9VGysdQwgNJlcu3hkvy8wMgGctAHWY807sKounbNNSk9j6ky4NBIucoHIQ3yjlMrMbeaMNRc9lfJVYz+HwhpzTe15Jbmv/MOiu8bt2nQpOqVXHIJN3Bs9MuUX+a8J7XdtnYus4gZacnIybAdSdXOOsnqi76H12BNxjnVHh8B8m8fGY+MpbOqOeYuf1oDytdCU3ZjLiQYgOF/iOYVxsrbhwwLWspkkWebi4ifyN1DKizV9nsPTDs4Y95YSHTYhwIOsX/JbrD9omndPfIbMCwDswBETMEz4aLx/CduatKnkDZfm7i0g+Xetbg9rirRpioGyeNzGnNzLWz0PteYCx/aLs1eMlRusZ2kbwvDHvAqbxkuYBm0HsAyNNSh8VtjFuY+mW0KBq6Oa4k6AG+azoAjT5rC4bbLg8sbLmtJaWuu4Q43DpkjUq2wPa7cVXMfFRpAkGHOaDoRI0Wu6Z7ZoN9iabCKpa2mZ4d61+YucbECHXmPeV2yiWRTLeLLIZwxAtAl0fJUx2lRdT3LWGpncKjHNh5pt4SAQ4EsILT01Qlc4vfDMQQLEEtc49CRJnw9Vp2Z9F5X2sKYl1IaxHATfThEnqhh2gBcAKLJLc0XmJgcO7VTWa/M0upATqQ1wETABiJ4Y6oTEbHZUquqCAHcOUnihphpGa4sikh9lpjtpMcW56DL2mXNdJBgAENm9tedpQNTZ9KpRqPaw0ntdZrnF2ZsSeZE3OiFo7Mq5mMY4FrH7508RBAytAtBHCToPkrOjiq4zb0MEF2W2a3ukgAXk6dwVLjol19M+yhTi8z4A+spKyqVRPsj4JK8mRgvDSMiUbTxIjiIKojXkqSnW/V159nZRdHHDkJXmP7SO2O8q/ZmA/wyTUP80WAM6AEz4rYbU2oKFB1SxIFgeZ0vC8OxmLLnuqG5c5zjzkmSdfFaaa5sifha4jtCXMykdSCO9P2dtRpblMNMQ0qkw2KzXyiG8MHvnX4ptSzQCIMyD3aR8Qtjnr6eiDtEyjRztMYlz4drkcAXGCwktLYI7wZvFiNV7fPq0X0g3jjgLQMrIIvJJOYQepvFoWIo4smBU4wLibkd3gj3VuAEDK0CYtpMecJNu7N9yC0sMeR5pySSS52v4wFPhcM6tVFJpy6ZpMakAjz08fIqsGIk8MzyPLvVpgyHZYdJLzvXXLhoQSbcNuvfdJnOlb5Jm1YPCBPOb/CdOf6spsJU4hECOUwCOgJ9k2HcYTcPs7PO7eI0OaBLtBl8eiYcA8TN45Afjf8A0or6XKE4Omi/w+JbPCJHRwkaARP1HRHVGgsEumLZTMiLC/kVk8JnDuGQeY/EfitTs2g3NleDLhwgn2T7Wl5iOcalZvgS54Nj2cxjnF1N8B4hw93NYAwCdbAnxV+aThqCvOKOIq52kTmbAk8sthbyXoezNsNqNEOl0CbiZi5Ed6LRtFOh2dQ1NmUXmalJjjbiIGa2knVWZeHagFMqspgFzuEC5MwAPOytOgZ43+2TCU6eRtJxaDfdguy+MRHqvNsLRM5SYB/3Hotb+0fatPEY47qrvKbYAjNAPPWx8QqZ2HGUyDI0Pz9Y+K0sVAgpyCpt3IFoSy2C7vS3S/4dyVjoLwYpNPGydOR68oMLTbJ2jT+0aS22U2aCIALDGhBMzfTvWJftMtOngjsDs3E1mb+nQJp5t3mloBIEmJiYHRS02NNIv+1m1KVOuX0qV4DnEPInyEglDYfbeExDRvHPpPBkEwCDpwviCO4hGDsNjt0+s+k1gpky0vBcQ2Zc0RcCOZvylM2v2PxNBpfUZafcguHflQor6Dk2+DQ7FpMpB1QVDULAHsyxLhIDmlo8tOU2VPXxLqtR9SWlziSczoIOpgZmk6EIXY9PKGGlma4th5DnBrndWt1bNrDnPJWGMYXH+IXEiAXH/XcujTqPZz6ly6DKDXNyFtSoJBcWue1rDyY3NTqOLZcQLwYlLFbYxdKCS4s/mEt1iM0uHIhVFbANkAP5TMWnWJUFbDlurh3Xjv5raKizGTlFfS+w/a10iabSSY9hpME2jKASe5GYntS6mb0s+aCA3O3KJIuDe+Wb9VkGugjuI/UhXr+0hdUNXdkZgBwv5j2hJAMad9+ac9OK6Fp6sndsK/8AVmFNzRueuSfVspLOVKmYlxFyZNybnvN0ktlCf5D/AIbLfkFObjeQn9fNS/ZpHsmOqr9qbZoYYHevGbkxt3nyGniYXlJN9Hq2l2Vvbmo91AOk5GkAiNZkTP61XnNVaPbHbF2JYaTWBtOQbkueYMiToPBUNQSFvFNcMydPlFaHls95mfmFLmLtSYAk+Pd0XG+1BMT8JRbsHI1utHJLsyxb6BsO2/U/ADmb+EoqKjiBbpBNoiZJ005p+BwjWmXyTaADl66lFnFFoBAYCCTMkmeUkm8KXJGmnpp3k6IhiGMEOyvuMzXuLTIIJAggiRIkdVMNuU2VJp0wKYdLWRfWRxa+t7oXEYcPdvKhu+SXF3tONyZj0UAwjR73pKHKJmoM2WExjA0vpMe0ukzvLZSS4SHWAj5JUi5uR+/pOBMZWjM48gXTaZ+XestSdHCJdMCDp3RKu8DTyAjKJNi6OIWvE6X7lk5uKpHRjm7fZocfsgPuX5Zj2iAJge43TwnmicFh6dMZWuc8kh0u4GTEAga9yp8NSJOUy4wMjoknTMwxzEEjrccgtDg6LcvCDEEeNp0Kwbl6bKEbuiww7gLOIv7o0A7r8o/JS0Qabw9lwDzsRy0HihMM+ZIPMN7rCVTbY7THDuywcxaYLdOYHcf9JYtvgq0kem0sTmaCNDf8llf2k9qW0MG5ksdUqQGseM4Im5y8rTc9F5vs3t/i6ALWOa5sl0PGa5MmDr/tUm3tr1cXVNWsQXEBsAQ0AaABdMYNPk5XJfALCgkzbVXTiTA6Ktw9OAjKNW8jl1VyCPARTwLnnK0SR4d0dw1CFxGz3NmWzctjUzlnRE1KxJJHDJGkp5xhIdNpzH1hRkx4oruzWwzjMZSoCYe6HFvJurj5AEr3et2MpB+Do0yWtw4q1ABGn8MGZm7nuF9bOXnX7FsEPtj6p/46Zj+p5y//AFzL2DCYrNVqVItw0m+DJLv83uH9gWjasypkW1qbzu6djvKjZ0u1k1XfHIB/ciMxvLddfwK7vw6vJIimwgTbiqET8G0x/wB6smOSodlN+48PUMmlTBHMcBvY3bE+JVJtr9n7HHPQMFtyxxBDo5B/u+crYOpNOrR+vBN+zgaFzVStC4PKanZHF7tznMDH3IyguBgfea43N4HqFn3bJr5w1zCXETcObGvIt+q90FFwNiHeNj8QnOpA6tI8DIVrUkiXCL7PEqfZapU4XMc0xMy3URDZBNjf4ICoypSeWOY4lsiSwhju+RYaT/te1YvZrgS5jaTjOjm5T38befiFSYrar6R/i4KsG/fpltVsciQ0281e5fZC0q/yeU1GkmZDdLGQRbwSXor+1uBm7ak85pCUkbv9Da/gx+MbBHEZETpHeF4ztekWVqjCSS17hJMk3sSeZhewM2cSeSznansIKs1KMCrq4E2f/wCJ9Fx6UsXydOrG1web0q0OHwRtRsCyHx2zX0nZajS13Q/MdR4KE4oixXQ1fJjGVKgbGOU+C2kNH+Gb8UHVkmYSe0nQQm42hKVMuCAbj0UdSmqqm5zdD+CLpbQ+9b1ChxaNFNMMqSacfdv9fqU8VAQoaGLHUKKcpLSbclNBdFlTHsxrKs8JXLCQZEuBA531sNb8lQOeRTAGv5lSYLFOEd31M/RRKNm0J0b/AGVUBItYmbeNoPkCtK14N9HDURrrDhHI/MFYHZm1TLDERrJWuo7Qa+mXAHMAbHuE5fT0C5kn0zeVdoho4rJVc0ixdmBF5tH0HxTcfgqdc5XDw7tb+qDxOMBMgggw4G/MWPnZGMrZmzz/AEVRN/DNbf7NCiwOZJvxc9dD3fms6WLeYrFy1zDfMCIPwWJrUy0wRBC305NrkynGiMGykokckG50lEUqWk/VW0RZIQRMXHRGYfY9fFFopsPEYzRDQCb8XctZ2Y7MsDRUxDCZALWO0A6uHXuW1wldvIAQIEdOkALHLkuuBvZfs/SwNDK259p7vvQPlqrfZwLaLAfaiXf1OOZ3+Tiq/EPBAAIOZwaesan0BHmiauIhjusQP6jZvqQjkXARhK9sw95xd5ey3/FrUZSrN6QhadJrWgDQAAeVk110rYUWzKw5H6/NSb/wPxCqaRPepsytSZLiiw39tPwUjHjqgmPToJWmZOIcbphaEICQbGOuvoNFGcTUBsA4ddD/ALVZIVMmOHZ90fBdUe/6tPofVJLgKZluXTT9QoatMEcpOunqqQY57rkkk8gp8NWLnQAfPl4rls6KH4/ZDKoy1GscIgSBbrB1Hksni/2agmaVTKOjhmHkZn4rfMwZi5HwU7ML+iqjJx6IcUzx/H9gsVT0pioOtM5v8bH0VI/AltnNIPQgg/Ar6AbhxCHx2yKVWN7Tz5bgEuLfHJME+IWq1n9M3o+HgbsIFBUwS9txXYXC1DO6y/0FzfTRVtf9muGOjqrfBzT82qt6JO1I8cdhYTXVHRBvGh5hbftV2LdhuJhL6XMmJB745d6ylXDrRNSVmbTXBf7JwbDZw5W1RuJ7OmM1Jjj1sVT7O2mWkEat1H4LS4TtG1xBP1n9d65JKSZ3Kmiuo0ntuLnSIBPgQUdhdqmnZ/CIi55XCshi6dQ8bGE9SAPUckDtfsgK4Jo1Sxw0BJcx3n7QQqvkJXXBnsftobwlrobNvjI9VebL7QggBxiOax+0ezeIo3qUyW/fbxt8ZGnnCr2VXA8JI7vyW7gpLg51qNPk9FxGMY45p0nzhQ4/EsqNGZoMaH81kcHtZwY5jrhwtHIzMppx7/Hv/JRtGm6g6hRJeGtBJJgAXJ8FvezXZXduFWuASLtZYweru8dF5lTxNRrg4OLSDYtJBHnqvW+xW2HYjD8Zl7Dlc7m60tJ7+XkjUTSsmDT4LxwzGyeykR/pdNGByP61TGOIkCYAJJJ5C6wNRNEONjDRHiT+A+ae/FEuptk83kf0xl9ZP9qfhsI4tEm7uIjpN48hA8kNToziB9wMqX/uYxt/EVD5rRdkPotW1R3/ADU7cRA0lQ06drFP3Pkkhk7MUDy/FEgFVg/X0R+HcefkqJJ21I5KRlYEzf6fBQ1ngR3qLet5QiwoONTmmCqIJcR8kM2tGqf9qHkqTFROaTDzPxKSGNRv6P5pIsdGYZsZgNp8JMfmrBmGDRYAKZntQLHr+ARDcN1KnEdgDQU8qxGFYU11Aa6D9aKaHYDmCXj6KWq4e7bv5oY+KQzj6h5KMnmnrjmpUMhcAbEAjoRI+BWY2z+zulVl1E7px93WmT82+XwWqLU0NIQpNcoTin2eM7W7I4mg69N1tHNBc0+Y+qqKlQg2senJe/OcUNiNlMrD+JTpvH8zQfWFru+oz22umeIYfalQaRp3H81YYDbdYHhDjziCbDn8F6dW/Z3gn60sp6sc5vpJCzm1v2XOYC7C13TyY6xPXjFvTzTyiw/dAuyduPIaXF2UzldEAx7Q7+vxWgpU6b2l1Wmx4cCBmY2DcA3I0E6rAOo4nDfw6tJ8H+X1BFj5LT9ncVVrBtNtJ4EiXFpDGtmSZNvJTKNcmkZqXZldt9lntru3FN7qZu3KC6J93yPoq2rhatKN5TcAdMzS35r3xmAa1ogQAAAB3frVJ2CaQc7Wub0IBB8QU1qvpozen4eE0aG8e1sgSQORN7aayvZezuym4ajlAAJguIiTyAnnA+ZUeJ7IYVzg4UmMIMiAQPNoP5ojeuZIdxAc4vHTMPqB4lEpZKhxi0+SzABMmPoocQZIYIg8Tv6QRbzMDwlVuC2yyo3M2RHJwiPEyY8/orGmyAS48Ru46C3IdAB9TzWdUX2PxNZwbLdTAHiTH5+SGwTzvKg91oY1vfGbN/lI8ig3Yio7E0xA3cPfFyeGGh5OgkvMDunwMwWGc0kuvIaBGoiSSe8lziq6Qu2H0SSVKanIqJtA6hSOw5AkhShj6NO9vgi2i1rQq1pIMj8UUNoSIAk+ioklruECXX8bIB7jclNNST16XXXVREFAwuhVtcgqR0cgfJAtqDqpW4gCBOth680wJikoftL/ALoPfI/BJIB1LmjqYSSVkDBqB4/RPr+0kkpZSA6oQtYpJKCjvIJtT8EkkMPpxvsrgC6kpKGvHElTOiSSBj+RScupJDBnc/H6KZv4JJIEJpv+u9Tv0C4kqECN5/rmuN9rzSSSAodpDKMS5vC7etGYWMbqkYkX1J+Kl2HUJrlsnLkJyzwzDbxpzSSXR4Zell/yv/t//SPppJLBmiC2aDxUlJ3D5u+ZSSQMCxbYNuhQYNkklRAXSPCPNCVikkhjQ1mikw518PxXUkIB5ckkkqEf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268" name="AutoShape 4" descr="data:image/jpeg;base64,/9j/4AAQSkZJRgABAQAAAQABAAD/2wCEAAkGBhQSEBUUEhQVFRQVFhUUFhYXGBQVFRYXGBUVFBUXFxQYHCYeFxwjGRQUHy8gJCcpLCwsFR4xNTAqNSYrLCkBCQoKDgwOGg8PGikkHyQsLCwpKSksLCwpLCopLCksLCwsKSwsLCwpKSwpLCwsKSksLCwsLCwsLCwsKSkpKSkpLP/AABEIAMIBAwMBIgACEQEDEQH/xAAcAAABBQEBAQAAAAAAAAAAAAAEAAIDBQYBBwj/xABBEAABAwIDBQUFBQgBAwUAAAABAAIRAyEEEjEFEyJBUQZhcYGhMkKRscEUUtHh8AcVI2JygqLxQ1OS0hYzo7LC/8QAGgEAAwEBAQEAAAAAAAAAAAAAAAECAwQFBv/EACIRAAICAQUBAAMBAAAAAAAAAAABAhESAxMhMVFBBCJhMv/aAAwDAQACEQMRAD8AvRTTxTUgYnhi9fI83EjFNOFNShicGoyFREKacKalypwajIKIRTTt2pcq7lRkFEORLIpsqWVGQYkORLdqbKlkRkGJDu1zdqfKlkRkKiDIlu1NkSyIyCiDdpZFPkSyIyCiDdpbtT5EsieQUQbtcyKfIlkRkKiDIlu1PkSyoyCiDdrmRT5UsieQUQbtNNNE5FzIjIVAxppppoosXCxPIKBDTTTTRZYmmmjIKBN2kit2uIyCh7QngJoTwuXI68RwCcAmhOCdixHALoC4E5LIMTsJQuSlKMgxOwkuSlKMgxOpQuSlKMgxFCUJSlKMgxOwuQuylKMgxFC5lXZSlGQsTkJQlK5KdhidhLKkCuyjIMTkJZV2UpRkLE5lXMqfKSeQYjMqWVPSRYsSPKuZVKuJ5BiQlq4WqUhNRkGJFlSUkLqMgxBQ9PD05mLYDA1N4hotqeoJRLKgPMgWtBv5tGvouPcOvAGzpwck7FXyiCRzuBHIib6pwxwsJE2j2ZPEBedNU9wMBBy7nSZXNyc3/wAZPwv+SZ+9GCZf4XZJvAgRPnojMMEO3oTd+FIQ2RJdGsePrFvQqOsBFiekZD3x3wjMMBfaAlvwhzUgwGuIEXDXR+Kn3QEkgx32LuVhrrZGYYHd8F3fBD1MZTYYeQ0jUE3+EJv72oa5x5O+kIzDD+hYrBLehAO2zRix68zP0Q1XbI5R4kxy8UZixLjepbxVbNoZtBI65h07pUhNyMzRAn25nuBt10TyDEPNUJb0KqrA2IqgzctbJjxld3T4MVAYEkS2Rbp1TyQsWWZqhc3w6qrZTef+QeBMJlQVBq/v0J+QRkhYsuN6Oq6KoVMxtR2jwY8fwUgwzwbkek+qeSDFlvnXN4FWfZ3TyjQfoBNNN3TlOv4oyQYstt4lnVG8vHu/5BRfandI/uCpNE0zRbxLOs47GvB5/EFNG03/AMyoTNLnSzrNDax6lP8A3qepToVmhzLmZUA2s7r8k4bSd19QgVl5mSVJ+8HJIodiwmAxNw2ozWScpcRpcEAxN/gURVoVKTBnrgx7radN155T4dysGYSW5CDRvxODWNi0ibEXmLKbEbLlwIh7Wj3eFxtfjsR+tFxHU0BvxJNORVzGRfLDSIPDlBgmYvqjMC+m6xrFxPeGjvIFreZjqqfaWzXAEupOFOR7xcQTYGzufgddV3DdliQ1wa0kk8JD5tydPsm+sIAuqFamCBOYkmOruQiI5/IpuKxeWC6kXi54ZIbAJPK7e8eay1eDUIFIgsJblG9mZMwdBfkToVE7aTCzK2gGxIzOiTI1vJB00JQKy2xfaZjWgtaDUIIPMCLXAPPUXsoGdp3lglnEA4F0SCCNYdYaBUOYg5hJykGbDmT7OpVtX7XgsAbT4weZlsc7ePehgmWuF2o/LA3bgPavTcL6Waeo6ck/aLM1MOa5+eSXNaYIaZJs5wgSs5gnUXBz98+k4Ngizi9xnNEe6Ry5dSuN2odd46plDgMzS4ZXWdMpDZf4fA0XtL6jKzrS4uc2Wi3EYOZWTNmAQWMY5uWAcodyhpkmT3/063AWP2PtGpTqTTYHGC2Ltgf2kLT0sZUeBmblItlbm5WkuzaIbBKyi2tgN1Vc3LmBkgw4AGZMBsiAbeSVSs1hljaE5Z/5XXA5B3smREf7WyfUpnLLakgfeJHU38e9Q130gLgDXoDeZk6nVLcQ9tmPZtZzYzsJgiAJbHOSDry+Cf8AbyQP4EjKcxAc2bm8tHKeavK2Noz7LS0CPen1d9EG7abGmWUmDvgfQK1k+kQ3CPciPfmqf4Ya3llJe4zcQDlEABEPwFZ7YcwDrDnX6HW8fRDP2y/llHkhztF/3iCelvkrWnP+Gb1oL0MOxXtMhzYHIOc315LtPDPJlzoi4OcHx9zWFXPxTj7zviVAXq1ov6yH+QviLommwnizzrmdxddWgnzUbsZSA69xBf6khVDnpk95Wi0UZ78vhcjaDBAAIjuYTy6ieSc7a4iOIxyIbHyt5KlzFLMqWjEnemWz9rSIy27iAPQKL7YCZLJ8XE+mir94lvVW1HwW7P0sDi2/9NvnJ+qX2xv/AEmfAoDeJZk9uPgt2foeMY0f8dP/ALUvtw/6dP8A7QgA5OnvTwj4Lcn6GPxjT/x0/Jv5qM1mf9Nn+X4odKE8Iizl6Tbxn3G/5/8AkkoISRigyl6HVtvVLHesfbiGVzw4j3iA2DoE5u16riC2qQTqG03hsdSB8JjSEZg8ZA1YABENa23W+vzUlPFEAkveWkEwS4wSYNwLeAXi5nt7YBX2xibNNQMvbhIJiw9oTHPyR+HqYqsDlqy6c2ZrSC3Tq2BdonXVD1cExzQ4tgQIuMx7oHd5hWPZXCvc58OGXdtytMgiXOzXF9Q23eqUmyHBIz2LxlUEMq1HF1t5BvJcefPhaL96uWdm6T6fA2CQCYfflMy3r3ql2s/eYpx0mqxvwbPetA3bD2OFNoEEtaLCSTeLCTe6uXRMV6Z7a+xWU3kl722iXNJzWnhLbG5jTzXcH2dp1iBRqumJcXNEWj4d/RajaezBiINSRlkCWuyiO4PF9LqrZsqq2kWtaMuVzQS5jb+0Hf8AuclKYqQFR7P4cPyuqufcRkIl/WGkT1v8Oqrf3nTw1R5YCWX/AIjTIE3yTGsiCCAbeZw239tVMPj6g3pqBhytdma8AZWmZbb2ungbhLH9qq1YZG0SWODQ0cRIMah45n1Uty+D4rg9Lb2lw7WF7ajTUcbgyC5xN+I3bYi/WbQs23bDTULhVZvdbPdeYiSbc9O4rM4PYlSoYqPy3ghkHLabm5OkW52lC4nso/eRRdMm0k87gzHMEG4Gqz46bFJSfLPStnYokueXOzWHtOgAtE2nKbg8UXspq1eVnuzdJ9KnuqpmoC4ayIBmJ7s0eit3Fd2go42cuvKWVMkL0x1VRymrqRyskNULm9UZCaQqES7xc3qihchMRKaiWdRBKEASZh0XZCiSzJgTApfBQ5ksydgSwuqDOUt4UCJiVyVCXpZ0xE2ZLeKHOuiomBJvUlHnSQM1dWgIhxEcwZPlAKDq08sFsljjAGnPl1PjPNXtfs2Xs1GYXEEAnlqUBiMHiGkONIvIhrARnaBoSYPX0C8FHvMh2l2bdLS0vzCHHK5ubwIOhmbzzV9haIbRgAMysmSQ60e/maJN5PgosLtktDgaIYQM3E5jKYvcSRmv39RdQ47tQ0sexuUnjDtTADXaEAD7vPQnorREjCP2ixtTI4lz2ve+QGyRBZLncpy9Dc+ausL2qYac2BBIs2SwNge0RJJk6dFkMDh3DEVHu1eG5c0xHtX7pyjyRVPFMLKg3YBfVcZn2QJaGiI55lUmYpmi212m3bWZQCSGkw8k8RGrrwb6RaUDtXtk1lNxc0NDQIJAc4yYOS2tv8gs3jXjdtyNcQC3NEuMNF3HmY9o95KqMa9uIxLadIFzDAaT7z4aCYPukhwHO4SSsXdtFBh8MK1XLmALnS1ty4yZgWgnzTH4eq0Xz06ZcQ2ZgRcW/JS7V2M+hUl1hNjcaCfI3VvsqoXsEthug1M3+PPXv5Epy/Uala4K3BCpRIh8Z/eF/GCbc1sNhPf7VO7pBdYO4cwy5geWaNOXctA+kPsAw9VjIENZY56Zu5hAcIJgEGPNUuBwgpSzO6akMIHSdT3zHqspM11Eo1TstamFNJ4Mh3E1xgOFnEwDOmnotLV2KeUHp/pVA2pmokDNIa1tQuLQXNJdIixPEReCQQtTsratOrSbLWZ2ANkkA8myOfP6I03L4yWo3yUFbZzm6gj9dUmbHc6k6qC0taQHC83IHSDqNFp6mIosY0VgXwD95w4gycxHK7tVHg6ANN1QMaxrBDMzgWBoLhwETeS7Q8xrK6VqSIelBmX/AHO8tzNh/cwhzo6wOV0xmx6rhLWExrpI8RMhahtLI8VaZYRYOAe5xaTOZp1NxeBe0BdJfGY++AYu1ri+RlYCJMC4k6iVe8yH+NEzNHYL3Mc4FvC4NcLzfmLQQPFSv7NvABLgQbWsQehnT1VttUHDksaJDgHmM9ybQQCJIy+vjNWK9R3ssHL3RyECxnp6I3ZMl6MF8O4js+xlUNL3FpiXQBl4cx6z6c1LQ7P0nNdxn+U3HS5BsbdDrzVNtHtIadQtdUdI1aJBHWdLzyQru0DHA8TnTyiT15krN67XbNF+OmrUS5odmXOBmrTZBiHktnwshq+D3UHPSeQDIBzcz1F9UFh8bmIa0uJNwGgev+le7N2I+rRJaKc5oAeS18mNHNjxgreOrau7MJaVOsaKKF0MV+/shVa9odEOeKcgg5XmNW9L8iVbN7E0nMMPcHMMOIEh0iRAOnx5rbeiY7EzN0toMIy1KTMvVgAeO8TKVbYYeM2HdnHMe8PFtz8J8lo9m9nm098SBUyZmkOAcJEwQeQ59fgiO0WyKNOmw0QG1MzMpBMkcUiSYInKudzp/odK021U+Tz2tTcw8QI+R8DzTBUW3w9BldwbiWmmSXxLSSeFoY0uMDUkyZ9krP7Y2HuicpzAcm8fj7Mx6raP5C6kYz/GfceSozJZl2kDrBI81x2pjkuhSTOVxFmSXMySdiPVqddEtxUdFWCqB+pXab3STNrQLd8nSeY58l88mz6Gi1e5rxxNBGlwD81FX2VQqMLC0AOEHLw/JQ056ofbW1BhqD6jj7IjzJgeMTPgCrUnfBLSPOu09BuHr1MgcKbWHLmiTktYx169VS0KLm0mR90HzIBPqTzVl2ox7qwe8AESGNgRLZzOdcydL+AUOz9pOe6ieFoimJMZGhrbEyQCbWGhJvzWrOZpOVIFxGzKzqNQUw4kCK4gNyCQWszuPC46mPdKm7P7LYau4exrGxnc64qBzZGdh14SDNzoZjVaik4NwpjK4DEvzHicXQGFp7y4N9o9ZQ1Kk6piRUpta2izMHF7TYQGu4ogOzZrAzJNk3J9Gq00raKDtPscOoOaWxUoPMmJL8rSanFcuzCHcWmg76fY+zHVzLQ4ZSHQ0DMATEN8uVtFpNr7XYN857nZ6jwBTAFmhobJJFszQR5BZ/8AeBOXIN2xpHCJvlgi8zNyL93NS2/pMseKDsfiWlxIB5zMjjJl5DZsJnp4IjZmEcRvIkC86d0nwKqK1c1HFxJJJ/IePJW2CxpyZAYaIkeEnx1n4BZzlbshJWFVcMd1mvAdB6dwPVS4fDvNMEHQkA+Am8XBj4xZEOa0UqZY4OMiWXEOkggzrMgeCfSe5j3l43bhle0aZgTa3UaT3d6mMq5KceTS7G2jVq4t0NLaLmNjMQ5ssY1vu6F2U98FFY2jXfUaWsY2myGuGfKNGvIiL3DioMFSxRpNNCpRG8Yd4/JD8xLibAQbk9IMonZ9bG043jaT2tJEUyGzqASSO8WjkF0ZoqmPOHrCg8sYIzl3CWsAEybzBjTSEti4uriXgy3JTyg5eVjlD2kXPha6OftNwYWPp5WlrgSSXQHSD7InnPKO9VGysdQwgNJlcu3hkvy8wMgGctAHWY807sKounbNNSk9j6ky4NBIucoHIQ3yjlMrMbeaMNRc9lfJVYz+HwhpzTe15Jbmv/MOiu8bt2nQpOqVXHIJN3Bs9MuUX+a8J7XdtnYus4gZacnIybAdSdXOOsnqi76H12BNxjnVHh8B8m8fGY+MpbOqOeYuf1oDytdCU3ZjLiQYgOF/iOYVxsrbhwwLWspkkWebi4ifyN1DKizV9nsPTDs4Y95YSHTYhwIOsX/JbrD9omndPfIbMCwDswBETMEz4aLx/CduatKnkDZfm7i0g+Xetbg9rirRpioGyeNzGnNzLWz0PteYCx/aLs1eMlRusZ2kbwvDHvAqbxkuYBm0HsAyNNSh8VtjFuY+mW0KBq6Oa4k6AG+azoAjT5rC4bbLg8sbLmtJaWuu4Q43DpkjUq2wPa7cVXMfFRpAkGHOaDoRI0Wu6Z7ZoN9iabCKpa2mZ4d61+YucbECHXmPeV2yiWRTLeLLIZwxAtAl0fJUx2lRdT3LWGpncKjHNh5pt4SAQ4EsILT01Qlc4vfDMQQLEEtc49CRJnw9Vp2Z9F5X2sKYl1IaxHATfThEnqhh2gBcAKLJLc0XmJgcO7VTWa/M0upATqQ1wETABiJ4Y6oTEbHZUquqCAHcOUnihphpGa4sikh9lpjtpMcW56DL2mXNdJBgAENm9tedpQNTZ9KpRqPaw0ntdZrnF2ZsSeZE3OiFo7Mq5mMY4FrH7508RBAytAtBHCToPkrOjiq4zb0MEF2W2a3ukgAXk6dwVLjol19M+yhTi8z4A+spKyqVRPsj4JK8mRgvDSMiUbTxIjiIKojXkqSnW/V159nZRdHHDkJXmP7SO2O8q/ZmA/wyTUP80WAM6AEz4rYbU2oKFB1SxIFgeZ0vC8OxmLLnuqG5c5zjzkmSdfFaaa5sifha4jtCXMykdSCO9P2dtRpblMNMQ0qkw2KzXyiG8MHvnX4ptSzQCIMyD3aR8Qtjnr6eiDtEyjRztMYlz4drkcAXGCwktLYI7wZvFiNV7fPq0X0g3jjgLQMrIIvJJOYQepvFoWIo4smBU4wLibkd3gj3VuAEDK0CYtpMecJNu7N9yC0sMeR5pySSS52v4wFPhcM6tVFJpy6ZpMakAjz08fIqsGIk8MzyPLvVpgyHZYdJLzvXXLhoQSbcNuvfdJnOlb5Jm1YPCBPOb/CdOf6spsJU4hECOUwCOgJ9k2HcYTcPs7PO7eI0OaBLtBl8eiYcA8TN45Afjf8A0or6XKE4Omi/w+JbPCJHRwkaARP1HRHVGgsEumLZTMiLC/kVk8JnDuGQeY/EfitTs2g3NleDLhwgn2T7Wl5iOcalZvgS54Nj2cxjnF1N8B4hw93NYAwCdbAnxV+aThqCvOKOIq52kTmbAk8sthbyXoezNsNqNEOl0CbiZi5Ed6LRtFOh2dQ1NmUXmalJjjbiIGa2knVWZeHagFMqspgFzuEC5MwAPOytOgZ43+2TCU6eRtJxaDfdguy+MRHqvNsLRM5SYB/3Hotb+0fatPEY47qrvKbYAjNAPPWx8QqZ2HGUyDI0Pz9Y+K0sVAgpyCpt3IFoSy2C7vS3S/4dyVjoLwYpNPGydOR68oMLTbJ2jT+0aS22U2aCIALDGhBMzfTvWJftMtOngjsDs3E1mb+nQJp5t3mloBIEmJiYHRS02NNIv+1m1KVOuX0qV4DnEPInyEglDYfbeExDRvHPpPBkEwCDpwviCO4hGDsNjt0+s+k1gpky0vBcQ2Zc0RcCOZvylM2v2PxNBpfUZafcguHflQor6Dk2+DQ7FpMpB1QVDULAHsyxLhIDmlo8tOU2VPXxLqtR9SWlziSczoIOpgZmk6EIXY9PKGGlma4th5DnBrndWt1bNrDnPJWGMYXH+IXEiAXH/XcujTqPZz6ly6DKDXNyFtSoJBcWue1rDyY3NTqOLZcQLwYlLFbYxdKCS4s/mEt1iM0uHIhVFbANkAP5TMWnWJUFbDlurh3Xjv5raKizGTlFfS+w/a10iabSSY9hpME2jKASe5GYntS6mb0s+aCA3O3KJIuDe+Wb9VkGugjuI/UhXr+0hdUNXdkZgBwv5j2hJAMad9+ac9OK6Fp6sndsK/8AVmFNzRueuSfVspLOVKmYlxFyZNybnvN0ktlCf5D/AIbLfkFObjeQn9fNS/ZpHsmOqr9qbZoYYHevGbkxt3nyGniYXlJN9Hq2l2Vvbmo91AOk5GkAiNZkTP61XnNVaPbHbF2JYaTWBtOQbkueYMiToPBUNQSFvFNcMydPlFaHls95mfmFLmLtSYAk+Pd0XG+1BMT8JRbsHI1utHJLsyxb6BsO2/U/ADmb+EoqKjiBbpBNoiZJ005p+BwjWmXyTaADl66lFnFFoBAYCCTMkmeUkm8KXJGmnpp3k6IhiGMEOyvuMzXuLTIIJAggiRIkdVMNuU2VJp0wKYdLWRfWRxa+t7oXEYcPdvKhu+SXF3tONyZj0UAwjR73pKHKJmoM2WExjA0vpMe0ukzvLZSS4SHWAj5JUi5uR+/pOBMZWjM48gXTaZ+XestSdHCJdMCDp3RKu8DTyAjKJNi6OIWvE6X7lk5uKpHRjm7fZocfsgPuX5Zj2iAJge43TwnmicFh6dMZWuc8kh0u4GTEAga9yp8NSJOUy4wMjoknTMwxzEEjrccgtDg6LcvCDEEeNp0Kwbl6bKEbuiww7gLOIv7o0A7r8o/JS0Qabw9lwDzsRy0HihMM+ZIPMN7rCVTbY7THDuywcxaYLdOYHcf9JYtvgq0kem0sTmaCNDf8llf2k9qW0MG5ksdUqQGseM4Im5y8rTc9F5vs3t/i6ALWOa5sl0PGa5MmDr/tUm3tr1cXVNWsQXEBsAQ0AaABdMYNPk5XJfALCgkzbVXTiTA6Ktw9OAjKNW8jl1VyCPARTwLnnK0SR4d0dw1CFxGz3NmWzctjUzlnRE1KxJJHDJGkp5xhIdNpzH1hRkx4oruzWwzjMZSoCYe6HFvJurj5AEr3et2MpB+Do0yWtw4q1ABGn8MGZm7nuF9bOXnX7FsEPtj6p/46Zj+p5y//AFzL2DCYrNVqVItw0m+DJLv83uH9gWjasypkW1qbzu6djvKjZ0u1k1XfHIB/ciMxvLddfwK7vw6vJIimwgTbiqET8G0x/wB6smOSodlN+48PUMmlTBHMcBvY3bE+JVJtr9n7HHPQMFtyxxBDo5B/u+crYOpNOrR+vBN+zgaFzVStC4PKanZHF7tznMDH3IyguBgfea43N4HqFn3bJr5w1zCXETcObGvIt+q90FFwNiHeNj8QnOpA6tI8DIVrUkiXCL7PEqfZapU4XMc0xMy3URDZBNjf4ICoypSeWOY4lsiSwhju+RYaT/te1YvZrgS5jaTjOjm5T38befiFSYrar6R/i4KsG/fpltVsciQ0281e5fZC0q/yeU1GkmZDdLGQRbwSXor+1uBm7ak85pCUkbv9Da/gx+MbBHEZETpHeF4ztekWVqjCSS17hJMk3sSeZhewM2cSeSznansIKs1KMCrq4E2f/wCJ9Fx6UsXydOrG1web0q0OHwRtRsCyHx2zX0nZajS13Q/MdR4KE4oixXQ1fJjGVKgbGOU+C2kNH+Gb8UHVkmYSe0nQQm42hKVMuCAbj0UdSmqqm5zdD+CLpbQ+9b1ChxaNFNMMqSacfdv9fqU8VAQoaGLHUKKcpLSbclNBdFlTHsxrKs8JXLCQZEuBA531sNb8lQOeRTAGv5lSYLFOEd31M/RRKNm0J0b/AGVUBItYmbeNoPkCtK14N9HDURrrDhHI/MFYHZm1TLDERrJWuo7Qa+mXAHMAbHuE5fT0C5kn0zeVdoho4rJVc0ixdmBF5tH0HxTcfgqdc5XDw7tb+qDxOMBMgggw4G/MWPnZGMrZmzz/AEVRN/DNbf7NCiwOZJvxc9dD3fms6WLeYrFy1zDfMCIPwWJrUy0wRBC305NrkynGiMGykokckG50lEUqWk/VW0RZIQRMXHRGYfY9fFFopsPEYzRDQCb8XctZ2Y7MsDRUxDCZALWO0A6uHXuW1wldvIAQIEdOkALHLkuuBvZfs/SwNDK259p7vvQPlqrfZwLaLAfaiXf1OOZ3+Tiq/EPBAAIOZwaesan0BHmiauIhjusQP6jZvqQjkXARhK9sw95xd5ey3/FrUZSrN6QhadJrWgDQAAeVk110rYUWzKw5H6/NSb/wPxCqaRPepsytSZLiiw39tPwUjHjqgmPToJWmZOIcbphaEICQbGOuvoNFGcTUBsA4ddD/ALVZIVMmOHZ90fBdUe/6tPofVJLgKZluXTT9QoatMEcpOunqqQY57rkkk8gp8NWLnQAfPl4rls6KH4/ZDKoy1GscIgSBbrB1Hksni/2agmaVTKOjhmHkZn4rfMwZi5HwU7ML+iqjJx6IcUzx/H9gsVT0pioOtM5v8bH0VI/AltnNIPQgg/Ar6AbhxCHx2yKVWN7Tz5bgEuLfHJME+IWq1n9M3o+HgbsIFBUwS9txXYXC1DO6y/0FzfTRVtf9muGOjqrfBzT82qt6JO1I8cdhYTXVHRBvGh5hbftV2LdhuJhL6XMmJB745d6ylXDrRNSVmbTXBf7JwbDZw5W1RuJ7OmM1Jjj1sVT7O2mWkEat1H4LS4TtG1xBP1n9d65JKSZ3Kmiuo0ntuLnSIBPgQUdhdqmnZ/CIi55XCshi6dQ8bGE9SAPUckDtfsgK4Jo1Sxw0BJcx3n7QQqvkJXXBnsftobwlrobNvjI9VebL7QggBxiOax+0ezeIo3qUyW/fbxt8ZGnnCr2VXA8JI7vyW7gpLg51qNPk9FxGMY45p0nzhQ4/EsqNGZoMaH81kcHtZwY5jrhwtHIzMppx7/Hv/JRtGm6g6hRJeGtBJJgAXJ8FvezXZXduFWuASLtZYweru8dF5lTxNRrg4OLSDYtJBHnqvW+xW2HYjD8Zl7Dlc7m60tJ7+XkjUTSsmDT4LxwzGyeykR/pdNGByP61TGOIkCYAJJJ5C6wNRNEONjDRHiT+A+ae/FEuptk83kf0xl9ZP9qfhsI4tEm7uIjpN48hA8kNToziB9wMqX/uYxt/EVD5rRdkPotW1R3/ADU7cRA0lQ06drFP3Pkkhk7MUDy/FEgFVg/X0R+HcefkqJJ21I5KRlYEzf6fBQ1ngR3qLet5QiwoONTmmCqIJcR8kM2tGqf9qHkqTFROaTDzPxKSGNRv6P5pIsdGYZsZgNp8JMfmrBmGDRYAKZntQLHr+ARDcN1KnEdgDQU8qxGFYU11Aa6D9aKaHYDmCXj6KWq4e7bv5oY+KQzj6h5KMnmnrjmpUMhcAbEAjoRI+BWY2z+zulVl1E7px93WmT82+XwWqLU0NIQpNcoTin2eM7W7I4mg69N1tHNBc0+Y+qqKlQg2senJe/OcUNiNlMrD+JTpvH8zQfWFru+oz22umeIYfalQaRp3H81YYDbdYHhDjziCbDn8F6dW/Z3gn60sp6sc5vpJCzm1v2XOYC7C13TyY6xPXjFvTzTyiw/dAuyduPIaXF2UzldEAx7Q7+vxWgpU6b2l1Wmx4cCBmY2DcA3I0E6rAOo4nDfw6tJ8H+X1BFj5LT9ncVVrBtNtJ4EiXFpDGtmSZNvJTKNcmkZqXZldt9lntru3FN7qZu3KC6J93yPoq2rhatKN5TcAdMzS35r3xmAa1ogQAAAB3frVJ2CaQc7Wub0IBB8QU1qvpozen4eE0aG8e1sgSQORN7aayvZezuym4ajlAAJguIiTyAnnA+ZUeJ7IYVzg4UmMIMiAQPNoP5ojeuZIdxAc4vHTMPqB4lEpZKhxi0+SzABMmPoocQZIYIg8Tv6QRbzMDwlVuC2yyo3M2RHJwiPEyY8/orGmyAS48Ru46C3IdAB9TzWdUX2PxNZwbLdTAHiTH5+SGwTzvKg91oY1vfGbN/lI8ig3Yio7E0xA3cPfFyeGGh5OgkvMDunwMwWGc0kuvIaBGoiSSe8lziq6Qu2H0SSVKanIqJtA6hSOw5AkhShj6NO9vgi2i1rQq1pIMj8UUNoSIAk+ioklruECXX8bIB7jclNNST16XXXVREFAwuhVtcgqR0cgfJAtqDqpW4gCBOth680wJikoftL/ALoPfI/BJIB1LmjqYSSVkDBqB4/RPr+0kkpZSA6oQtYpJKCjvIJtT8EkkMPpxvsrgC6kpKGvHElTOiSSBj+RScupJDBnc/H6KZv4JJIEJpv+u9Tv0C4kqECN5/rmuN9rzSSSAodpDKMS5vC7etGYWMbqkYkX1J+Kl2HUJrlsnLkJyzwzDbxpzSSXR4Zell/yv/t//SPppJLBmiC2aDxUlJ3D5u+ZSSQMCxbYNuhQYNkklRAXSPCPNCVikkhjQ1mikw518PxXUkIB5ckkkqEf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270" name="AutoShape 6" descr="data:image/jpeg;base64,/9j/4AAQSkZJRgABAQAAAQABAAD/2wCEAAkGBhQSEBUUEhQVFRQVFhUUFhYXGBQVFRYXGBUVFBUXFxQYHCYeFxwjGRQUHy8gJCcpLCwsFR4xNTAqNSYrLCkBCQoKDgwOGg8PGikkHyQsLCwpKSksLCwpLCopLCksLCwsKSwsLCwpKSwpLCwsKSksLCwsLCwsLCwsKSkpKSkpLP/AABEIAMIBAwMBIgACEQEDEQH/xAAcAAABBQEBAQAAAAAAAAAAAAAEAAIDBQYBBwj/xABBEAABAwIDBQUFBQgBAwUAAAABAAIRAyEEEjEFEyJBUQZhcYGhMkKRscEUUtHh8AcVI2JygqLxQ1OS0hYzo7LC/8QAGgEAAwEBAQEAAAAAAAAAAAAAAAECAwQFBv/EACIRAAICAQUBAAMBAAAAAAAAAAABAhESAxMhMVFBBCJhMv/aAAwDAQACEQMRAD8AvRTTxTUgYnhi9fI83EjFNOFNShicGoyFREKacKalypwajIKIRTTt2pcq7lRkFEORLIpsqWVGQYkORLdqbKlkRkGJDu1zdqfKlkRkKiDIlu1NkSyIyCiDdpZFPkSyIyCiDdpbtT5EsieQUQbtcyKfIlkRkKiDIlu1PkSyoyCiDdrmRT5UsieQUQbtNNNE5FzIjIVAxppppoosXCxPIKBDTTTTRZYmmmjIKBN2kit2uIyCh7QngJoTwuXI68RwCcAmhOCdixHALoC4E5LIMTsJQuSlKMgxOwkuSlKMgxOpQuSlKMgxFCUJSlKMgxOwuQuylKMgxFC5lXZSlGQsTkJQlK5KdhidhLKkCuyjIMTkJZV2UpRkLE5lXMqfKSeQYjMqWVPSRYsSPKuZVKuJ5BiQlq4WqUhNRkGJFlSUkLqMgxBQ9PD05mLYDA1N4hotqeoJRLKgPMgWtBv5tGvouPcOvAGzpwck7FXyiCRzuBHIib6pwxwsJE2j2ZPEBedNU9wMBBy7nSZXNyc3/wAZPwv+SZ+9GCZf4XZJvAgRPnojMMEO3oTd+FIQ2RJdGsePrFvQqOsBFiekZD3x3wjMMBfaAlvwhzUgwGuIEXDXR+Kn3QEkgx32LuVhrrZGYYHd8F3fBD1MZTYYeQ0jUE3+EJv72oa5x5O+kIzDD+hYrBLehAO2zRix68zP0Q1XbI5R4kxy8UZixLjepbxVbNoZtBI65h07pUhNyMzRAn25nuBt10TyDEPNUJb0KqrA2IqgzctbJjxld3T4MVAYEkS2Rbp1TyQsWWZqhc3w6qrZTef+QeBMJlQVBq/v0J+QRkhYsuN6Oq6KoVMxtR2jwY8fwUgwzwbkek+qeSDFlvnXN4FWfZ3TyjQfoBNNN3TlOv4oyQYstt4lnVG8vHu/5BRfandI/uCpNE0zRbxLOs47GvB5/EFNG03/AMyoTNLnSzrNDax6lP8A3qepToVmhzLmZUA2s7r8k4bSd19QgVl5mSVJ+8HJIodiwmAxNw2ozWScpcRpcEAxN/gURVoVKTBnrgx7radN155T4dysGYSW5CDRvxODWNi0ibEXmLKbEbLlwIh7Wj3eFxtfjsR+tFxHU0BvxJNORVzGRfLDSIPDlBgmYvqjMC+m6xrFxPeGjvIFreZjqqfaWzXAEupOFOR7xcQTYGzufgddV3DdliQ1wa0kk8JD5tydPsm+sIAuqFamCBOYkmOruQiI5/IpuKxeWC6kXi54ZIbAJPK7e8eay1eDUIFIgsJblG9mZMwdBfkToVE7aTCzK2gGxIzOiTI1vJB00JQKy2xfaZjWgtaDUIIPMCLXAPPUXsoGdp3lglnEA4F0SCCNYdYaBUOYg5hJykGbDmT7OpVtX7XgsAbT4weZlsc7ePehgmWuF2o/LA3bgPavTcL6Waeo6ck/aLM1MOa5+eSXNaYIaZJs5wgSs5gnUXBz98+k4Ngizi9xnNEe6Ry5dSuN2odd46plDgMzS4ZXWdMpDZf4fA0XtL6jKzrS4uc2Wi3EYOZWTNmAQWMY5uWAcodyhpkmT3/063AWP2PtGpTqTTYHGC2Ltgf2kLT0sZUeBmblItlbm5WkuzaIbBKyi2tgN1Vc3LmBkgw4AGZMBsiAbeSVSs1hljaE5Z/5XXA5B3smREf7WyfUpnLLakgfeJHU38e9Q130gLgDXoDeZk6nVLcQ9tmPZtZzYzsJgiAJbHOSDry+Cf8AbyQP4EjKcxAc2bm8tHKeavK2Noz7LS0CPen1d9EG7abGmWUmDvgfQK1k+kQ3CPciPfmqf4Ya3llJe4zcQDlEABEPwFZ7YcwDrDnX6HW8fRDP2y/llHkhztF/3iCelvkrWnP+Gb1oL0MOxXtMhzYHIOc315LtPDPJlzoi4OcHx9zWFXPxTj7zviVAXq1ov6yH+QviLommwnizzrmdxddWgnzUbsZSA69xBf6khVDnpk95Wi0UZ78vhcjaDBAAIjuYTy6ieSc7a4iOIxyIbHyt5KlzFLMqWjEnemWz9rSIy27iAPQKL7YCZLJ8XE+mir94lvVW1HwW7P0sDi2/9NvnJ+qX2xv/AEmfAoDeJZk9uPgt2foeMY0f8dP/ALUvtw/6dP8A7QgA5OnvTwj4Lcn6GPxjT/x0/Jv5qM1mf9Nn+X4odKE8Iizl6Tbxn3G/5/8AkkoISRigyl6HVtvVLHesfbiGVzw4j3iA2DoE5u16riC2qQTqG03hsdSB8JjSEZg8ZA1YABENa23W+vzUlPFEAkveWkEwS4wSYNwLeAXi5nt7YBX2xibNNQMvbhIJiw9oTHPyR+HqYqsDlqy6c2ZrSC3Tq2BdonXVD1cExzQ4tgQIuMx7oHd5hWPZXCvc58OGXdtytMgiXOzXF9Q23eqUmyHBIz2LxlUEMq1HF1t5BvJcefPhaL96uWdm6T6fA2CQCYfflMy3r3ql2s/eYpx0mqxvwbPetA3bD2OFNoEEtaLCSTeLCTe6uXRMV6Z7a+xWU3kl722iXNJzWnhLbG5jTzXcH2dp1iBRqumJcXNEWj4d/RajaezBiINSRlkCWuyiO4PF9LqrZsqq2kWtaMuVzQS5jb+0Hf8AuclKYqQFR7P4cPyuqufcRkIl/WGkT1v8Oqrf3nTw1R5YCWX/AIjTIE3yTGsiCCAbeZw239tVMPj6g3pqBhytdma8AZWmZbb2ungbhLH9qq1YZG0SWODQ0cRIMah45n1Uty+D4rg9Lb2lw7WF7ajTUcbgyC5xN+I3bYi/WbQs23bDTULhVZvdbPdeYiSbc9O4rM4PYlSoYqPy3ghkHLabm5OkW52lC4nso/eRRdMm0k87gzHMEG4Gqz46bFJSfLPStnYokueXOzWHtOgAtE2nKbg8UXspq1eVnuzdJ9KnuqpmoC4ayIBmJ7s0eit3Fd2go42cuvKWVMkL0x1VRymrqRyskNULm9UZCaQqES7xc3qihchMRKaiWdRBKEASZh0XZCiSzJgTApfBQ5ksydgSwuqDOUt4UCJiVyVCXpZ0xE2ZLeKHOuiomBJvUlHnSQM1dWgIhxEcwZPlAKDq08sFsljjAGnPl1PjPNXtfs2Xs1GYXEEAnlqUBiMHiGkONIvIhrARnaBoSYPX0C8FHvMh2l2bdLS0vzCHHK5ubwIOhmbzzV9haIbRgAMysmSQ60e/maJN5PgosLtktDgaIYQM3E5jKYvcSRmv39RdQ47tQ0sexuUnjDtTADXaEAD7vPQnorREjCP2ixtTI4lz2ve+QGyRBZLncpy9Dc+ausL2qYac2BBIs2SwNge0RJJk6dFkMDh3DEVHu1eG5c0xHtX7pyjyRVPFMLKg3YBfVcZn2QJaGiI55lUmYpmi212m3bWZQCSGkw8k8RGrrwb6RaUDtXtk1lNxc0NDQIJAc4yYOS2tv8gs3jXjdtyNcQC3NEuMNF3HmY9o95KqMa9uIxLadIFzDAaT7z4aCYPukhwHO4SSsXdtFBh8MK1XLmALnS1ty4yZgWgnzTH4eq0Xz06ZcQ2ZgRcW/JS7V2M+hUl1hNjcaCfI3VvsqoXsEthug1M3+PPXv5Epy/Uala4K3BCpRIh8Z/eF/GCbc1sNhPf7VO7pBdYO4cwy5geWaNOXctA+kPsAw9VjIENZY56Zu5hAcIJgEGPNUuBwgpSzO6akMIHSdT3zHqspM11Eo1TstamFNJ4Mh3E1xgOFnEwDOmnotLV2KeUHp/pVA2pmokDNIa1tQuLQXNJdIixPEReCQQtTsratOrSbLWZ2ANkkA8myOfP6I03L4yWo3yUFbZzm6gj9dUmbHc6k6qC0taQHC83IHSDqNFp6mIosY0VgXwD95w4gycxHK7tVHg6ANN1QMaxrBDMzgWBoLhwETeS7Q8xrK6VqSIelBmX/AHO8tzNh/cwhzo6wOV0xmx6rhLWExrpI8RMhahtLI8VaZYRYOAe5xaTOZp1NxeBe0BdJfGY++AYu1ri+RlYCJMC4k6iVe8yH+NEzNHYL3Mc4FvC4NcLzfmLQQPFSv7NvABLgQbWsQehnT1VttUHDksaJDgHmM9ybQQCJIy+vjNWK9R3ssHL3RyECxnp6I3ZMl6MF8O4js+xlUNL3FpiXQBl4cx6z6c1LQ7P0nNdxn+U3HS5BsbdDrzVNtHtIadQtdUdI1aJBHWdLzyQru0DHA8TnTyiT15krN67XbNF+OmrUS5odmXOBmrTZBiHktnwshq+D3UHPSeQDIBzcz1F9UFh8bmIa0uJNwGgev+le7N2I+rRJaKc5oAeS18mNHNjxgreOrau7MJaVOsaKKF0MV+/shVa9odEOeKcgg5XmNW9L8iVbN7E0nMMPcHMMOIEh0iRAOnx5rbeiY7EzN0toMIy1KTMvVgAeO8TKVbYYeM2HdnHMe8PFtz8J8lo9m9nm098SBUyZmkOAcJEwQeQ59fgiO0WyKNOmw0QG1MzMpBMkcUiSYInKudzp/odK021U+Tz2tTcw8QI+R8DzTBUW3w9BldwbiWmmSXxLSSeFoY0uMDUkyZ9krP7Y2HuicpzAcm8fj7Mx6raP5C6kYz/GfceSozJZl2kDrBI81x2pjkuhSTOVxFmSXMySdiPVqddEtxUdFWCqB+pXab3STNrQLd8nSeY58l88mz6Gi1e5rxxNBGlwD81FX2VQqMLC0AOEHLw/JQ056ofbW1BhqD6jj7IjzJgeMTPgCrUnfBLSPOu09BuHr1MgcKbWHLmiTktYx169VS0KLm0mR90HzIBPqTzVl2ox7qwe8AESGNgRLZzOdcydL+AUOz9pOe6ieFoimJMZGhrbEyQCbWGhJvzWrOZpOVIFxGzKzqNQUw4kCK4gNyCQWszuPC46mPdKm7P7LYau4exrGxnc64qBzZGdh14SDNzoZjVaik4NwpjK4DEvzHicXQGFp7y4N9o9ZQ1Kk6piRUpta2izMHF7TYQGu4ogOzZrAzJNk3J9Gq00raKDtPscOoOaWxUoPMmJL8rSanFcuzCHcWmg76fY+zHVzLQ4ZSHQ0DMATEN8uVtFpNr7XYN857nZ6jwBTAFmhobJJFszQR5BZ/8AeBOXIN2xpHCJvlgi8zNyL93NS2/pMseKDsfiWlxIB5zMjjJl5DZsJnp4IjZmEcRvIkC86d0nwKqK1c1HFxJJJ/IePJW2CxpyZAYaIkeEnx1n4BZzlbshJWFVcMd1mvAdB6dwPVS4fDvNMEHQkA+Am8XBj4xZEOa0UqZY4OMiWXEOkggzrMgeCfSe5j3l43bhle0aZgTa3UaT3d6mMq5KceTS7G2jVq4t0NLaLmNjMQ5ssY1vu6F2U98FFY2jXfUaWsY2myGuGfKNGvIiL3DioMFSxRpNNCpRG8Yd4/JD8xLibAQbk9IMonZ9bG043jaT2tJEUyGzqASSO8WjkF0ZoqmPOHrCg8sYIzl3CWsAEybzBjTSEti4uriXgy3JTyg5eVjlD2kXPha6OftNwYWPp5WlrgSSXQHSD7InnPKO9VGysdQwgNJlcu3hkvy8wMgGctAHWY807sKounbNNSk9j6ky4NBIucoHIQ3yjlMrMbeaMNRc9lfJVYz+HwhpzTe15Jbmv/MOiu8bt2nQpOqVXHIJN3Bs9MuUX+a8J7XdtnYus4gZacnIybAdSdXOOsnqi76H12BNxjnVHh8B8m8fGY+MpbOqOeYuf1oDytdCU3ZjLiQYgOF/iOYVxsrbhwwLWspkkWebi4ifyN1DKizV9nsPTDs4Y95YSHTYhwIOsX/JbrD9omndPfIbMCwDswBETMEz4aLx/CduatKnkDZfm7i0g+Xetbg9rirRpioGyeNzGnNzLWz0PteYCx/aLs1eMlRusZ2kbwvDHvAqbxkuYBm0HsAyNNSh8VtjFuY+mW0KBq6Oa4k6AG+azoAjT5rC4bbLg8sbLmtJaWuu4Q43DpkjUq2wPa7cVXMfFRpAkGHOaDoRI0Wu6Z7ZoN9iabCKpa2mZ4d61+YucbECHXmPeV2yiWRTLeLLIZwxAtAl0fJUx2lRdT3LWGpncKjHNh5pt4SAQ4EsILT01Qlc4vfDMQQLEEtc49CRJnw9Vp2Z9F5X2sKYl1IaxHATfThEnqhh2gBcAKLJLc0XmJgcO7VTWa/M0upATqQ1wETABiJ4Y6oTEbHZUquqCAHcOUnihphpGa4sikh9lpjtpMcW56DL2mXNdJBgAENm9tedpQNTZ9KpRqPaw0ntdZrnF2ZsSeZE3OiFo7Mq5mMY4FrH7508RBAytAtBHCToPkrOjiq4zb0MEF2W2a3ukgAXk6dwVLjol19M+yhTi8z4A+spKyqVRPsj4JK8mRgvDSMiUbTxIjiIKojXkqSnW/V159nZRdHHDkJXmP7SO2O8q/ZmA/wyTUP80WAM6AEz4rYbU2oKFB1SxIFgeZ0vC8OxmLLnuqG5c5zjzkmSdfFaaa5sifha4jtCXMykdSCO9P2dtRpblMNMQ0qkw2KzXyiG8MHvnX4ptSzQCIMyD3aR8Qtjnr6eiDtEyjRztMYlz4drkcAXGCwktLYI7wZvFiNV7fPq0X0g3jjgLQMrIIvJJOYQepvFoWIo4smBU4wLibkd3gj3VuAEDK0CYtpMecJNu7N9yC0sMeR5pySSS52v4wFPhcM6tVFJpy6ZpMakAjz08fIqsGIk8MzyPLvVpgyHZYdJLzvXXLhoQSbcNuvfdJnOlb5Jm1YPCBPOb/CdOf6spsJU4hECOUwCOgJ9k2HcYTcPs7PO7eI0OaBLtBl8eiYcA8TN45Afjf8A0or6XKE4Omi/w+JbPCJHRwkaARP1HRHVGgsEumLZTMiLC/kVk8JnDuGQeY/EfitTs2g3NleDLhwgn2T7Wl5iOcalZvgS54Nj2cxjnF1N8B4hw93NYAwCdbAnxV+aThqCvOKOIq52kTmbAk8sthbyXoezNsNqNEOl0CbiZi5Ed6LRtFOh2dQ1NmUXmalJjjbiIGa2knVWZeHagFMqspgFzuEC5MwAPOytOgZ43+2TCU6eRtJxaDfdguy+MRHqvNsLRM5SYB/3Hotb+0fatPEY47qrvKbYAjNAPPWx8QqZ2HGUyDI0Pz9Y+K0sVAgpyCpt3IFoSy2C7vS3S/4dyVjoLwYpNPGydOR68oMLTbJ2jT+0aS22U2aCIALDGhBMzfTvWJftMtOngjsDs3E1mb+nQJp5t3mloBIEmJiYHRS02NNIv+1m1KVOuX0qV4DnEPInyEglDYfbeExDRvHPpPBkEwCDpwviCO4hGDsNjt0+s+k1gpky0vBcQ2Zc0RcCOZvylM2v2PxNBpfUZafcguHflQor6Dk2+DQ7FpMpB1QVDULAHsyxLhIDmlo8tOU2VPXxLqtR9SWlziSczoIOpgZmk6EIXY9PKGGlma4th5DnBrndWt1bNrDnPJWGMYXH+IXEiAXH/XcujTqPZz6ly6DKDXNyFtSoJBcWue1rDyY3NTqOLZcQLwYlLFbYxdKCS4s/mEt1iM0uHIhVFbANkAP5TMWnWJUFbDlurh3Xjv5raKizGTlFfS+w/a10iabSSY9hpME2jKASe5GYntS6mb0s+aCA3O3KJIuDe+Wb9VkGugjuI/UhXr+0hdUNXdkZgBwv5j2hJAMad9+ac9OK6Fp6sndsK/8AVmFNzRueuSfVspLOVKmYlxFyZNybnvN0ktlCf5D/AIbLfkFObjeQn9fNS/ZpHsmOqr9qbZoYYHevGbkxt3nyGniYXlJN9Hq2l2Vvbmo91AOk5GkAiNZkTP61XnNVaPbHbF2JYaTWBtOQbkueYMiToPBUNQSFvFNcMydPlFaHls95mfmFLmLtSYAk+Pd0XG+1BMT8JRbsHI1utHJLsyxb6BsO2/U/ADmb+EoqKjiBbpBNoiZJ005p+BwjWmXyTaADl66lFnFFoBAYCCTMkmeUkm8KXJGmnpp3k6IhiGMEOyvuMzXuLTIIJAggiRIkdVMNuU2VJp0wKYdLWRfWRxa+t7oXEYcPdvKhu+SXF3tONyZj0UAwjR73pKHKJmoM2WExjA0vpMe0ukzvLZSS4SHWAj5JUi5uR+/pOBMZWjM48gXTaZ+XestSdHCJdMCDp3RKu8DTyAjKJNi6OIWvE6X7lk5uKpHRjm7fZocfsgPuX5Zj2iAJge43TwnmicFh6dMZWuc8kh0u4GTEAga9yp8NSJOUy4wMjoknTMwxzEEjrccgtDg6LcvCDEEeNp0Kwbl6bKEbuiww7gLOIv7o0A7r8o/JS0Qabw9lwDzsRy0HihMM+ZIPMN7rCVTbY7THDuywcxaYLdOYHcf9JYtvgq0kem0sTmaCNDf8llf2k9qW0MG5ksdUqQGseM4Im5y8rTc9F5vs3t/i6ALWOa5sl0PGa5MmDr/tUm3tr1cXVNWsQXEBsAQ0AaABdMYNPk5XJfALCgkzbVXTiTA6Ktw9OAjKNW8jl1VyCPARTwLnnK0SR4d0dw1CFxGz3NmWzctjUzlnRE1KxJJHDJGkp5xhIdNpzH1hRkx4oruzWwzjMZSoCYe6HFvJurj5AEr3et2MpB+Do0yWtw4q1ABGn8MGZm7nuF9bOXnX7FsEPtj6p/46Zj+p5y//AFzL2DCYrNVqVItw0m+DJLv83uH9gWjasypkW1qbzu6djvKjZ0u1k1XfHIB/ciMxvLddfwK7vw6vJIimwgTbiqET8G0x/wB6smOSodlN+48PUMmlTBHMcBvY3bE+JVJtr9n7HHPQMFtyxxBDo5B/u+crYOpNOrR+vBN+zgaFzVStC4PKanZHF7tznMDH3IyguBgfea43N4HqFn3bJr5w1zCXETcObGvIt+q90FFwNiHeNj8QnOpA6tI8DIVrUkiXCL7PEqfZapU4XMc0xMy3URDZBNjf4ICoypSeWOY4lsiSwhju+RYaT/te1YvZrgS5jaTjOjm5T38befiFSYrar6R/i4KsG/fpltVsciQ0281e5fZC0q/yeU1GkmZDdLGQRbwSXor+1uBm7ak85pCUkbv9Da/gx+MbBHEZETpHeF4ztekWVqjCSS17hJMk3sSeZhewM2cSeSznansIKs1KMCrq4E2f/wCJ9Fx6UsXydOrG1web0q0OHwRtRsCyHx2zX0nZajS13Q/MdR4KE4oixXQ1fJjGVKgbGOU+C2kNH+Gb8UHVkmYSe0nQQm42hKVMuCAbj0UdSmqqm5zdD+CLpbQ+9b1ChxaNFNMMqSacfdv9fqU8VAQoaGLHUKKcpLSbclNBdFlTHsxrKs8JXLCQZEuBA531sNb8lQOeRTAGv5lSYLFOEd31M/RRKNm0J0b/AGVUBItYmbeNoPkCtK14N9HDURrrDhHI/MFYHZm1TLDERrJWuo7Qa+mXAHMAbHuE5fT0C5kn0zeVdoho4rJVc0ixdmBF5tH0HxTcfgqdc5XDw7tb+qDxOMBMgggw4G/MWPnZGMrZmzz/AEVRN/DNbf7NCiwOZJvxc9dD3fms6WLeYrFy1zDfMCIPwWJrUy0wRBC305NrkynGiMGykokckG50lEUqWk/VW0RZIQRMXHRGYfY9fFFopsPEYzRDQCb8XctZ2Y7MsDRUxDCZALWO0A6uHXuW1wldvIAQIEdOkALHLkuuBvZfs/SwNDK259p7vvQPlqrfZwLaLAfaiXf1OOZ3+Tiq/EPBAAIOZwaesan0BHmiauIhjusQP6jZvqQjkXARhK9sw95xd5ey3/FrUZSrN6QhadJrWgDQAAeVk110rYUWzKw5H6/NSb/wPxCqaRPepsytSZLiiw39tPwUjHjqgmPToJWmZOIcbphaEICQbGOuvoNFGcTUBsA4ddD/ALVZIVMmOHZ90fBdUe/6tPofVJLgKZluXTT9QoatMEcpOunqqQY57rkkk8gp8NWLnQAfPl4rls6KH4/ZDKoy1GscIgSBbrB1Hksni/2agmaVTKOjhmHkZn4rfMwZi5HwU7ML+iqjJx6IcUzx/H9gsVT0pioOtM5v8bH0VI/AltnNIPQgg/Ar6AbhxCHx2yKVWN7Tz5bgEuLfHJME+IWq1n9M3o+HgbsIFBUwS9txXYXC1DO6y/0FzfTRVtf9muGOjqrfBzT82qt6JO1I8cdhYTXVHRBvGh5hbftV2LdhuJhL6XMmJB745d6ylXDrRNSVmbTXBf7JwbDZw5W1RuJ7OmM1Jjj1sVT7O2mWkEat1H4LS4TtG1xBP1n9d65JKSZ3Kmiuo0ntuLnSIBPgQUdhdqmnZ/CIi55XCshi6dQ8bGE9SAPUckDtfsgK4Jo1Sxw0BJcx3n7QQqvkJXXBnsftobwlrobNvjI9VebL7QggBxiOax+0ezeIo3qUyW/fbxt8ZGnnCr2VXA8JI7vyW7gpLg51qNPk9FxGMY45p0nzhQ4/EsqNGZoMaH81kcHtZwY5jrhwtHIzMppx7/Hv/JRtGm6g6hRJeGtBJJgAXJ8FvezXZXduFWuASLtZYweru8dF5lTxNRrg4OLSDYtJBHnqvW+xW2HYjD8Zl7Dlc7m60tJ7+XkjUTSsmDT4LxwzGyeykR/pdNGByP61TGOIkCYAJJJ5C6wNRNEONjDRHiT+A+ae/FEuptk83kf0xl9ZP9qfhsI4tEm7uIjpN48hA8kNToziB9wMqX/uYxt/EVD5rRdkPotW1R3/ADU7cRA0lQ06drFP3Pkkhk7MUDy/FEgFVg/X0R+HcefkqJJ21I5KRlYEzf6fBQ1ngR3qLet5QiwoONTmmCqIJcR8kM2tGqf9qHkqTFROaTDzPxKSGNRv6P5pIsdGYZsZgNp8JMfmrBmGDRYAKZntQLHr+ARDcN1KnEdgDQU8qxGFYU11Aa6D9aKaHYDmCXj6KWq4e7bv5oY+KQzj6h5KMnmnrjmpUMhcAbEAjoRI+BWY2z+zulVl1E7px93WmT82+XwWqLU0NIQpNcoTin2eM7W7I4mg69N1tHNBc0+Y+qqKlQg2senJe/OcUNiNlMrD+JTpvH8zQfWFru+oz22umeIYfalQaRp3H81YYDbdYHhDjziCbDn8F6dW/Z3gn60sp6sc5vpJCzm1v2XOYC7C13TyY6xPXjFvTzTyiw/dAuyduPIaXF2UzldEAx7Q7+vxWgpU6b2l1Wmx4cCBmY2DcA3I0E6rAOo4nDfw6tJ8H+X1BFj5LT9ncVVrBtNtJ4EiXFpDGtmSZNvJTKNcmkZqXZldt9lntru3FN7qZu3KC6J93yPoq2rhatKN5TcAdMzS35r3xmAa1ogQAAAB3frVJ2CaQc7Wub0IBB8QU1qvpozen4eE0aG8e1sgSQORN7aayvZezuym4ajlAAJguIiTyAnnA+ZUeJ7IYVzg4UmMIMiAQPNoP5ojeuZIdxAc4vHTMPqB4lEpZKhxi0+SzABMmPoocQZIYIg8Tv6QRbzMDwlVuC2yyo3M2RHJwiPEyY8/orGmyAS48Ru46C3IdAB9TzWdUX2PxNZwbLdTAHiTH5+SGwTzvKg91oY1vfGbN/lI8ig3Yio7E0xA3cPfFyeGGh5OgkvMDunwMwWGc0kuvIaBGoiSSe8lziq6Qu2H0SSVKanIqJtA6hSOw5AkhShj6NO9vgi2i1rQq1pIMj8UUNoSIAk+ioklruECXX8bIB7jclNNST16XXXVREFAwuhVtcgqR0cgfJAtqDqpW4gCBOth680wJikoftL/ALoPfI/BJIB1LmjqYSSVkDBqB4/RPr+0kkpZSA6oQtYpJKCjvIJtT8EkkMPpxvsrgC6kpKGvHElTOiSSBj+RScupJDBnc/H6KZv4JJIEJpv+u9Tv0C4kqECN5/rmuN9rzSSSAodpDKMS5vC7etGYWMbqkYkX1J+Kl2HUJrlsnLkJyzwzDbxpzSSXR4Zell/yv/t//SPppJLBmiC2aDxUlJ3D5u+ZSSQMCxbYNuhQYNkklRAXSPCPNCVikkhjQ1mikw518PxXUkIB5ckkkqEf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" name="Titre 1"/>
          <p:cNvSpPr txBox="1">
            <a:spLocks/>
          </p:cNvSpPr>
          <p:nvPr/>
        </p:nvSpPr>
        <p:spPr>
          <a:xfrm>
            <a:off x="5508104" y="44624"/>
            <a:ext cx="3600400" cy="28803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C.</a:t>
            </a:r>
            <a:r>
              <a:rPr kumimoji="0" lang="en-US" i="0" u="none" strike="noStrike" kern="1200" cap="none" spc="0" normalizeH="0" noProof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i="0" u="none" strike="noStrike" kern="1200" cap="none" spc="0" normalizeH="0" noProof="0" dirty="0" err="1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Tadonki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 -</a:t>
            </a:r>
            <a:r>
              <a:rPr kumimoji="0" lang="en-US" i="0" u="none" strike="noStrike" kern="1200" cap="none" spc="0" normalizeH="0" noProof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Mines </a:t>
            </a:r>
            <a:r>
              <a:rPr kumimoji="0" lang="en-US" i="0" u="none" strike="noStrike" kern="1200" cap="none" spc="0" normalizeH="0" noProof="0" dirty="0" err="1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ParisTech</a:t>
            </a:r>
            <a:endParaRPr kumimoji="0" lang="fr-FR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cxnSp>
        <p:nvCxnSpPr>
          <p:cNvPr id="9" name="Connecteur droit 8"/>
          <p:cNvCxnSpPr/>
          <p:nvPr/>
        </p:nvCxnSpPr>
        <p:spPr>
          <a:xfrm flipV="1">
            <a:off x="0" y="332656"/>
            <a:ext cx="9144000" cy="72008"/>
          </a:xfrm>
          <a:prstGeom prst="line">
            <a:avLst/>
          </a:prstGeom>
          <a:ln w="28575" cmpd="dbl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/>
          <p:cNvCxnSpPr/>
          <p:nvPr/>
        </p:nvCxnSpPr>
        <p:spPr>
          <a:xfrm>
            <a:off x="0" y="6237312"/>
            <a:ext cx="9144000" cy="0"/>
          </a:xfrm>
          <a:prstGeom prst="line">
            <a:avLst/>
          </a:prstGeom>
          <a:ln w="28575" cmpd="dbl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55776" y="1052736"/>
            <a:ext cx="3810000" cy="3076575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  <p:sp>
        <p:nvSpPr>
          <p:cNvPr id="13" name="ZoneTexte 12"/>
          <p:cNvSpPr txBox="1"/>
          <p:nvPr/>
        </p:nvSpPr>
        <p:spPr>
          <a:xfrm>
            <a:off x="35496" y="548680"/>
            <a:ext cx="23086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The </a:t>
            </a:r>
            <a:r>
              <a:rPr lang="fr-FR" dirty="0" smtClean="0"/>
              <a:t>IBM CELL machine</a:t>
            </a:r>
            <a:endParaRPr lang="fr-FR" dirty="0"/>
          </a:p>
        </p:txBody>
      </p:sp>
      <p:sp>
        <p:nvSpPr>
          <p:cNvPr id="14" name="ZoneTexte 13"/>
          <p:cNvSpPr txBox="1"/>
          <p:nvPr/>
        </p:nvSpPr>
        <p:spPr>
          <a:xfrm>
            <a:off x="179512" y="4221088"/>
            <a:ext cx="9279079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fr-FR" dirty="0" smtClean="0"/>
              <a:t>  </a:t>
            </a:r>
            <a:r>
              <a:rPr lang="en-US" dirty="0" smtClean="0"/>
              <a:t>a </a:t>
            </a:r>
            <a:r>
              <a:rPr lang="en-US" dirty="0" smtClean="0"/>
              <a:t>multi-core chip composed of </a:t>
            </a:r>
            <a:r>
              <a:rPr lang="en-US" dirty="0" smtClean="0"/>
              <a:t>9 </a:t>
            </a:r>
            <a:r>
              <a:rPr lang="en-US" dirty="0" smtClean="0"/>
              <a:t>processing </a:t>
            </a:r>
            <a:r>
              <a:rPr lang="en-US" dirty="0" smtClean="0"/>
              <a:t>elements: 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 smtClean="0"/>
              <a:t> </a:t>
            </a:r>
            <a:r>
              <a:rPr lang="en-US" dirty="0" smtClean="0"/>
              <a:t>  1 master unit (POWER PC), called Power Processing Element (PPE)</a:t>
            </a:r>
          </a:p>
          <a:p>
            <a:pPr lvl="1">
              <a:buFont typeface="Courier New" pitchFamily="49" charset="0"/>
              <a:buChar char="o"/>
            </a:pPr>
            <a:r>
              <a:rPr lang="en-US" dirty="0" smtClean="0"/>
              <a:t>   8 Synergistic Processing Elements (SPE), with SIMD capability  &amp; a local memory (256K)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 </a:t>
            </a:r>
            <a:r>
              <a:rPr lang="en-US" dirty="0" smtClean="0"/>
              <a:t> data transfers between the main memory and the SPE memory are done trough </a:t>
            </a:r>
            <a:r>
              <a:rPr lang="en-US" dirty="0" smtClean="0">
                <a:solidFill>
                  <a:srgbClr val="FF0000"/>
                </a:solidFill>
              </a:rPr>
              <a:t>DMAs</a:t>
            </a:r>
            <a:r>
              <a:rPr lang="en-US" dirty="0" smtClean="0"/>
              <a:t> 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 </a:t>
            </a:r>
            <a:r>
              <a:rPr lang="en-US" dirty="0" smtClean="0"/>
              <a:t> DMA (direct memory access) has some important constraints on both the address and </a:t>
            </a:r>
          </a:p>
          <a:p>
            <a:r>
              <a:rPr lang="en-US" dirty="0" smtClean="0"/>
              <a:t> </a:t>
            </a:r>
            <a:r>
              <a:rPr lang="en-US" dirty="0" smtClean="0"/>
              <a:t>   the volume of the data to be transferred, and it can be done in parallel with computations  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5496" y="44624"/>
            <a:ext cx="5180112" cy="288032"/>
          </a:xfrm>
        </p:spPr>
        <p:txBody>
          <a:bodyPr>
            <a:noAutofit/>
          </a:bodyPr>
          <a:lstStyle/>
          <a:p>
            <a:pPr algn="l"/>
            <a:r>
              <a:rPr lang="en-US" sz="1600" b="1" dirty="0">
                <a:solidFill>
                  <a:schemeClr val="accent1">
                    <a:lumMod val="75000"/>
                  </a:schemeClr>
                </a:solidFill>
              </a:rPr>
              <a:t>Accelerator-based Implementation of the Harris Algorithm</a:t>
            </a:r>
            <a:endParaRPr lang="fr-FR" sz="1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0" y="6237312"/>
            <a:ext cx="9144000" cy="576064"/>
          </a:xfrm>
        </p:spPr>
        <p:txBody>
          <a:bodyPr>
            <a:normAutofit fontScale="92500" lnSpcReduction="20000"/>
          </a:bodyPr>
          <a:lstStyle/>
          <a:p>
            <a:r>
              <a:rPr lang="en-US" sz="1800" b="1" dirty="0"/>
              <a:t>International </a:t>
            </a:r>
            <a:r>
              <a:rPr lang="en-US" sz="1800" b="1" dirty="0" smtClean="0"/>
              <a:t>Conference </a:t>
            </a:r>
            <a:r>
              <a:rPr lang="en-US" sz="1800" b="1" dirty="0"/>
              <a:t>on Image and Signal Processing </a:t>
            </a:r>
            <a:r>
              <a:rPr lang="en-US" sz="1800" b="1" dirty="0" smtClean="0"/>
              <a:t> 2012 (</a:t>
            </a:r>
            <a:r>
              <a:rPr lang="en-US" sz="1800" b="1" dirty="0" smtClean="0">
                <a:solidFill>
                  <a:schemeClr val="accent2"/>
                </a:solidFill>
              </a:rPr>
              <a:t>ICISP’12</a:t>
            </a:r>
            <a:r>
              <a:rPr lang="en-US" sz="1800" b="1" dirty="0" smtClean="0"/>
              <a:t>)  </a:t>
            </a:r>
          </a:p>
          <a:p>
            <a:r>
              <a:rPr lang="en-US" sz="1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June 28-30, Agadir, Morocco</a:t>
            </a:r>
            <a:endParaRPr lang="fr-FR" sz="1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1266" name="AutoShape 2" descr="data:image/jpeg;base64,/9j/4AAQSkZJRgABAQAAAQABAAD/2wCEAAkGBhQSEBUUEhQVFRQVFhUUFhYXGBQVFRYXGBUVFBUXFxQYHCYeFxwjGRQUHy8gJCcpLCwsFR4xNTAqNSYrLCkBCQoKDgwOGg8PGikkHyQsLCwpKSksLCwpLCopLCksLCwsKSwsLCwpKSwpLCwsKSksLCwsLCwsLCwsKSkpKSkpLP/AABEIAMIBAwMBIgACEQEDEQH/xAAcAAABBQEBAQAAAAAAAAAAAAAEAAIDBQYBBwj/xABBEAABAwIDBQUFBQgBAwUAAAABAAIRAyEEEjEFEyJBUQZhcYGhMkKRscEUUtHh8AcVI2JygqLxQ1OS0hYzo7LC/8QAGgEAAwEBAQEAAAAAAAAAAAAAAAECAwQFBv/EACIRAAICAQUBAAMBAAAAAAAAAAABAhESAxMhMVFBBCJhMv/aAAwDAQACEQMRAD8AvRTTxTUgYnhi9fI83EjFNOFNShicGoyFREKacKalypwajIKIRTTt2pcq7lRkFEORLIpsqWVGQYkORLdqbKlkRkGJDu1zdqfKlkRkKiDIlu1NkSyIyCiDdpZFPkSyIyCiDdpbtT5EsieQUQbtcyKfIlkRkKiDIlu1PkSyoyCiDdrmRT5UsieQUQbtNNNE5FzIjIVAxppppoosXCxPIKBDTTTTRZYmmmjIKBN2kit2uIyCh7QngJoTwuXI68RwCcAmhOCdixHALoC4E5LIMTsJQuSlKMgxOwkuSlKMgxOpQuSlKMgxFCUJSlKMgxOwuQuylKMgxFC5lXZSlGQsTkJQlK5KdhidhLKkCuyjIMTkJZV2UpRkLE5lXMqfKSeQYjMqWVPSRYsSPKuZVKuJ5BiQlq4WqUhNRkGJFlSUkLqMgxBQ9PD05mLYDA1N4hotqeoJRLKgPMgWtBv5tGvouPcOvAGzpwck7FXyiCRzuBHIib6pwxwsJE2j2ZPEBedNU9wMBBy7nSZXNyc3/wAZPwv+SZ+9GCZf4XZJvAgRPnojMMEO3oTd+FIQ2RJdGsePrFvQqOsBFiekZD3x3wjMMBfaAlvwhzUgwGuIEXDXR+Kn3QEkgx32LuVhrrZGYYHd8F3fBD1MZTYYeQ0jUE3+EJv72oa5x5O+kIzDD+hYrBLehAO2zRix68zP0Q1XbI5R4kxy8UZixLjepbxVbNoZtBI65h07pUhNyMzRAn25nuBt10TyDEPNUJb0KqrA2IqgzctbJjxld3T4MVAYEkS2Rbp1TyQsWWZqhc3w6qrZTef+QeBMJlQVBq/v0J+QRkhYsuN6Oq6KoVMxtR2jwY8fwUgwzwbkek+qeSDFlvnXN4FWfZ3TyjQfoBNNN3TlOv4oyQYstt4lnVG8vHu/5BRfandI/uCpNE0zRbxLOs47GvB5/EFNG03/AMyoTNLnSzrNDax6lP8A3qepToVmhzLmZUA2s7r8k4bSd19QgVl5mSVJ+8HJIodiwmAxNw2ozWScpcRpcEAxN/gURVoVKTBnrgx7radN155T4dysGYSW5CDRvxODWNi0ibEXmLKbEbLlwIh7Wj3eFxtfjsR+tFxHU0BvxJNORVzGRfLDSIPDlBgmYvqjMC+m6xrFxPeGjvIFreZjqqfaWzXAEupOFOR7xcQTYGzufgddV3DdliQ1wa0kk8JD5tydPsm+sIAuqFamCBOYkmOruQiI5/IpuKxeWC6kXi54ZIbAJPK7e8eay1eDUIFIgsJblG9mZMwdBfkToVE7aTCzK2gGxIzOiTI1vJB00JQKy2xfaZjWgtaDUIIPMCLXAPPUXsoGdp3lglnEA4F0SCCNYdYaBUOYg5hJykGbDmT7OpVtX7XgsAbT4weZlsc7ePehgmWuF2o/LA3bgPavTcL6Waeo6ck/aLM1MOa5+eSXNaYIaZJs5wgSs5gnUXBz98+k4Ngizi9xnNEe6Ry5dSuN2odd46plDgMzS4ZXWdMpDZf4fA0XtL6jKzrS4uc2Wi3EYOZWTNmAQWMY5uWAcodyhpkmT3/063AWP2PtGpTqTTYHGC2Ltgf2kLT0sZUeBmblItlbm5WkuzaIbBKyi2tgN1Vc3LmBkgw4AGZMBsiAbeSVSs1hljaE5Z/5XXA5B3smREf7WyfUpnLLakgfeJHU38e9Q130gLgDXoDeZk6nVLcQ9tmPZtZzYzsJgiAJbHOSDry+Cf8AbyQP4EjKcxAc2bm8tHKeavK2Noz7LS0CPen1d9EG7abGmWUmDvgfQK1k+kQ3CPciPfmqf4Ya3llJe4zcQDlEABEPwFZ7YcwDrDnX6HW8fRDP2y/llHkhztF/3iCelvkrWnP+Gb1oL0MOxXtMhzYHIOc315LtPDPJlzoi4OcHx9zWFXPxTj7zviVAXq1ov6yH+QviLommwnizzrmdxddWgnzUbsZSA69xBf6khVDnpk95Wi0UZ78vhcjaDBAAIjuYTy6ieSc7a4iOIxyIbHyt5KlzFLMqWjEnemWz9rSIy27iAPQKL7YCZLJ8XE+mir94lvVW1HwW7P0sDi2/9NvnJ+qX2xv/AEmfAoDeJZk9uPgt2foeMY0f8dP/ALUvtw/6dP8A7QgA5OnvTwj4Lcn6GPxjT/x0/Jv5qM1mf9Nn+X4odKE8Iizl6Tbxn3G/5/8AkkoISRigyl6HVtvVLHesfbiGVzw4j3iA2DoE5u16riC2qQTqG03hsdSB8JjSEZg8ZA1YABENa23W+vzUlPFEAkveWkEwS4wSYNwLeAXi5nt7YBX2xibNNQMvbhIJiw9oTHPyR+HqYqsDlqy6c2ZrSC3Tq2BdonXVD1cExzQ4tgQIuMx7oHd5hWPZXCvc58OGXdtytMgiXOzXF9Q23eqUmyHBIz2LxlUEMq1HF1t5BvJcefPhaL96uWdm6T6fA2CQCYfflMy3r3ql2s/eYpx0mqxvwbPetA3bD2OFNoEEtaLCSTeLCTe6uXRMV6Z7a+xWU3kl722iXNJzWnhLbG5jTzXcH2dp1iBRqumJcXNEWj4d/RajaezBiINSRlkCWuyiO4PF9LqrZsqq2kWtaMuVzQS5jb+0Hf8AuclKYqQFR7P4cPyuqufcRkIl/WGkT1v8Oqrf3nTw1R5YCWX/AIjTIE3yTGsiCCAbeZw239tVMPj6g3pqBhytdma8AZWmZbb2ungbhLH9qq1YZG0SWODQ0cRIMah45n1Uty+D4rg9Lb2lw7WF7ajTUcbgyC5xN+I3bYi/WbQs23bDTULhVZvdbPdeYiSbc9O4rM4PYlSoYqPy3ghkHLabm5OkW52lC4nso/eRRdMm0k87gzHMEG4Gqz46bFJSfLPStnYokueXOzWHtOgAtE2nKbg8UXspq1eVnuzdJ9KnuqpmoC4ayIBmJ7s0eit3Fd2go42cuvKWVMkL0x1VRymrqRyskNULm9UZCaQqES7xc3qihchMRKaiWdRBKEASZh0XZCiSzJgTApfBQ5ksydgSwuqDOUt4UCJiVyVCXpZ0xE2ZLeKHOuiomBJvUlHnSQM1dWgIhxEcwZPlAKDq08sFsljjAGnPl1PjPNXtfs2Xs1GYXEEAnlqUBiMHiGkONIvIhrARnaBoSYPX0C8FHvMh2l2bdLS0vzCHHK5ubwIOhmbzzV9haIbRgAMysmSQ60e/maJN5PgosLtktDgaIYQM3E5jKYvcSRmv39RdQ47tQ0sexuUnjDtTADXaEAD7vPQnorREjCP2ixtTI4lz2ve+QGyRBZLncpy9Dc+ausL2qYac2BBIs2SwNge0RJJk6dFkMDh3DEVHu1eG5c0xHtX7pyjyRVPFMLKg3YBfVcZn2QJaGiI55lUmYpmi212m3bWZQCSGkw8k8RGrrwb6RaUDtXtk1lNxc0NDQIJAc4yYOS2tv8gs3jXjdtyNcQC3NEuMNF3HmY9o95KqMa9uIxLadIFzDAaT7z4aCYPukhwHO4SSsXdtFBh8MK1XLmALnS1ty4yZgWgnzTH4eq0Xz06ZcQ2ZgRcW/JS7V2M+hUl1hNjcaCfI3VvsqoXsEthug1M3+PPXv5Epy/Uala4K3BCpRIh8Z/eF/GCbc1sNhPf7VO7pBdYO4cwy5geWaNOXctA+kPsAw9VjIENZY56Zu5hAcIJgEGPNUuBwgpSzO6akMIHSdT3zHqspM11Eo1TstamFNJ4Mh3E1xgOFnEwDOmnotLV2KeUHp/pVA2pmokDNIa1tQuLQXNJdIixPEReCQQtTsratOrSbLWZ2ANkkA8myOfP6I03L4yWo3yUFbZzm6gj9dUmbHc6k6qC0taQHC83IHSDqNFp6mIosY0VgXwD95w4gycxHK7tVHg6ANN1QMaxrBDMzgWBoLhwETeS7Q8xrK6VqSIelBmX/AHO8tzNh/cwhzo6wOV0xmx6rhLWExrpI8RMhahtLI8VaZYRYOAe5xaTOZp1NxeBe0BdJfGY++AYu1ri+RlYCJMC4k6iVe8yH+NEzNHYL3Mc4FvC4NcLzfmLQQPFSv7NvABLgQbWsQehnT1VttUHDksaJDgHmM9ybQQCJIy+vjNWK9R3ssHL3RyECxnp6I3ZMl6MF8O4js+xlUNL3FpiXQBl4cx6z6c1LQ7P0nNdxn+U3HS5BsbdDrzVNtHtIadQtdUdI1aJBHWdLzyQru0DHA8TnTyiT15krN67XbNF+OmrUS5odmXOBmrTZBiHktnwshq+D3UHPSeQDIBzcz1F9UFh8bmIa0uJNwGgev+le7N2I+rRJaKc5oAeS18mNHNjxgreOrau7MJaVOsaKKF0MV+/shVa9odEOeKcgg5XmNW9L8iVbN7E0nMMPcHMMOIEh0iRAOnx5rbeiY7EzN0toMIy1KTMvVgAeO8TKVbYYeM2HdnHMe8PFtz8J8lo9m9nm098SBUyZmkOAcJEwQeQ59fgiO0WyKNOmw0QG1MzMpBMkcUiSYInKudzp/odK021U+Tz2tTcw8QI+R8DzTBUW3w9BldwbiWmmSXxLSSeFoY0uMDUkyZ9krP7Y2HuicpzAcm8fj7Mx6raP5C6kYz/GfceSozJZl2kDrBI81x2pjkuhSTOVxFmSXMySdiPVqddEtxUdFWCqB+pXab3STNrQLd8nSeY58l88mz6Gi1e5rxxNBGlwD81FX2VQqMLC0AOEHLw/JQ056ofbW1BhqD6jj7IjzJgeMTPgCrUnfBLSPOu09BuHr1MgcKbWHLmiTktYx169VS0KLm0mR90HzIBPqTzVl2ox7qwe8AESGNgRLZzOdcydL+AUOz9pOe6ieFoimJMZGhrbEyQCbWGhJvzWrOZpOVIFxGzKzqNQUw4kCK4gNyCQWszuPC46mPdKm7P7LYau4exrGxnc64qBzZGdh14SDNzoZjVaik4NwpjK4DEvzHicXQGFp7y4N9o9ZQ1Kk6piRUpta2izMHF7TYQGu4ogOzZrAzJNk3J9Gq00raKDtPscOoOaWxUoPMmJL8rSanFcuzCHcWmg76fY+zHVzLQ4ZSHQ0DMATEN8uVtFpNr7XYN857nZ6jwBTAFmhobJJFszQR5BZ/8AeBOXIN2xpHCJvlgi8zNyL93NS2/pMseKDsfiWlxIB5zMjjJl5DZsJnp4IjZmEcRvIkC86d0nwKqK1c1HFxJJJ/IePJW2CxpyZAYaIkeEnx1n4BZzlbshJWFVcMd1mvAdB6dwPVS4fDvNMEHQkA+Am8XBj4xZEOa0UqZY4OMiWXEOkggzrMgeCfSe5j3l43bhle0aZgTa3UaT3d6mMq5KceTS7G2jVq4t0NLaLmNjMQ5ssY1vu6F2U98FFY2jXfUaWsY2myGuGfKNGvIiL3DioMFSxRpNNCpRG8Yd4/JD8xLibAQbk9IMonZ9bG043jaT2tJEUyGzqASSO8WjkF0ZoqmPOHrCg8sYIzl3CWsAEybzBjTSEti4uriXgy3JTyg5eVjlD2kXPha6OftNwYWPp5WlrgSSXQHSD7InnPKO9VGysdQwgNJlcu3hkvy8wMgGctAHWY807sKounbNNSk9j6ky4NBIucoHIQ3yjlMrMbeaMNRc9lfJVYz+HwhpzTe15Jbmv/MOiu8bt2nQpOqVXHIJN3Bs9MuUX+a8J7XdtnYus4gZacnIybAdSdXOOsnqi76H12BNxjnVHh8B8m8fGY+MpbOqOeYuf1oDytdCU3ZjLiQYgOF/iOYVxsrbhwwLWspkkWebi4ifyN1DKizV9nsPTDs4Y95YSHTYhwIOsX/JbrD9omndPfIbMCwDswBETMEz4aLx/CduatKnkDZfm7i0g+Xetbg9rirRpioGyeNzGnNzLWz0PteYCx/aLs1eMlRusZ2kbwvDHvAqbxkuYBm0HsAyNNSh8VtjFuY+mW0KBq6Oa4k6AG+azoAjT5rC4bbLg8sbLmtJaWuu4Q43DpkjUq2wPa7cVXMfFRpAkGHOaDoRI0Wu6Z7ZoN9iabCKpa2mZ4d61+YucbECHXmPeV2yiWRTLeLLIZwxAtAl0fJUx2lRdT3LWGpncKjHNh5pt4SAQ4EsILT01Qlc4vfDMQQLEEtc49CRJnw9Vp2Z9F5X2sKYl1IaxHATfThEnqhh2gBcAKLJLc0XmJgcO7VTWa/M0upATqQ1wETABiJ4Y6oTEbHZUquqCAHcOUnihphpGa4sikh9lpjtpMcW56DL2mXNdJBgAENm9tedpQNTZ9KpRqPaw0ntdZrnF2ZsSeZE3OiFo7Mq5mMY4FrH7508RBAytAtBHCToPkrOjiq4zb0MEF2W2a3ukgAXk6dwVLjol19M+yhTi8z4A+spKyqVRPsj4JK8mRgvDSMiUbTxIjiIKojXkqSnW/V159nZRdHHDkJXmP7SO2O8q/ZmA/wyTUP80WAM6AEz4rYbU2oKFB1SxIFgeZ0vC8OxmLLnuqG5c5zjzkmSdfFaaa5sifha4jtCXMykdSCO9P2dtRpblMNMQ0qkw2KzXyiG8MHvnX4ptSzQCIMyD3aR8Qtjnr6eiDtEyjRztMYlz4drkcAXGCwktLYI7wZvFiNV7fPq0X0g3jjgLQMrIIvJJOYQepvFoWIo4smBU4wLibkd3gj3VuAEDK0CYtpMecJNu7N9yC0sMeR5pySSS52v4wFPhcM6tVFJpy6ZpMakAjz08fIqsGIk8MzyPLvVpgyHZYdJLzvXXLhoQSbcNuvfdJnOlb5Jm1YPCBPOb/CdOf6spsJU4hECOUwCOgJ9k2HcYTcPs7PO7eI0OaBLtBl8eiYcA8TN45Afjf8A0or6XKE4Omi/w+JbPCJHRwkaARP1HRHVGgsEumLZTMiLC/kVk8JnDuGQeY/EfitTs2g3NleDLhwgn2T7Wl5iOcalZvgS54Nj2cxjnF1N8B4hw93NYAwCdbAnxV+aThqCvOKOIq52kTmbAk8sthbyXoezNsNqNEOl0CbiZi5Ed6LRtFOh2dQ1NmUXmalJjjbiIGa2knVWZeHagFMqspgFzuEC5MwAPOytOgZ43+2TCU6eRtJxaDfdguy+MRHqvNsLRM5SYB/3Hotb+0fatPEY47qrvKbYAjNAPPWx8QqZ2HGUyDI0Pz9Y+K0sVAgpyCpt3IFoSy2C7vS3S/4dyVjoLwYpNPGydOR68oMLTbJ2jT+0aS22U2aCIALDGhBMzfTvWJftMtOngjsDs3E1mb+nQJp5t3mloBIEmJiYHRS02NNIv+1m1KVOuX0qV4DnEPInyEglDYfbeExDRvHPpPBkEwCDpwviCO4hGDsNjt0+s+k1gpky0vBcQ2Zc0RcCOZvylM2v2PxNBpfUZafcguHflQor6Dk2+DQ7FpMpB1QVDULAHsyxLhIDmlo8tOU2VPXxLqtR9SWlziSczoIOpgZmk6EIXY9PKGGlma4th5DnBrndWt1bNrDnPJWGMYXH+IXEiAXH/XcujTqPZz6ly6DKDXNyFtSoJBcWue1rDyY3NTqOLZcQLwYlLFbYxdKCS4s/mEt1iM0uHIhVFbANkAP5TMWnWJUFbDlurh3Xjv5raKizGTlFfS+w/a10iabSSY9hpME2jKASe5GYntS6mb0s+aCA3O3KJIuDe+Wb9VkGugjuI/UhXr+0hdUNXdkZgBwv5j2hJAMad9+ac9OK6Fp6sndsK/8AVmFNzRueuSfVspLOVKmYlxFyZNybnvN0ktlCf5D/AIbLfkFObjeQn9fNS/ZpHsmOqr9qbZoYYHevGbkxt3nyGniYXlJN9Hq2l2Vvbmo91AOk5GkAiNZkTP61XnNVaPbHbF2JYaTWBtOQbkueYMiToPBUNQSFvFNcMydPlFaHls95mfmFLmLtSYAk+Pd0XG+1BMT8JRbsHI1utHJLsyxb6BsO2/U/ADmb+EoqKjiBbpBNoiZJ005p+BwjWmXyTaADl66lFnFFoBAYCCTMkmeUkm8KXJGmnpp3k6IhiGMEOyvuMzXuLTIIJAggiRIkdVMNuU2VJp0wKYdLWRfWRxa+t7oXEYcPdvKhu+SXF3tONyZj0UAwjR73pKHKJmoM2WExjA0vpMe0ukzvLZSS4SHWAj5JUi5uR+/pOBMZWjM48gXTaZ+XestSdHCJdMCDp3RKu8DTyAjKJNi6OIWvE6X7lk5uKpHRjm7fZocfsgPuX5Zj2iAJge43TwnmicFh6dMZWuc8kh0u4GTEAga9yp8NSJOUy4wMjoknTMwxzEEjrccgtDg6LcvCDEEeNp0Kwbl6bKEbuiww7gLOIv7o0A7r8o/JS0Qabw9lwDzsRy0HihMM+ZIPMN7rCVTbY7THDuywcxaYLdOYHcf9JYtvgq0kem0sTmaCNDf8llf2k9qW0MG5ksdUqQGseM4Im5y8rTc9F5vs3t/i6ALWOa5sl0PGa5MmDr/tUm3tr1cXVNWsQXEBsAQ0AaABdMYNPk5XJfALCgkzbVXTiTA6Ktw9OAjKNW8jl1VyCPARTwLnnK0SR4d0dw1CFxGz3NmWzctjUzlnRE1KxJJHDJGkp5xhIdNpzH1hRkx4oruzWwzjMZSoCYe6HFvJurj5AEr3et2MpB+Do0yWtw4q1ABGn8MGZm7nuF9bOXnX7FsEPtj6p/46Zj+p5y//AFzL2DCYrNVqVItw0m+DJLv83uH9gWjasypkW1qbzu6djvKjZ0u1k1XfHIB/ciMxvLddfwK7vw6vJIimwgTbiqET8G0x/wB6smOSodlN+48PUMmlTBHMcBvY3bE+JVJtr9n7HHPQMFtyxxBDo5B/u+crYOpNOrR+vBN+zgaFzVStC4PKanZHF7tznMDH3IyguBgfea43N4HqFn3bJr5w1zCXETcObGvIt+q90FFwNiHeNj8QnOpA6tI8DIVrUkiXCL7PEqfZapU4XMc0xMy3URDZBNjf4ICoypSeWOY4lsiSwhju+RYaT/te1YvZrgS5jaTjOjm5T38befiFSYrar6R/i4KsG/fpltVsciQ0281e5fZC0q/yeU1GkmZDdLGQRbwSXor+1uBm7ak85pCUkbv9Da/gx+MbBHEZETpHeF4ztekWVqjCSS17hJMk3sSeZhewM2cSeSznansIKs1KMCrq4E2f/wCJ9Fx6UsXydOrG1web0q0OHwRtRsCyHx2zX0nZajS13Q/MdR4KE4oixXQ1fJjGVKgbGOU+C2kNH+Gb8UHVkmYSe0nQQm42hKVMuCAbj0UdSmqqm5zdD+CLpbQ+9b1ChxaNFNMMqSacfdv9fqU8VAQoaGLHUKKcpLSbclNBdFlTHsxrKs8JXLCQZEuBA531sNb8lQOeRTAGv5lSYLFOEd31M/RRKNm0J0b/AGVUBItYmbeNoPkCtK14N9HDURrrDhHI/MFYHZm1TLDERrJWuo7Qa+mXAHMAbHuE5fT0C5kn0zeVdoho4rJVc0ixdmBF5tH0HxTcfgqdc5XDw7tb+qDxOMBMgggw4G/MWPnZGMrZmzz/AEVRN/DNbf7NCiwOZJvxc9dD3fms6WLeYrFy1zDfMCIPwWJrUy0wRBC305NrkynGiMGykokckG50lEUqWk/VW0RZIQRMXHRGYfY9fFFopsPEYzRDQCb8XctZ2Y7MsDRUxDCZALWO0A6uHXuW1wldvIAQIEdOkALHLkuuBvZfs/SwNDK259p7vvQPlqrfZwLaLAfaiXf1OOZ3+Tiq/EPBAAIOZwaesan0BHmiauIhjusQP6jZvqQjkXARhK9sw95xd5ey3/FrUZSrN6QhadJrWgDQAAeVk110rYUWzKw5H6/NSb/wPxCqaRPepsytSZLiiw39tPwUjHjqgmPToJWmZOIcbphaEICQbGOuvoNFGcTUBsA4ddD/ALVZIVMmOHZ90fBdUe/6tPofVJLgKZluXTT9QoatMEcpOunqqQY57rkkk8gp8NWLnQAfPl4rls6KH4/ZDKoy1GscIgSBbrB1Hksni/2agmaVTKOjhmHkZn4rfMwZi5HwU7ML+iqjJx6IcUzx/H9gsVT0pioOtM5v8bH0VI/AltnNIPQgg/Ar6AbhxCHx2yKVWN7Tz5bgEuLfHJME+IWq1n9M3o+HgbsIFBUwS9txXYXC1DO6y/0FzfTRVtf9muGOjqrfBzT82qt6JO1I8cdhYTXVHRBvGh5hbftV2LdhuJhL6XMmJB745d6ylXDrRNSVmbTXBf7JwbDZw5W1RuJ7OmM1Jjj1sVT7O2mWkEat1H4LS4TtG1xBP1n9d65JKSZ3Kmiuo0ntuLnSIBPgQUdhdqmnZ/CIi55XCshi6dQ8bGE9SAPUckDtfsgK4Jo1Sxw0BJcx3n7QQqvkJXXBnsftobwlrobNvjI9VebL7QggBxiOax+0ezeIo3qUyW/fbxt8ZGnnCr2VXA8JI7vyW7gpLg51qNPk9FxGMY45p0nzhQ4/EsqNGZoMaH81kcHtZwY5jrhwtHIzMppx7/Hv/JRtGm6g6hRJeGtBJJgAXJ8FvezXZXduFWuASLtZYweru8dF5lTxNRrg4OLSDYtJBHnqvW+xW2HYjD8Zl7Dlc7m60tJ7+XkjUTSsmDT4LxwzGyeykR/pdNGByP61TGOIkCYAJJJ5C6wNRNEONjDRHiT+A+ae/FEuptk83kf0xl9ZP9qfhsI4tEm7uIjpN48hA8kNToziB9wMqX/uYxt/EVD5rRdkPotW1R3/ADU7cRA0lQ06drFP3Pkkhk7MUDy/FEgFVg/X0R+HcefkqJJ21I5KRlYEzf6fBQ1ngR3qLet5QiwoONTmmCqIJcR8kM2tGqf9qHkqTFROaTDzPxKSGNRv6P5pIsdGYZsZgNp8JMfmrBmGDRYAKZntQLHr+ARDcN1KnEdgDQU8qxGFYU11Aa6D9aKaHYDmCXj6KWq4e7bv5oY+KQzj6h5KMnmnrjmpUMhcAbEAjoRI+BWY2z+zulVl1E7px93WmT82+XwWqLU0NIQpNcoTin2eM7W7I4mg69N1tHNBc0+Y+qqKlQg2senJe/OcUNiNlMrD+JTpvH8zQfWFru+oz22umeIYfalQaRp3H81YYDbdYHhDjziCbDn8F6dW/Z3gn60sp6sc5vpJCzm1v2XOYC7C13TyY6xPXjFvTzTyiw/dAuyduPIaXF2UzldEAx7Q7+vxWgpU6b2l1Wmx4cCBmY2DcA3I0E6rAOo4nDfw6tJ8H+X1BFj5LT9ncVVrBtNtJ4EiXFpDGtmSZNvJTKNcmkZqXZldt9lntru3FN7qZu3KC6J93yPoq2rhatKN5TcAdMzS35r3xmAa1ogQAAAB3frVJ2CaQc7Wub0IBB8QU1qvpozen4eE0aG8e1sgSQORN7aayvZezuym4ajlAAJguIiTyAnnA+ZUeJ7IYVzg4UmMIMiAQPNoP5ojeuZIdxAc4vHTMPqB4lEpZKhxi0+SzABMmPoocQZIYIg8Tv6QRbzMDwlVuC2yyo3M2RHJwiPEyY8/orGmyAS48Ru46C3IdAB9TzWdUX2PxNZwbLdTAHiTH5+SGwTzvKg91oY1vfGbN/lI8ig3Yio7E0xA3cPfFyeGGh5OgkvMDunwMwWGc0kuvIaBGoiSSe8lziq6Qu2H0SSVKanIqJtA6hSOw5AkhShj6NO9vgi2i1rQq1pIMj8UUNoSIAk+ioklruECXX8bIB7jclNNST16XXXVREFAwuhVtcgqR0cgfJAtqDqpW4gCBOth680wJikoftL/ALoPfI/BJIB1LmjqYSSVkDBqB4/RPr+0kkpZSA6oQtYpJKCjvIJtT8EkkMPpxvsrgC6kpKGvHElTOiSSBj+RScupJDBnc/H6KZv4JJIEJpv+u9Tv0C4kqECN5/rmuN9rzSSSAodpDKMS5vC7etGYWMbqkYkX1J+Kl2HUJrlsnLkJyzwzDbxpzSSXR4Zell/yv/t//SPppJLBmiC2aDxUlJ3D5u+ZSSQMCxbYNuhQYNkklRAXSPCPNCVikkhjQ1mikw518PxXUkIB5ckkkqEf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268" name="AutoShape 4" descr="data:image/jpeg;base64,/9j/4AAQSkZJRgABAQAAAQABAAD/2wCEAAkGBhQSEBUUEhQVFRQVFhUUFhYXGBQVFRYXGBUVFBUXFxQYHCYeFxwjGRQUHy8gJCcpLCwsFR4xNTAqNSYrLCkBCQoKDgwOGg8PGikkHyQsLCwpKSksLCwpLCopLCksLCwsKSwsLCwpKSwpLCwsKSksLCwsLCwsLCwsKSkpKSkpLP/AABEIAMIBAwMBIgACEQEDEQH/xAAcAAABBQEBAQAAAAAAAAAAAAAEAAIDBQYBBwj/xABBEAABAwIDBQUFBQgBAwUAAAABAAIRAyEEEjEFEyJBUQZhcYGhMkKRscEUUtHh8AcVI2JygqLxQ1OS0hYzo7LC/8QAGgEAAwEBAQEAAAAAAAAAAAAAAAECAwQFBv/EACIRAAICAQUBAAMBAAAAAAAAAAABAhESAxMhMVFBBCJhMv/aAAwDAQACEQMRAD8AvRTTxTUgYnhi9fI83EjFNOFNShicGoyFREKacKalypwajIKIRTTt2pcq7lRkFEORLIpsqWVGQYkORLdqbKlkRkGJDu1zdqfKlkRkKiDIlu1NkSyIyCiDdpZFPkSyIyCiDdpbtT5EsieQUQbtcyKfIlkRkKiDIlu1PkSyoyCiDdrmRT5UsieQUQbtNNNE5FzIjIVAxppppoosXCxPIKBDTTTTRZYmmmjIKBN2kit2uIyCh7QngJoTwuXI68RwCcAmhOCdixHALoC4E5LIMTsJQuSlKMgxOwkuSlKMgxOpQuSlKMgxFCUJSlKMgxOwuQuylKMgxFC5lXZSlGQsTkJQlK5KdhidhLKkCuyjIMTkJZV2UpRkLE5lXMqfKSeQYjMqWVPSRYsSPKuZVKuJ5BiQlq4WqUhNRkGJFlSUkLqMgxBQ9PD05mLYDA1N4hotqeoJRLKgPMgWtBv5tGvouPcOvAGzpwck7FXyiCRzuBHIib6pwxwsJE2j2ZPEBedNU9wMBBy7nSZXNyc3/wAZPwv+SZ+9GCZf4XZJvAgRPnojMMEO3oTd+FIQ2RJdGsePrFvQqOsBFiekZD3x3wjMMBfaAlvwhzUgwGuIEXDXR+Kn3QEkgx32LuVhrrZGYYHd8F3fBD1MZTYYeQ0jUE3+EJv72oa5x5O+kIzDD+hYrBLehAO2zRix68zP0Q1XbI5R4kxy8UZixLjepbxVbNoZtBI65h07pUhNyMzRAn25nuBt10TyDEPNUJb0KqrA2IqgzctbJjxld3T4MVAYEkS2Rbp1TyQsWWZqhc3w6qrZTef+QeBMJlQVBq/v0J+QRkhYsuN6Oq6KoVMxtR2jwY8fwUgwzwbkek+qeSDFlvnXN4FWfZ3TyjQfoBNNN3TlOv4oyQYstt4lnVG8vHu/5BRfandI/uCpNE0zRbxLOs47GvB5/EFNG03/AMyoTNLnSzrNDax6lP8A3qepToVmhzLmZUA2s7r8k4bSd19QgVl5mSVJ+8HJIodiwmAxNw2ozWScpcRpcEAxN/gURVoVKTBnrgx7radN155T4dysGYSW5CDRvxODWNi0ibEXmLKbEbLlwIh7Wj3eFxtfjsR+tFxHU0BvxJNORVzGRfLDSIPDlBgmYvqjMC+m6xrFxPeGjvIFreZjqqfaWzXAEupOFOR7xcQTYGzufgddV3DdliQ1wa0kk8JD5tydPsm+sIAuqFamCBOYkmOruQiI5/IpuKxeWC6kXi54ZIbAJPK7e8eay1eDUIFIgsJblG9mZMwdBfkToVE7aTCzK2gGxIzOiTI1vJB00JQKy2xfaZjWgtaDUIIPMCLXAPPUXsoGdp3lglnEA4F0SCCNYdYaBUOYg5hJykGbDmT7OpVtX7XgsAbT4weZlsc7ePehgmWuF2o/LA3bgPavTcL6Waeo6ck/aLM1MOa5+eSXNaYIaZJs5wgSs5gnUXBz98+k4Ngizi9xnNEe6Ry5dSuN2odd46plDgMzS4ZXWdMpDZf4fA0XtL6jKzrS4uc2Wi3EYOZWTNmAQWMY5uWAcodyhpkmT3/063AWP2PtGpTqTTYHGC2Ltgf2kLT0sZUeBmblItlbm5WkuzaIbBKyi2tgN1Vc3LmBkgw4AGZMBsiAbeSVSs1hljaE5Z/5XXA5B3smREf7WyfUpnLLakgfeJHU38e9Q130gLgDXoDeZk6nVLcQ9tmPZtZzYzsJgiAJbHOSDry+Cf8AbyQP4EjKcxAc2bm8tHKeavK2Noz7LS0CPen1d9EG7abGmWUmDvgfQK1k+kQ3CPciPfmqf4Ya3llJe4zcQDlEABEPwFZ7YcwDrDnX6HW8fRDP2y/llHkhztF/3iCelvkrWnP+Gb1oL0MOxXtMhzYHIOc315LtPDPJlzoi4OcHx9zWFXPxTj7zviVAXq1ov6yH+QviLommwnizzrmdxddWgnzUbsZSA69xBf6khVDnpk95Wi0UZ78vhcjaDBAAIjuYTy6ieSc7a4iOIxyIbHyt5KlzFLMqWjEnemWz9rSIy27iAPQKL7YCZLJ8XE+mir94lvVW1HwW7P0sDi2/9NvnJ+qX2xv/AEmfAoDeJZk9uPgt2foeMY0f8dP/ALUvtw/6dP8A7QgA5OnvTwj4Lcn6GPxjT/x0/Jv5qM1mf9Nn+X4odKE8Iizl6Tbxn3G/5/8AkkoISRigyl6HVtvVLHesfbiGVzw4j3iA2DoE5u16riC2qQTqG03hsdSB8JjSEZg8ZA1YABENa23W+vzUlPFEAkveWkEwS4wSYNwLeAXi5nt7YBX2xibNNQMvbhIJiw9oTHPyR+HqYqsDlqy6c2ZrSC3Tq2BdonXVD1cExzQ4tgQIuMx7oHd5hWPZXCvc58OGXdtytMgiXOzXF9Q23eqUmyHBIz2LxlUEMq1HF1t5BvJcefPhaL96uWdm6T6fA2CQCYfflMy3r3ql2s/eYpx0mqxvwbPetA3bD2OFNoEEtaLCSTeLCTe6uXRMV6Z7a+xWU3kl722iXNJzWnhLbG5jTzXcH2dp1iBRqumJcXNEWj4d/RajaezBiINSRlkCWuyiO4PF9LqrZsqq2kWtaMuVzQS5jb+0Hf8AuclKYqQFR7P4cPyuqufcRkIl/WGkT1v8Oqrf3nTw1R5YCWX/AIjTIE3yTGsiCCAbeZw239tVMPj6g3pqBhytdma8AZWmZbb2ungbhLH9qq1YZG0SWODQ0cRIMah45n1Uty+D4rg9Lb2lw7WF7ajTUcbgyC5xN+I3bYi/WbQs23bDTULhVZvdbPdeYiSbc9O4rM4PYlSoYqPy3ghkHLabm5OkW52lC4nso/eRRdMm0k87gzHMEG4Gqz46bFJSfLPStnYokueXOzWHtOgAtE2nKbg8UXspq1eVnuzdJ9KnuqpmoC4ayIBmJ7s0eit3Fd2go42cuvKWVMkL0x1VRymrqRyskNULm9UZCaQqES7xc3qihchMRKaiWdRBKEASZh0XZCiSzJgTApfBQ5ksydgSwuqDOUt4UCJiVyVCXpZ0xE2ZLeKHOuiomBJvUlHnSQM1dWgIhxEcwZPlAKDq08sFsljjAGnPl1PjPNXtfs2Xs1GYXEEAnlqUBiMHiGkONIvIhrARnaBoSYPX0C8FHvMh2l2bdLS0vzCHHK5ubwIOhmbzzV9haIbRgAMysmSQ60e/maJN5PgosLtktDgaIYQM3E5jKYvcSRmv39RdQ47tQ0sexuUnjDtTADXaEAD7vPQnorREjCP2ixtTI4lz2ve+QGyRBZLncpy9Dc+ausL2qYac2BBIs2SwNge0RJJk6dFkMDh3DEVHu1eG5c0xHtX7pyjyRVPFMLKg3YBfVcZn2QJaGiI55lUmYpmi212m3bWZQCSGkw8k8RGrrwb6RaUDtXtk1lNxc0NDQIJAc4yYOS2tv8gs3jXjdtyNcQC3NEuMNF3HmY9o95KqMa9uIxLadIFzDAaT7z4aCYPukhwHO4SSsXdtFBh8MK1XLmALnS1ty4yZgWgnzTH4eq0Xz06ZcQ2ZgRcW/JS7V2M+hUl1hNjcaCfI3VvsqoXsEthug1M3+PPXv5Epy/Uala4K3BCpRIh8Z/eF/GCbc1sNhPf7VO7pBdYO4cwy5geWaNOXctA+kPsAw9VjIENZY56Zu5hAcIJgEGPNUuBwgpSzO6akMIHSdT3zHqspM11Eo1TstamFNJ4Mh3E1xgOFnEwDOmnotLV2KeUHp/pVA2pmokDNIa1tQuLQXNJdIixPEReCQQtTsratOrSbLWZ2ANkkA8myOfP6I03L4yWo3yUFbZzm6gj9dUmbHc6k6qC0taQHC83IHSDqNFp6mIosY0VgXwD95w4gycxHK7tVHg6ANN1QMaxrBDMzgWBoLhwETeS7Q8xrK6VqSIelBmX/AHO8tzNh/cwhzo6wOV0xmx6rhLWExrpI8RMhahtLI8VaZYRYOAe5xaTOZp1NxeBe0BdJfGY++AYu1ri+RlYCJMC4k6iVe8yH+NEzNHYL3Mc4FvC4NcLzfmLQQPFSv7NvABLgQbWsQehnT1VttUHDksaJDgHmM9ybQQCJIy+vjNWK9R3ssHL3RyECxnp6I3ZMl6MF8O4js+xlUNL3FpiXQBl4cx6z6c1LQ7P0nNdxn+U3HS5BsbdDrzVNtHtIadQtdUdI1aJBHWdLzyQru0DHA8TnTyiT15krN67XbNF+OmrUS5odmXOBmrTZBiHktnwshq+D3UHPSeQDIBzcz1F9UFh8bmIa0uJNwGgev+le7N2I+rRJaKc5oAeS18mNHNjxgreOrau7MJaVOsaKKF0MV+/shVa9odEOeKcgg5XmNW9L8iVbN7E0nMMPcHMMOIEh0iRAOnx5rbeiY7EzN0toMIy1KTMvVgAeO8TKVbYYeM2HdnHMe8PFtz8J8lo9m9nm098SBUyZmkOAcJEwQeQ59fgiO0WyKNOmw0QG1MzMpBMkcUiSYInKudzp/odK021U+Tz2tTcw8QI+R8DzTBUW3w9BldwbiWmmSXxLSSeFoY0uMDUkyZ9krP7Y2HuicpzAcm8fj7Mx6raP5C6kYz/GfceSozJZl2kDrBI81x2pjkuhSTOVxFmSXMySdiPVqddEtxUdFWCqB+pXab3STNrQLd8nSeY58l88mz6Gi1e5rxxNBGlwD81FX2VQqMLC0AOEHLw/JQ056ofbW1BhqD6jj7IjzJgeMTPgCrUnfBLSPOu09BuHr1MgcKbWHLmiTktYx169VS0KLm0mR90HzIBPqTzVl2ox7qwe8AESGNgRLZzOdcydL+AUOz9pOe6ieFoimJMZGhrbEyQCbWGhJvzWrOZpOVIFxGzKzqNQUw4kCK4gNyCQWszuPC46mPdKm7P7LYau4exrGxnc64qBzZGdh14SDNzoZjVaik4NwpjK4DEvzHicXQGFp7y4N9o9ZQ1Kk6piRUpta2izMHF7TYQGu4ogOzZrAzJNk3J9Gq00raKDtPscOoOaWxUoPMmJL8rSanFcuzCHcWmg76fY+zHVzLQ4ZSHQ0DMATEN8uVtFpNr7XYN857nZ6jwBTAFmhobJJFszQR5BZ/8AeBOXIN2xpHCJvlgi8zNyL93NS2/pMseKDsfiWlxIB5zMjjJl5DZsJnp4IjZmEcRvIkC86d0nwKqK1c1HFxJJJ/IePJW2CxpyZAYaIkeEnx1n4BZzlbshJWFVcMd1mvAdB6dwPVS4fDvNMEHQkA+Am8XBj4xZEOa0UqZY4OMiWXEOkggzrMgeCfSe5j3l43bhle0aZgTa3UaT3d6mMq5KceTS7G2jVq4t0NLaLmNjMQ5ssY1vu6F2U98FFY2jXfUaWsY2myGuGfKNGvIiL3DioMFSxRpNNCpRG8Yd4/JD8xLibAQbk9IMonZ9bG043jaT2tJEUyGzqASSO8WjkF0ZoqmPOHrCg8sYIzl3CWsAEybzBjTSEti4uriXgy3JTyg5eVjlD2kXPha6OftNwYWPp5WlrgSSXQHSD7InnPKO9VGysdQwgNJlcu3hkvy8wMgGctAHWY807sKounbNNSk9j6ky4NBIucoHIQ3yjlMrMbeaMNRc9lfJVYz+HwhpzTe15Jbmv/MOiu8bt2nQpOqVXHIJN3Bs9MuUX+a8J7XdtnYus4gZacnIybAdSdXOOsnqi76H12BNxjnVHh8B8m8fGY+MpbOqOeYuf1oDytdCU3ZjLiQYgOF/iOYVxsrbhwwLWspkkWebi4ifyN1DKizV9nsPTDs4Y95YSHTYhwIOsX/JbrD9omndPfIbMCwDswBETMEz4aLx/CduatKnkDZfm7i0g+Xetbg9rirRpioGyeNzGnNzLWz0PteYCx/aLs1eMlRusZ2kbwvDHvAqbxkuYBm0HsAyNNSh8VtjFuY+mW0KBq6Oa4k6AG+azoAjT5rC4bbLg8sbLmtJaWuu4Q43DpkjUq2wPa7cVXMfFRpAkGHOaDoRI0Wu6Z7ZoN9iabCKpa2mZ4d61+YucbECHXmPeV2yiWRTLeLLIZwxAtAl0fJUx2lRdT3LWGpncKjHNh5pt4SAQ4EsILT01Qlc4vfDMQQLEEtc49CRJnw9Vp2Z9F5X2sKYl1IaxHATfThEnqhh2gBcAKLJLc0XmJgcO7VTWa/M0upATqQ1wETABiJ4Y6oTEbHZUquqCAHcOUnihphpGa4sikh9lpjtpMcW56DL2mXNdJBgAENm9tedpQNTZ9KpRqPaw0ntdZrnF2ZsSeZE3OiFo7Mq5mMY4FrH7508RBAytAtBHCToPkrOjiq4zb0MEF2W2a3ukgAXk6dwVLjol19M+yhTi8z4A+spKyqVRPsj4JK8mRgvDSMiUbTxIjiIKojXkqSnW/V159nZRdHHDkJXmP7SO2O8q/ZmA/wyTUP80WAM6AEz4rYbU2oKFB1SxIFgeZ0vC8OxmLLnuqG5c5zjzkmSdfFaaa5sifha4jtCXMykdSCO9P2dtRpblMNMQ0qkw2KzXyiG8MHvnX4ptSzQCIMyD3aR8Qtjnr6eiDtEyjRztMYlz4drkcAXGCwktLYI7wZvFiNV7fPq0X0g3jjgLQMrIIvJJOYQepvFoWIo4smBU4wLibkd3gj3VuAEDK0CYtpMecJNu7N9yC0sMeR5pySSS52v4wFPhcM6tVFJpy6ZpMakAjz08fIqsGIk8MzyPLvVpgyHZYdJLzvXXLhoQSbcNuvfdJnOlb5Jm1YPCBPOb/CdOf6spsJU4hECOUwCOgJ9k2HcYTcPs7PO7eI0OaBLtBl8eiYcA8TN45Afjf8A0or6XKE4Omi/w+JbPCJHRwkaARP1HRHVGgsEumLZTMiLC/kVk8JnDuGQeY/EfitTs2g3NleDLhwgn2T7Wl5iOcalZvgS54Nj2cxjnF1N8B4hw93NYAwCdbAnxV+aThqCvOKOIq52kTmbAk8sthbyXoezNsNqNEOl0CbiZi5Ed6LRtFOh2dQ1NmUXmalJjjbiIGa2knVWZeHagFMqspgFzuEC5MwAPOytOgZ43+2TCU6eRtJxaDfdguy+MRHqvNsLRM5SYB/3Hotb+0fatPEY47qrvKbYAjNAPPWx8QqZ2HGUyDI0Pz9Y+K0sVAgpyCpt3IFoSy2C7vS3S/4dyVjoLwYpNPGydOR68oMLTbJ2jT+0aS22U2aCIALDGhBMzfTvWJftMtOngjsDs3E1mb+nQJp5t3mloBIEmJiYHRS02NNIv+1m1KVOuX0qV4DnEPInyEglDYfbeExDRvHPpPBkEwCDpwviCO4hGDsNjt0+s+k1gpky0vBcQ2Zc0RcCOZvylM2v2PxNBpfUZafcguHflQor6Dk2+DQ7FpMpB1QVDULAHsyxLhIDmlo8tOU2VPXxLqtR9SWlziSczoIOpgZmk6EIXY9PKGGlma4th5DnBrndWt1bNrDnPJWGMYXH+IXEiAXH/XcujTqPZz6ly6DKDXNyFtSoJBcWue1rDyY3NTqOLZcQLwYlLFbYxdKCS4s/mEt1iM0uHIhVFbANkAP5TMWnWJUFbDlurh3Xjv5raKizGTlFfS+w/a10iabSSY9hpME2jKASe5GYntS6mb0s+aCA3O3KJIuDe+Wb9VkGugjuI/UhXr+0hdUNXdkZgBwv5j2hJAMad9+ac9OK6Fp6sndsK/8AVmFNzRueuSfVspLOVKmYlxFyZNybnvN0ktlCf5D/AIbLfkFObjeQn9fNS/ZpHsmOqr9qbZoYYHevGbkxt3nyGniYXlJN9Hq2l2Vvbmo91AOk5GkAiNZkTP61XnNVaPbHbF2JYaTWBtOQbkueYMiToPBUNQSFvFNcMydPlFaHls95mfmFLmLtSYAk+Pd0XG+1BMT8JRbsHI1utHJLsyxb6BsO2/U/ADmb+EoqKjiBbpBNoiZJ005p+BwjWmXyTaADl66lFnFFoBAYCCTMkmeUkm8KXJGmnpp3k6IhiGMEOyvuMzXuLTIIJAggiRIkdVMNuU2VJp0wKYdLWRfWRxa+t7oXEYcPdvKhu+SXF3tONyZj0UAwjR73pKHKJmoM2WExjA0vpMe0ukzvLZSS4SHWAj5JUi5uR+/pOBMZWjM48gXTaZ+XestSdHCJdMCDp3RKu8DTyAjKJNi6OIWvE6X7lk5uKpHRjm7fZocfsgPuX5Zj2iAJge43TwnmicFh6dMZWuc8kh0u4GTEAga9yp8NSJOUy4wMjoknTMwxzEEjrccgtDg6LcvCDEEeNp0Kwbl6bKEbuiww7gLOIv7o0A7r8o/JS0Qabw9lwDzsRy0HihMM+ZIPMN7rCVTbY7THDuywcxaYLdOYHcf9JYtvgq0kem0sTmaCNDf8llf2k9qW0MG5ksdUqQGseM4Im5y8rTc9F5vs3t/i6ALWOa5sl0PGa5MmDr/tUm3tr1cXVNWsQXEBsAQ0AaABdMYNPk5XJfALCgkzbVXTiTA6Ktw9OAjKNW8jl1VyCPARTwLnnK0SR4d0dw1CFxGz3NmWzctjUzlnRE1KxJJHDJGkp5xhIdNpzH1hRkx4oruzWwzjMZSoCYe6HFvJurj5AEr3et2MpB+Do0yWtw4q1ABGn8MGZm7nuF9bOXnX7FsEPtj6p/46Zj+p5y//AFzL2DCYrNVqVItw0m+DJLv83uH9gWjasypkW1qbzu6djvKjZ0u1k1XfHIB/ciMxvLddfwK7vw6vJIimwgTbiqET8G0x/wB6smOSodlN+48PUMmlTBHMcBvY3bE+JVJtr9n7HHPQMFtyxxBDo5B/u+crYOpNOrR+vBN+zgaFzVStC4PKanZHF7tznMDH3IyguBgfea43N4HqFn3bJr5w1zCXETcObGvIt+q90FFwNiHeNj8QnOpA6tI8DIVrUkiXCL7PEqfZapU4XMc0xMy3URDZBNjf4ICoypSeWOY4lsiSwhju+RYaT/te1YvZrgS5jaTjOjm5T38befiFSYrar6R/i4KsG/fpltVsciQ0281e5fZC0q/yeU1GkmZDdLGQRbwSXor+1uBm7ak85pCUkbv9Da/gx+MbBHEZETpHeF4ztekWVqjCSS17hJMk3sSeZhewM2cSeSznansIKs1KMCrq4E2f/wCJ9Fx6UsXydOrG1web0q0OHwRtRsCyHx2zX0nZajS13Q/MdR4KE4oixXQ1fJjGVKgbGOU+C2kNH+Gb8UHVkmYSe0nQQm42hKVMuCAbj0UdSmqqm5zdD+CLpbQ+9b1ChxaNFNMMqSacfdv9fqU8VAQoaGLHUKKcpLSbclNBdFlTHsxrKs8JXLCQZEuBA531sNb8lQOeRTAGv5lSYLFOEd31M/RRKNm0J0b/AGVUBItYmbeNoPkCtK14N9HDURrrDhHI/MFYHZm1TLDERrJWuo7Qa+mXAHMAbHuE5fT0C5kn0zeVdoho4rJVc0ixdmBF5tH0HxTcfgqdc5XDw7tb+qDxOMBMgggw4G/MWPnZGMrZmzz/AEVRN/DNbf7NCiwOZJvxc9dD3fms6WLeYrFy1zDfMCIPwWJrUy0wRBC305NrkynGiMGykokckG50lEUqWk/VW0RZIQRMXHRGYfY9fFFopsPEYzRDQCb8XctZ2Y7MsDRUxDCZALWO0A6uHXuW1wldvIAQIEdOkALHLkuuBvZfs/SwNDK259p7vvQPlqrfZwLaLAfaiXf1OOZ3+Tiq/EPBAAIOZwaesan0BHmiauIhjusQP6jZvqQjkXARhK9sw95xd5ey3/FrUZSrN6QhadJrWgDQAAeVk110rYUWzKw5H6/NSb/wPxCqaRPepsytSZLiiw39tPwUjHjqgmPToJWmZOIcbphaEICQbGOuvoNFGcTUBsA4ddD/ALVZIVMmOHZ90fBdUe/6tPofVJLgKZluXTT9QoatMEcpOunqqQY57rkkk8gp8NWLnQAfPl4rls6KH4/ZDKoy1GscIgSBbrB1Hksni/2agmaVTKOjhmHkZn4rfMwZi5HwU7ML+iqjJx6IcUzx/H9gsVT0pioOtM5v8bH0VI/AltnNIPQgg/Ar6AbhxCHx2yKVWN7Tz5bgEuLfHJME+IWq1n9M3o+HgbsIFBUwS9txXYXC1DO6y/0FzfTRVtf9muGOjqrfBzT82qt6JO1I8cdhYTXVHRBvGh5hbftV2LdhuJhL6XMmJB745d6ylXDrRNSVmbTXBf7JwbDZw5W1RuJ7OmM1Jjj1sVT7O2mWkEat1H4LS4TtG1xBP1n9d65JKSZ3Kmiuo0ntuLnSIBPgQUdhdqmnZ/CIi55XCshi6dQ8bGE9SAPUckDtfsgK4Jo1Sxw0BJcx3n7QQqvkJXXBnsftobwlrobNvjI9VebL7QggBxiOax+0ezeIo3qUyW/fbxt8ZGnnCr2VXA8JI7vyW7gpLg51qNPk9FxGMY45p0nzhQ4/EsqNGZoMaH81kcHtZwY5jrhwtHIzMppx7/Hv/JRtGm6g6hRJeGtBJJgAXJ8FvezXZXduFWuASLtZYweru8dF5lTxNRrg4OLSDYtJBHnqvW+xW2HYjD8Zl7Dlc7m60tJ7+XkjUTSsmDT4LxwzGyeykR/pdNGByP61TGOIkCYAJJJ5C6wNRNEONjDRHiT+A+ae/FEuptk83kf0xl9ZP9qfhsI4tEm7uIjpN48hA8kNToziB9wMqX/uYxt/EVD5rRdkPotW1R3/ADU7cRA0lQ06drFP3Pkkhk7MUDy/FEgFVg/X0R+HcefkqJJ21I5KRlYEzf6fBQ1ngR3qLet5QiwoONTmmCqIJcR8kM2tGqf9qHkqTFROaTDzPxKSGNRv6P5pIsdGYZsZgNp8JMfmrBmGDRYAKZntQLHr+ARDcN1KnEdgDQU8qxGFYU11Aa6D9aKaHYDmCXj6KWq4e7bv5oY+KQzj6h5KMnmnrjmpUMhcAbEAjoRI+BWY2z+zulVl1E7px93WmT82+XwWqLU0NIQpNcoTin2eM7W7I4mg69N1tHNBc0+Y+qqKlQg2senJe/OcUNiNlMrD+JTpvH8zQfWFru+oz22umeIYfalQaRp3H81YYDbdYHhDjziCbDn8F6dW/Z3gn60sp6sc5vpJCzm1v2XOYC7C13TyY6xPXjFvTzTyiw/dAuyduPIaXF2UzldEAx7Q7+vxWgpU6b2l1Wmx4cCBmY2DcA3I0E6rAOo4nDfw6tJ8H+X1BFj5LT9ncVVrBtNtJ4EiXFpDGtmSZNvJTKNcmkZqXZldt9lntru3FN7qZu3KC6J93yPoq2rhatKN5TcAdMzS35r3xmAa1ogQAAAB3frVJ2CaQc7Wub0IBB8QU1qvpozen4eE0aG8e1sgSQORN7aayvZezuym4ajlAAJguIiTyAnnA+ZUeJ7IYVzg4UmMIMiAQPNoP5ojeuZIdxAc4vHTMPqB4lEpZKhxi0+SzABMmPoocQZIYIg8Tv6QRbzMDwlVuC2yyo3M2RHJwiPEyY8/orGmyAS48Ru46C3IdAB9TzWdUX2PxNZwbLdTAHiTH5+SGwTzvKg91oY1vfGbN/lI8ig3Yio7E0xA3cPfFyeGGh5OgkvMDunwMwWGc0kuvIaBGoiSSe8lziq6Qu2H0SSVKanIqJtA6hSOw5AkhShj6NO9vgi2i1rQq1pIMj8UUNoSIAk+ioklruECXX8bIB7jclNNST16XXXVREFAwuhVtcgqR0cgfJAtqDqpW4gCBOth680wJikoftL/ALoPfI/BJIB1LmjqYSSVkDBqB4/RPr+0kkpZSA6oQtYpJKCjvIJtT8EkkMPpxvsrgC6kpKGvHElTOiSSBj+RScupJDBnc/H6KZv4JJIEJpv+u9Tv0C4kqECN5/rmuN9rzSSSAodpDKMS5vC7etGYWMbqkYkX1J+Kl2HUJrlsnLkJyzwzDbxpzSSXR4Zell/yv/t//SPppJLBmiC2aDxUlJ3D5u+ZSSQMCxbYNuhQYNkklRAXSPCPNCVikkhjQ1mikw518PxXUkIB5ckkkqEf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270" name="AutoShape 6" descr="data:image/jpeg;base64,/9j/4AAQSkZJRgABAQAAAQABAAD/2wCEAAkGBhQSEBUUEhQVFRQVFhUUFhYXGBQVFRYXGBUVFBUXFxQYHCYeFxwjGRQUHy8gJCcpLCwsFR4xNTAqNSYrLCkBCQoKDgwOGg8PGikkHyQsLCwpKSksLCwpLCopLCksLCwsKSwsLCwpKSwpLCwsKSksLCwsLCwsLCwsKSkpKSkpLP/AABEIAMIBAwMBIgACEQEDEQH/xAAcAAABBQEBAQAAAAAAAAAAAAAEAAIDBQYBBwj/xABBEAABAwIDBQUFBQgBAwUAAAABAAIRAyEEEjEFEyJBUQZhcYGhMkKRscEUUtHh8AcVI2JygqLxQ1OS0hYzo7LC/8QAGgEAAwEBAQEAAAAAAAAAAAAAAAECAwQFBv/EACIRAAICAQUBAAMBAAAAAAAAAAABAhESAxMhMVFBBCJhMv/aAAwDAQACEQMRAD8AvRTTxTUgYnhi9fI83EjFNOFNShicGoyFREKacKalypwajIKIRTTt2pcq7lRkFEORLIpsqWVGQYkORLdqbKlkRkGJDu1zdqfKlkRkKiDIlu1NkSyIyCiDdpZFPkSyIyCiDdpbtT5EsieQUQbtcyKfIlkRkKiDIlu1PkSyoyCiDdrmRT5UsieQUQbtNNNE5FzIjIVAxppppoosXCxPIKBDTTTTRZYmmmjIKBN2kit2uIyCh7QngJoTwuXI68RwCcAmhOCdixHALoC4E5LIMTsJQuSlKMgxOwkuSlKMgxOpQuSlKMgxFCUJSlKMgxOwuQuylKMgxFC5lXZSlGQsTkJQlK5KdhidhLKkCuyjIMTkJZV2UpRkLE5lXMqfKSeQYjMqWVPSRYsSPKuZVKuJ5BiQlq4WqUhNRkGJFlSUkLqMgxBQ9PD05mLYDA1N4hotqeoJRLKgPMgWtBv5tGvouPcOvAGzpwck7FXyiCRzuBHIib6pwxwsJE2j2ZPEBedNU9wMBBy7nSZXNyc3/wAZPwv+SZ+9GCZf4XZJvAgRPnojMMEO3oTd+FIQ2RJdGsePrFvQqOsBFiekZD3x3wjMMBfaAlvwhzUgwGuIEXDXR+Kn3QEkgx32LuVhrrZGYYHd8F3fBD1MZTYYeQ0jUE3+EJv72oa5x5O+kIzDD+hYrBLehAO2zRix68zP0Q1XbI5R4kxy8UZixLjepbxVbNoZtBI65h07pUhNyMzRAn25nuBt10TyDEPNUJb0KqrA2IqgzctbJjxld3T4MVAYEkS2Rbp1TyQsWWZqhc3w6qrZTef+QeBMJlQVBq/v0J+QRkhYsuN6Oq6KoVMxtR2jwY8fwUgwzwbkek+qeSDFlvnXN4FWfZ3TyjQfoBNNN3TlOv4oyQYstt4lnVG8vHu/5BRfandI/uCpNE0zRbxLOs47GvB5/EFNG03/AMyoTNLnSzrNDax6lP8A3qepToVmhzLmZUA2s7r8k4bSd19QgVl5mSVJ+8HJIodiwmAxNw2ozWScpcRpcEAxN/gURVoVKTBnrgx7radN155T4dysGYSW5CDRvxODWNi0ibEXmLKbEbLlwIh7Wj3eFxtfjsR+tFxHU0BvxJNORVzGRfLDSIPDlBgmYvqjMC+m6xrFxPeGjvIFreZjqqfaWzXAEupOFOR7xcQTYGzufgddV3DdliQ1wa0kk8JD5tydPsm+sIAuqFamCBOYkmOruQiI5/IpuKxeWC6kXi54ZIbAJPK7e8eay1eDUIFIgsJblG9mZMwdBfkToVE7aTCzK2gGxIzOiTI1vJB00JQKy2xfaZjWgtaDUIIPMCLXAPPUXsoGdp3lglnEA4F0SCCNYdYaBUOYg5hJykGbDmT7OpVtX7XgsAbT4weZlsc7ePehgmWuF2o/LA3bgPavTcL6Waeo6ck/aLM1MOa5+eSXNaYIaZJs5wgSs5gnUXBz98+k4Ngizi9xnNEe6Ry5dSuN2odd46plDgMzS4ZXWdMpDZf4fA0XtL6jKzrS4uc2Wi3EYOZWTNmAQWMY5uWAcodyhpkmT3/063AWP2PtGpTqTTYHGC2Ltgf2kLT0sZUeBmblItlbm5WkuzaIbBKyi2tgN1Vc3LmBkgw4AGZMBsiAbeSVSs1hljaE5Z/5XXA5B3smREf7WyfUpnLLakgfeJHU38e9Q130gLgDXoDeZk6nVLcQ9tmPZtZzYzsJgiAJbHOSDry+Cf8AbyQP4EjKcxAc2bm8tHKeavK2Noz7LS0CPen1d9EG7abGmWUmDvgfQK1k+kQ3CPciPfmqf4Ya3llJe4zcQDlEABEPwFZ7YcwDrDnX6HW8fRDP2y/llHkhztF/3iCelvkrWnP+Gb1oL0MOxXtMhzYHIOc315LtPDPJlzoi4OcHx9zWFXPxTj7zviVAXq1ov6yH+QviLommwnizzrmdxddWgnzUbsZSA69xBf6khVDnpk95Wi0UZ78vhcjaDBAAIjuYTy6ieSc7a4iOIxyIbHyt5KlzFLMqWjEnemWz9rSIy27iAPQKL7YCZLJ8XE+mir94lvVW1HwW7P0sDi2/9NvnJ+qX2xv/AEmfAoDeJZk9uPgt2foeMY0f8dP/ALUvtw/6dP8A7QgA5OnvTwj4Lcn6GPxjT/x0/Jv5qM1mf9Nn+X4odKE8Iizl6Tbxn3G/5/8AkkoISRigyl6HVtvVLHesfbiGVzw4j3iA2DoE5u16riC2qQTqG03hsdSB8JjSEZg8ZA1YABENa23W+vzUlPFEAkveWkEwS4wSYNwLeAXi5nt7YBX2xibNNQMvbhIJiw9oTHPyR+HqYqsDlqy6c2ZrSC3Tq2BdonXVD1cExzQ4tgQIuMx7oHd5hWPZXCvc58OGXdtytMgiXOzXF9Q23eqUmyHBIz2LxlUEMq1HF1t5BvJcefPhaL96uWdm6T6fA2CQCYfflMy3r3ql2s/eYpx0mqxvwbPetA3bD2OFNoEEtaLCSTeLCTe6uXRMV6Z7a+xWU3kl722iXNJzWnhLbG5jTzXcH2dp1iBRqumJcXNEWj4d/RajaezBiINSRlkCWuyiO4PF9LqrZsqq2kWtaMuVzQS5jb+0Hf8AuclKYqQFR7P4cPyuqufcRkIl/WGkT1v8Oqrf3nTw1R5YCWX/AIjTIE3yTGsiCCAbeZw239tVMPj6g3pqBhytdma8AZWmZbb2ungbhLH9qq1YZG0SWODQ0cRIMah45n1Uty+D4rg9Lb2lw7WF7ajTUcbgyC5xN+I3bYi/WbQs23bDTULhVZvdbPdeYiSbc9O4rM4PYlSoYqPy3ghkHLabm5OkW52lC4nso/eRRdMm0k87gzHMEG4Gqz46bFJSfLPStnYokueXOzWHtOgAtE2nKbg8UXspq1eVnuzdJ9KnuqpmoC4ayIBmJ7s0eit3Fd2go42cuvKWVMkL0x1VRymrqRyskNULm9UZCaQqES7xc3qihchMRKaiWdRBKEASZh0XZCiSzJgTApfBQ5ksydgSwuqDOUt4UCJiVyVCXpZ0xE2ZLeKHOuiomBJvUlHnSQM1dWgIhxEcwZPlAKDq08sFsljjAGnPl1PjPNXtfs2Xs1GYXEEAnlqUBiMHiGkONIvIhrARnaBoSYPX0C8FHvMh2l2bdLS0vzCHHK5ubwIOhmbzzV9haIbRgAMysmSQ60e/maJN5PgosLtktDgaIYQM3E5jKYvcSRmv39RdQ47tQ0sexuUnjDtTADXaEAD7vPQnorREjCP2ixtTI4lz2ve+QGyRBZLncpy9Dc+ausL2qYac2BBIs2SwNge0RJJk6dFkMDh3DEVHu1eG5c0xHtX7pyjyRVPFMLKg3YBfVcZn2QJaGiI55lUmYpmi212m3bWZQCSGkw8k8RGrrwb6RaUDtXtk1lNxc0NDQIJAc4yYOS2tv8gs3jXjdtyNcQC3NEuMNF3HmY9o95KqMa9uIxLadIFzDAaT7z4aCYPukhwHO4SSsXdtFBh8MK1XLmALnS1ty4yZgWgnzTH4eq0Xz06ZcQ2ZgRcW/JS7V2M+hUl1hNjcaCfI3VvsqoXsEthug1M3+PPXv5Epy/Uala4K3BCpRIh8Z/eF/GCbc1sNhPf7VO7pBdYO4cwy5geWaNOXctA+kPsAw9VjIENZY56Zu5hAcIJgEGPNUuBwgpSzO6akMIHSdT3zHqspM11Eo1TstamFNJ4Mh3E1xgOFnEwDOmnotLV2KeUHp/pVA2pmokDNIa1tQuLQXNJdIixPEReCQQtTsratOrSbLWZ2ANkkA8myOfP6I03L4yWo3yUFbZzm6gj9dUmbHc6k6qC0taQHC83IHSDqNFp6mIosY0VgXwD95w4gycxHK7tVHg6ANN1QMaxrBDMzgWBoLhwETeS7Q8xrK6VqSIelBmX/AHO8tzNh/cwhzo6wOV0xmx6rhLWExrpI8RMhahtLI8VaZYRYOAe5xaTOZp1NxeBe0BdJfGY++AYu1ri+RlYCJMC4k6iVe8yH+NEzNHYL3Mc4FvC4NcLzfmLQQPFSv7NvABLgQbWsQehnT1VttUHDksaJDgHmM9ybQQCJIy+vjNWK9R3ssHL3RyECxnp6I3ZMl6MF8O4js+xlUNL3FpiXQBl4cx6z6c1LQ7P0nNdxn+U3HS5BsbdDrzVNtHtIadQtdUdI1aJBHWdLzyQru0DHA8TnTyiT15krN67XbNF+OmrUS5odmXOBmrTZBiHktnwshq+D3UHPSeQDIBzcz1F9UFh8bmIa0uJNwGgev+le7N2I+rRJaKc5oAeS18mNHNjxgreOrau7MJaVOsaKKF0MV+/shVa9odEOeKcgg5XmNW9L8iVbN7E0nMMPcHMMOIEh0iRAOnx5rbeiY7EzN0toMIy1KTMvVgAeO8TKVbYYeM2HdnHMe8PFtz8J8lo9m9nm098SBUyZmkOAcJEwQeQ59fgiO0WyKNOmw0QG1MzMpBMkcUiSYInKudzp/odK021U+Tz2tTcw8QI+R8DzTBUW3w9BldwbiWmmSXxLSSeFoY0uMDUkyZ9krP7Y2HuicpzAcm8fj7Mx6raP5C6kYz/GfceSozJZl2kDrBI81x2pjkuhSTOVxFmSXMySdiPVqddEtxUdFWCqB+pXab3STNrQLd8nSeY58l88mz6Gi1e5rxxNBGlwD81FX2VQqMLC0AOEHLw/JQ056ofbW1BhqD6jj7IjzJgeMTPgCrUnfBLSPOu09BuHr1MgcKbWHLmiTktYx169VS0KLm0mR90HzIBPqTzVl2ox7qwe8AESGNgRLZzOdcydL+AUOz9pOe6ieFoimJMZGhrbEyQCbWGhJvzWrOZpOVIFxGzKzqNQUw4kCK4gNyCQWszuPC46mPdKm7P7LYau4exrGxnc64qBzZGdh14SDNzoZjVaik4NwpjK4DEvzHicXQGFp7y4N9o9ZQ1Kk6piRUpta2izMHF7TYQGu4ogOzZrAzJNk3J9Gq00raKDtPscOoOaWxUoPMmJL8rSanFcuzCHcWmg76fY+zHVzLQ4ZSHQ0DMATEN8uVtFpNr7XYN857nZ6jwBTAFmhobJJFszQR5BZ/8AeBOXIN2xpHCJvlgi8zNyL93NS2/pMseKDsfiWlxIB5zMjjJl5DZsJnp4IjZmEcRvIkC86d0nwKqK1c1HFxJJJ/IePJW2CxpyZAYaIkeEnx1n4BZzlbshJWFVcMd1mvAdB6dwPVS4fDvNMEHQkA+Am8XBj4xZEOa0UqZY4OMiWXEOkggzrMgeCfSe5j3l43bhle0aZgTa3UaT3d6mMq5KceTS7G2jVq4t0NLaLmNjMQ5ssY1vu6F2U98FFY2jXfUaWsY2myGuGfKNGvIiL3DioMFSxRpNNCpRG8Yd4/JD8xLibAQbk9IMonZ9bG043jaT2tJEUyGzqASSO8WjkF0ZoqmPOHrCg8sYIzl3CWsAEybzBjTSEti4uriXgy3JTyg5eVjlD2kXPha6OftNwYWPp5WlrgSSXQHSD7InnPKO9VGysdQwgNJlcu3hkvy8wMgGctAHWY807sKounbNNSk9j6ky4NBIucoHIQ3yjlMrMbeaMNRc9lfJVYz+HwhpzTe15Jbmv/MOiu8bt2nQpOqVXHIJN3Bs9MuUX+a8J7XdtnYus4gZacnIybAdSdXOOsnqi76H12BNxjnVHh8B8m8fGY+MpbOqOeYuf1oDytdCU3ZjLiQYgOF/iOYVxsrbhwwLWspkkWebi4ifyN1DKizV9nsPTDs4Y95YSHTYhwIOsX/JbrD9omndPfIbMCwDswBETMEz4aLx/CduatKnkDZfm7i0g+Xetbg9rirRpioGyeNzGnNzLWz0PteYCx/aLs1eMlRusZ2kbwvDHvAqbxkuYBm0HsAyNNSh8VtjFuY+mW0KBq6Oa4k6AG+azoAjT5rC4bbLg8sbLmtJaWuu4Q43DpkjUq2wPa7cVXMfFRpAkGHOaDoRI0Wu6Z7ZoN9iabCKpa2mZ4d61+YucbECHXmPeV2yiWRTLeLLIZwxAtAl0fJUx2lRdT3LWGpncKjHNh5pt4SAQ4EsILT01Qlc4vfDMQQLEEtc49CRJnw9Vp2Z9F5X2sKYl1IaxHATfThEnqhh2gBcAKLJLc0XmJgcO7VTWa/M0upATqQ1wETABiJ4Y6oTEbHZUquqCAHcOUnihphpGa4sikh9lpjtpMcW56DL2mXNdJBgAENm9tedpQNTZ9KpRqPaw0ntdZrnF2ZsSeZE3OiFo7Mq5mMY4FrH7508RBAytAtBHCToPkrOjiq4zb0MEF2W2a3ukgAXk6dwVLjol19M+yhTi8z4A+spKyqVRPsj4JK8mRgvDSMiUbTxIjiIKojXkqSnW/V159nZRdHHDkJXmP7SO2O8q/ZmA/wyTUP80WAM6AEz4rYbU2oKFB1SxIFgeZ0vC8OxmLLnuqG5c5zjzkmSdfFaaa5sifha4jtCXMykdSCO9P2dtRpblMNMQ0qkw2KzXyiG8MHvnX4ptSzQCIMyD3aR8Qtjnr6eiDtEyjRztMYlz4drkcAXGCwktLYI7wZvFiNV7fPq0X0g3jjgLQMrIIvJJOYQepvFoWIo4smBU4wLibkd3gj3VuAEDK0CYtpMecJNu7N9yC0sMeR5pySSS52v4wFPhcM6tVFJpy6ZpMakAjz08fIqsGIk8MzyPLvVpgyHZYdJLzvXXLhoQSbcNuvfdJnOlb5Jm1YPCBPOb/CdOf6spsJU4hECOUwCOgJ9k2HcYTcPs7PO7eI0OaBLtBl8eiYcA8TN45Afjf8A0or6XKE4Omi/w+JbPCJHRwkaARP1HRHVGgsEumLZTMiLC/kVk8JnDuGQeY/EfitTs2g3NleDLhwgn2T7Wl5iOcalZvgS54Nj2cxjnF1N8B4hw93NYAwCdbAnxV+aThqCvOKOIq52kTmbAk8sthbyXoezNsNqNEOl0CbiZi5Ed6LRtFOh2dQ1NmUXmalJjjbiIGa2knVWZeHagFMqspgFzuEC5MwAPOytOgZ43+2TCU6eRtJxaDfdguy+MRHqvNsLRM5SYB/3Hotb+0fatPEY47qrvKbYAjNAPPWx8QqZ2HGUyDI0Pz9Y+K0sVAgpyCpt3IFoSy2C7vS3S/4dyVjoLwYpNPGydOR68oMLTbJ2jT+0aS22U2aCIALDGhBMzfTvWJftMtOngjsDs3E1mb+nQJp5t3mloBIEmJiYHRS02NNIv+1m1KVOuX0qV4DnEPInyEglDYfbeExDRvHPpPBkEwCDpwviCO4hGDsNjt0+s+k1gpky0vBcQ2Zc0RcCOZvylM2v2PxNBpfUZafcguHflQor6Dk2+DQ7FpMpB1QVDULAHsyxLhIDmlo8tOU2VPXxLqtR9SWlziSczoIOpgZmk6EIXY9PKGGlma4th5DnBrndWt1bNrDnPJWGMYXH+IXEiAXH/XcujTqPZz6ly6DKDXNyFtSoJBcWue1rDyY3NTqOLZcQLwYlLFbYxdKCS4s/mEt1iM0uHIhVFbANkAP5TMWnWJUFbDlurh3Xjv5raKizGTlFfS+w/a10iabSSY9hpME2jKASe5GYntS6mb0s+aCA3O3KJIuDe+Wb9VkGugjuI/UhXr+0hdUNXdkZgBwv5j2hJAMad9+ac9OK6Fp6sndsK/8AVmFNzRueuSfVspLOVKmYlxFyZNybnvN0ktlCf5D/AIbLfkFObjeQn9fNS/ZpHsmOqr9qbZoYYHevGbkxt3nyGniYXlJN9Hq2l2Vvbmo91AOk5GkAiNZkTP61XnNVaPbHbF2JYaTWBtOQbkueYMiToPBUNQSFvFNcMydPlFaHls95mfmFLmLtSYAk+Pd0XG+1BMT8JRbsHI1utHJLsyxb6BsO2/U/ADmb+EoqKjiBbpBNoiZJ005p+BwjWmXyTaADl66lFnFFoBAYCCTMkmeUkm8KXJGmnpp3k6IhiGMEOyvuMzXuLTIIJAggiRIkdVMNuU2VJp0wKYdLWRfWRxa+t7oXEYcPdvKhu+SXF3tONyZj0UAwjR73pKHKJmoM2WExjA0vpMe0ukzvLZSS4SHWAj5JUi5uR+/pOBMZWjM48gXTaZ+XestSdHCJdMCDp3RKu8DTyAjKJNi6OIWvE6X7lk5uKpHRjm7fZocfsgPuX5Zj2iAJge43TwnmicFh6dMZWuc8kh0u4GTEAga9yp8NSJOUy4wMjoknTMwxzEEjrccgtDg6LcvCDEEeNp0Kwbl6bKEbuiww7gLOIv7o0A7r8o/JS0Qabw9lwDzsRy0HihMM+ZIPMN7rCVTbY7THDuywcxaYLdOYHcf9JYtvgq0kem0sTmaCNDf8llf2k9qW0MG5ksdUqQGseM4Im5y8rTc9F5vs3t/i6ALWOa5sl0PGa5MmDr/tUm3tr1cXVNWsQXEBsAQ0AaABdMYNPk5XJfALCgkzbVXTiTA6Ktw9OAjKNW8jl1VyCPARTwLnnK0SR4d0dw1CFxGz3NmWzctjUzlnRE1KxJJHDJGkp5xhIdNpzH1hRkx4oruzWwzjMZSoCYe6HFvJurj5AEr3et2MpB+Do0yWtw4q1ABGn8MGZm7nuF9bOXnX7FsEPtj6p/46Zj+p5y//AFzL2DCYrNVqVItw0m+DJLv83uH9gWjasypkW1qbzu6djvKjZ0u1k1XfHIB/ciMxvLddfwK7vw6vJIimwgTbiqET8G0x/wB6smOSodlN+48PUMmlTBHMcBvY3bE+JVJtr9n7HHPQMFtyxxBDo5B/u+crYOpNOrR+vBN+zgaFzVStC4PKanZHF7tznMDH3IyguBgfea43N4HqFn3bJr5w1zCXETcObGvIt+q90FFwNiHeNj8QnOpA6tI8DIVrUkiXCL7PEqfZapU4XMc0xMy3URDZBNjf4ICoypSeWOY4lsiSwhju+RYaT/te1YvZrgS5jaTjOjm5T38befiFSYrar6R/i4KsG/fpltVsciQ0281e5fZC0q/yeU1GkmZDdLGQRbwSXor+1uBm7ak85pCUkbv9Da/gx+MbBHEZETpHeF4ztekWVqjCSS17hJMk3sSeZhewM2cSeSznansIKs1KMCrq4E2f/wCJ9Fx6UsXydOrG1web0q0OHwRtRsCyHx2zX0nZajS13Q/MdR4KE4oixXQ1fJjGVKgbGOU+C2kNH+Gb8UHVkmYSe0nQQm42hKVMuCAbj0UdSmqqm5zdD+CLpbQ+9b1ChxaNFNMMqSacfdv9fqU8VAQoaGLHUKKcpLSbclNBdFlTHsxrKs8JXLCQZEuBA531sNb8lQOeRTAGv5lSYLFOEd31M/RRKNm0J0b/AGVUBItYmbeNoPkCtK14N9HDURrrDhHI/MFYHZm1TLDERrJWuo7Qa+mXAHMAbHuE5fT0C5kn0zeVdoho4rJVc0ixdmBF5tH0HxTcfgqdc5XDw7tb+qDxOMBMgggw4G/MWPnZGMrZmzz/AEVRN/DNbf7NCiwOZJvxc9dD3fms6WLeYrFy1zDfMCIPwWJrUy0wRBC305NrkynGiMGykokckG50lEUqWk/VW0RZIQRMXHRGYfY9fFFopsPEYzRDQCb8XctZ2Y7MsDRUxDCZALWO0A6uHXuW1wldvIAQIEdOkALHLkuuBvZfs/SwNDK259p7vvQPlqrfZwLaLAfaiXf1OOZ3+Tiq/EPBAAIOZwaesan0BHmiauIhjusQP6jZvqQjkXARhK9sw95xd5ey3/FrUZSrN6QhadJrWgDQAAeVk110rYUWzKw5H6/NSb/wPxCqaRPepsytSZLiiw39tPwUjHjqgmPToJWmZOIcbphaEICQbGOuvoNFGcTUBsA4ddD/ALVZIVMmOHZ90fBdUe/6tPofVJLgKZluXTT9QoatMEcpOunqqQY57rkkk8gp8NWLnQAfPl4rls6KH4/ZDKoy1GscIgSBbrB1Hksni/2agmaVTKOjhmHkZn4rfMwZi5HwU7ML+iqjJx6IcUzx/H9gsVT0pioOtM5v8bH0VI/AltnNIPQgg/Ar6AbhxCHx2yKVWN7Tz5bgEuLfHJME+IWq1n9M3o+HgbsIFBUwS9txXYXC1DO6y/0FzfTRVtf9muGOjqrfBzT82qt6JO1I8cdhYTXVHRBvGh5hbftV2LdhuJhL6XMmJB745d6ylXDrRNSVmbTXBf7JwbDZw5W1RuJ7OmM1Jjj1sVT7O2mWkEat1H4LS4TtG1xBP1n9d65JKSZ3Kmiuo0ntuLnSIBPgQUdhdqmnZ/CIi55XCshi6dQ8bGE9SAPUckDtfsgK4Jo1Sxw0BJcx3n7QQqvkJXXBnsftobwlrobNvjI9VebL7QggBxiOax+0ezeIo3qUyW/fbxt8ZGnnCr2VXA8JI7vyW7gpLg51qNPk9FxGMY45p0nzhQ4/EsqNGZoMaH81kcHtZwY5jrhwtHIzMppx7/Hv/JRtGm6g6hRJeGtBJJgAXJ8FvezXZXduFWuASLtZYweru8dF5lTxNRrg4OLSDYtJBHnqvW+xW2HYjD8Zl7Dlc7m60tJ7+XkjUTSsmDT4LxwzGyeykR/pdNGByP61TGOIkCYAJJJ5C6wNRNEONjDRHiT+A+ae/FEuptk83kf0xl9ZP9qfhsI4tEm7uIjpN48hA8kNToziB9wMqX/uYxt/EVD5rRdkPotW1R3/ADU7cRA0lQ06drFP3Pkkhk7MUDy/FEgFVg/X0R+HcefkqJJ21I5KRlYEzf6fBQ1ngR3qLet5QiwoONTmmCqIJcR8kM2tGqf9qHkqTFROaTDzPxKSGNRv6P5pIsdGYZsZgNp8JMfmrBmGDRYAKZntQLHr+ARDcN1KnEdgDQU8qxGFYU11Aa6D9aKaHYDmCXj6KWq4e7bv5oY+KQzj6h5KMnmnrjmpUMhcAbEAjoRI+BWY2z+zulVl1E7px93WmT82+XwWqLU0NIQpNcoTin2eM7W7I4mg69N1tHNBc0+Y+qqKlQg2senJe/OcUNiNlMrD+JTpvH8zQfWFru+oz22umeIYfalQaRp3H81YYDbdYHhDjziCbDn8F6dW/Z3gn60sp6sc5vpJCzm1v2XOYC7C13TyY6xPXjFvTzTyiw/dAuyduPIaXF2UzldEAx7Q7+vxWgpU6b2l1Wmx4cCBmY2DcA3I0E6rAOo4nDfw6tJ8H+X1BFj5LT9ncVVrBtNtJ4EiXFpDGtmSZNvJTKNcmkZqXZldt9lntru3FN7qZu3KC6J93yPoq2rhatKN5TcAdMzS35r3xmAa1ogQAAAB3frVJ2CaQc7Wub0IBB8QU1qvpozen4eE0aG8e1sgSQORN7aayvZezuym4ajlAAJguIiTyAnnA+ZUeJ7IYVzg4UmMIMiAQPNoP5ojeuZIdxAc4vHTMPqB4lEpZKhxi0+SzABMmPoocQZIYIg8Tv6QRbzMDwlVuC2yyo3M2RHJwiPEyY8/orGmyAS48Ru46C3IdAB9TzWdUX2PxNZwbLdTAHiTH5+SGwTzvKg91oY1vfGbN/lI8ig3Yio7E0xA3cPfFyeGGh5OgkvMDunwMwWGc0kuvIaBGoiSSe8lziq6Qu2H0SSVKanIqJtA6hSOw5AkhShj6NO9vgi2i1rQq1pIMj8UUNoSIAk+ioklruECXX8bIB7jclNNST16XXXVREFAwuhVtcgqR0cgfJAtqDqpW4gCBOth680wJikoftL/ALoPfI/BJIB1LmjqYSSVkDBqB4/RPr+0kkpZSA6oQtYpJKCjvIJtT8EkkMPpxvsrgC6kpKGvHElTOiSSBj+RScupJDBnc/H6KZv4JJIEJpv+u9Tv0C4kqECN5/rmuN9rzSSSAodpDKMS5vC7etGYWMbqkYkX1J+Kl2HUJrlsnLkJyzwzDbxpzSSXR4Zell/yv/t//SPppJLBmiC2aDxUlJ3D5u+ZSSQMCxbYNuhQYNkklRAXSPCPNCVikkhjQ1mikw518PxXUkIB5ckkkqEf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" name="Titre 1"/>
          <p:cNvSpPr txBox="1">
            <a:spLocks/>
          </p:cNvSpPr>
          <p:nvPr/>
        </p:nvSpPr>
        <p:spPr>
          <a:xfrm>
            <a:off x="5508104" y="44624"/>
            <a:ext cx="3600400" cy="28803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C.</a:t>
            </a:r>
            <a:r>
              <a:rPr kumimoji="0" lang="en-US" i="0" u="none" strike="noStrike" kern="1200" cap="none" spc="0" normalizeH="0" noProof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i="0" u="none" strike="noStrike" kern="1200" cap="none" spc="0" normalizeH="0" noProof="0" dirty="0" err="1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Tadonki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 -</a:t>
            </a:r>
            <a:r>
              <a:rPr kumimoji="0" lang="en-US" i="0" u="none" strike="noStrike" kern="1200" cap="none" spc="0" normalizeH="0" noProof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Mines </a:t>
            </a:r>
            <a:r>
              <a:rPr kumimoji="0" lang="en-US" i="0" u="none" strike="noStrike" kern="1200" cap="none" spc="0" normalizeH="0" noProof="0" dirty="0" err="1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ParisTech</a:t>
            </a:r>
            <a:endParaRPr kumimoji="0" lang="fr-FR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cxnSp>
        <p:nvCxnSpPr>
          <p:cNvPr id="9" name="Connecteur droit 8"/>
          <p:cNvCxnSpPr/>
          <p:nvPr/>
        </p:nvCxnSpPr>
        <p:spPr>
          <a:xfrm flipV="1">
            <a:off x="0" y="332656"/>
            <a:ext cx="9144000" cy="72008"/>
          </a:xfrm>
          <a:prstGeom prst="line">
            <a:avLst/>
          </a:prstGeom>
          <a:ln w="28575" cmpd="dbl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/>
          <p:cNvCxnSpPr/>
          <p:nvPr/>
        </p:nvCxnSpPr>
        <p:spPr>
          <a:xfrm>
            <a:off x="0" y="6237312"/>
            <a:ext cx="9144000" cy="0"/>
          </a:xfrm>
          <a:prstGeom prst="line">
            <a:avLst/>
          </a:prstGeom>
          <a:ln w="28575" cmpd="dbl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ZoneTexte 12"/>
          <p:cNvSpPr txBox="1"/>
          <p:nvPr/>
        </p:nvSpPr>
        <p:spPr>
          <a:xfrm>
            <a:off x="35496" y="548680"/>
            <a:ext cx="27572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u="sng" dirty="0" smtClean="0">
                <a:solidFill>
                  <a:srgbClr val="FF0000"/>
                </a:solidFill>
              </a:rPr>
              <a:t>DMA issues </a:t>
            </a:r>
            <a:r>
              <a:rPr lang="fr-FR" u="sng" dirty="0" err="1" smtClean="0">
                <a:solidFill>
                  <a:srgbClr val="FF0000"/>
                </a:solidFill>
              </a:rPr>
              <a:t>related</a:t>
            </a:r>
            <a:r>
              <a:rPr lang="fr-FR" u="sng" dirty="0" smtClean="0">
                <a:solidFill>
                  <a:srgbClr val="FF0000"/>
                </a:solidFill>
              </a:rPr>
              <a:t> to </a:t>
            </a:r>
            <a:r>
              <a:rPr lang="fr-FR" u="sng" dirty="0" err="1" smtClean="0">
                <a:solidFill>
                  <a:srgbClr val="FF0000"/>
                </a:solidFill>
              </a:rPr>
              <a:t>tiling</a:t>
            </a:r>
            <a:endParaRPr lang="fr-FR" u="sng" dirty="0">
              <a:solidFill>
                <a:srgbClr val="FF0000"/>
              </a:solidFill>
            </a:endParaRP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27785" y="980728"/>
            <a:ext cx="3456384" cy="21005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13"/>
          <p:cNvSpPr/>
          <p:nvPr/>
        </p:nvSpPr>
        <p:spPr>
          <a:xfrm>
            <a:off x="251520" y="3068960"/>
            <a:ext cx="856895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Performing the transfer expressed in figure 4 raises number of problems:</a:t>
            </a:r>
          </a:p>
          <a:p>
            <a:pPr algn="just">
              <a:lnSpc>
                <a:spcPts val="3000"/>
              </a:lnSpc>
            </a:pPr>
            <a:r>
              <a:rPr lang="en-US" i="1" dirty="0" smtClean="0"/>
              <a:t>• the region to be </a:t>
            </a:r>
            <a:r>
              <a:rPr lang="en-US" i="1" dirty="0" smtClean="0"/>
              <a:t>transferred </a:t>
            </a:r>
            <a:r>
              <a:rPr lang="en-US" i="1" dirty="0" smtClean="0"/>
              <a:t>is not contiguous on memory, thus list DMAs </a:t>
            </a:r>
            <a:r>
              <a:rPr lang="en-US" i="1" dirty="0" smtClean="0"/>
              <a:t>are considered</a:t>
            </a:r>
          </a:p>
          <a:p>
            <a:pPr algn="just">
              <a:lnSpc>
                <a:spcPts val="3000"/>
              </a:lnSpc>
            </a:pPr>
            <a:r>
              <a:rPr lang="en-US" i="1" dirty="0" smtClean="0"/>
              <a:t>• </a:t>
            </a:r>
            <a:r>
              <a:rPr lang="en-US" i="1" dirty="0" smtClean="0"/>
              <a:t>the address of one given row is not aligned, thus the global list DMA is not possible</a:t>
            </a:r>
          </a:p>
          <a:p>
            <a:pPr algn="just">
              <a:lnSpc>
                <a:spcPts val="3000"/>
              </a:lnSpc>
            </a:pPr>
            <a:r>
              <a:rPr lang="en-US" i="1" dirty="0" smtClean="0"/>
              <a:t>• the (address, volume) pair of a row does not match the basic DMA rules (the above </a:t>
            </a:r>
            <a:r>
              <a:rPr lang="en-US" i="1" dirty="0" smtClean="0"/>
              <a:t>two</a:t>
            </a:r>
            <a:endParaRPr lang="en-US" i="1" dirty="0" smtClean="0"/>
          </a:p>
          <a:p>
            <a:pPr algn="just">
              <a:lnSpc>
                <a:spcPts val="3000"/>
              </a:lnSpc>
            </a:pPr>
            <a:r>
              <a:rPr lang="en-US" dirty="0" smtClean="0"/>
              <a:t>   ones</a:t>
            </a:r>
            <a:r>
              <a:rPr lang="en-US" dirty="0" smtClean="0"/>
              <a:t>), thus the entire list DMA cannot be carried out</a:t>
            </a:r>
          </a:p>
          <a:p>
            <a:pPr algn="just">
              <a:lnSpc>
                <a:spcPts val="3000"/>
              </a:lnSpc>
            </a:pPr>
            <a:r>
              <a:rPr lang="en-US" i="1" dirty="0" smtClean="0"/>
              <a:t>• misalignment could come from both sides (main memory and/or local store)</a:t>
            </a:r>
          </a:p>
          <a:p>
            <a:pPr algn="just">
              <a:lnSpc>
                <a:spcPts val="3000"/>
              </a:lnSpc>
            </a:pPr>
            <a:r>
              <a:rPr lang="en-US" i="1" dirty="0" smtClean="0"/>
              <a:t>• the target region on the local store might be out of the container limits</a:t>
            </a:r>
            <a:endParaRPr lang="fr-FR" dirty="0"/>
          </a:p>
        </p:txBody>
      </p:sp>
      <p:sp>
        <p:nvSpPr>
          <p:cNvPr id="15" name="ZoneTexte 14"/>
          <p:cNvSpPr txBox="1"/>
          <p:nvPr/>
        </p:nvSpPr>
        <p:spPr>
          <a:xfrm>
            <a:off x="251520" y="5795972"/>
            <a:ext cx="8424936" cy="36933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571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fr-FR" dirty="0" err="1" smtClean="0"/>
              <a:t>We</a:t>
            </a:r>
            <a:r>
              <a:rPr lang="fr-FR" dirty="0" smtClean="0"/>
              <a:t> have </a:t>
            </a:r>
            <a:r>
              <a:rPr lang="fr-FR" dirty="0" err="1" smtClean="0"/>
              <a:t>designed</a:t>
            </a:r>
            <a:r>
              <a:rPr lang="fr-FR" dirty="0" smtClean="0"/>
              <a:t> and </a:t>
            </a:r>
            <a:r>
              <a:rPr lang="fr-FR" dirty="0" err="1" smtClean="0"/>
              <a:t>implemented</a:t>
            </a:r>
            <a:r>
              <a:rPr lang="fr-FR" dirty="0" smtClean="0"/>
              <a:t> a routine </a:t>
            </a:r>
            <a:r>
              <a:rPr lang="fr-FR" dirty="0" err="1" smtClean="0"/>
              <a:t>which</a:t>
            </a:r>
            <a:r>
              <a:rPr lang="fr-FR" dirty="0" smtClean="0"/>
              <a:t> </a:t>
            </a:r>
            <a:r>
              <a:rPr lang="fr-FR" dirty="0" err="1" smtClean="0"/>
              <a:t>performs</a:t>
            </a:r>
            <a:r>
              <a:rPr lang="fr-FR" dirty="0" smtClean="0"/>
              <a:t> </a:t>
            </a:r>
            <a:r>
              <a:rPr lang="fr-FR" dirty="0" err="1" smtClean="0"/>
              <a:t>this</a:t>
            </a:r>
            <a:r>
              <a:rPr lang="fr-FR" dirty="0" smtClean="0"/>
              <a:t> </a:t>
            </a:r>
            <a:r>
              <a:rPr lang="fr-FR" dirty="0" err="1" smtClean="0"/>
              <a:t>task</a:t>
            </a:r>
            <a:r>
              <a:rPr lang="fr-FR" dirty="0" smtClean="0"/>
              <a:t> </a:t>
            </a:r>
            <a:r>
              <a:rPr lang="fr-FR" dirty="0" err="1" smtClean="0"/>
              <a:t>very</a:t>
            </a:r>
            <a:r>
              <a:rPr lang="fr-FR" dirty="0" smtClean="0"/>
              <a:t> </a:t>
            </a:r>
            <a:r>
              <a:rPr lang="fr-FR" dirty="0" err="1" smtClean="0"/>
              <a:t>efficiently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5496" y="44624"/>
            <a:ext cx="5180112" cy="288032"/>
          </a:xfrm>
        </p:spPr>
        <p:txBody>
          <a:bodyPr>
            <a:noAutofit/>
          </a:bodyPr>
          <a:lstStyle/>
          <a:p>
            <a:pPr algn="l"/>
            <a:r>
              <a:rPr lang="en-US" sz="1600" b="1" dirty="0">
                <a:solidFill>
                  <a:schemeClr val="accent1">
                    <a:lumMod val="75000"/>
                  </a:schemeClr>
                </a:solidFill>
              </a:rPr>
              <a:t>Accelerator-based Implementation of the Harris Algorithm</a:t>
            </a:r>
            <a:endParaRPr lang="fr-FR" sz="1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0" y="6237312"/>
            <a:ext cx="9144000" cy="576064"/>
          </a:xfrm>
        </p:spPr>
        <p:txBody>
          <a:bodyPr>
            <a:normAutofit fontScale="92500" lnSpcReduction="20000"/>
          </a:bodyPr>
          <a:lstStyle/>
          <a:p>
            <a:r>
              <a:rPr lang="en-US" sz="1800" b="1" dirty="0"/>
              <a:t>International </a:t>
            </a:r>
            <a:r>
              <a:rPr lang="en-US" sz="1800" b="1" dirty="0" smtClean="0"/>
              <a:t>Conference </a:t>
            </a:r>
            <a:r>
              <a:rPr lang="en-US" sz="1800" b="1" dirty="0"/>
              <a:t>on Image and Signal Processing </a:t>
            </a:r>
            <a:r>
              <a:rPr lang="en-US" sz="1800" b="1" dirty="0" smtClean="0"/>
              <a:t> 2012 (</a:t>
            </a:r>
            <a:r>
              <a:rPr lang="en-US" sz="1800" b="1" dirty="0" smtClean="0">
                <a:solidFill>
                  <a:schemeClr val="accent2"/>
                </a:solidFill>
              </a:rPr>
              <a:t>ICISP’12</a:t>
            </a:r>
            <a:r>
              <a:rPr lang="en-US" sz="1800" b="1" dirty="0" smtClean="0"/>
              <a:t>)  </a:t>
            </a:r>
          </a:p>
          <a:p>
            <a:r>
              <a:rPr lang="en-US" sz="1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June 28-30, Agadir, Morocco</a:t>
            </a:r>
            <a:endParaRPr lang="fr-FR" sz="1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1266" name="AutoShape 2" descr="data:image/jpeg;base64,/9j/4AAQSkZJRgABAQAAAQABAAD/2wCEAAkGBhQSEBUUEhQVFRQVFhUUFhYXGBQVFRYXGBUVFBUXFxQYHCYeFxwjGRQUHy8gJCcpLCwsFR4xNTAqNSYrLCkBCQoKDgwOGg8PGikkHyQsLCwpKSksLCwpLCopLCksLCwsKSwsLCwpKSwpLCwsKSksLCwsLCwsLCwsKSkpKSkpLP/AABEIAMIBAwMBIgACEQEDEQH/xAAcAAABBQEBAQAAAAAAAAAAAAAEAAIDBQYBBwj/xABBEAABAwIDBQUFBQgBAwUAAAABAAIRAyEEEjEFEyJBUQZhcYGhMkKRscEUUtHh8AcVI2JygqLxQ1OS0hYzo7LC/8QAGgEAAwEBAQEAAAAAAAAAAAAAAAECAwQFBv/EACIRAAICAQUBAAMBAAAAAAAAAAABAhESAxMhMVFBBCJhMv/aAAwDAQACEQMRAD8AvRTTxTUgYnhi9fI83EjFNOFNShicGoyFREKacKalypwajIKIRTTt2pcq7lRkFEORLIpsqWVGQYkORLdqbKlkRkGJDu1zdqfKlkRkKiDIlu1NkSyIyCiDdpZFPkSyIyCiDdpbtT5EsieQUQbtcyKfIlkRkKiDIlu1PkSyoyCiDdrmRT5UsieQUQbtNNNE5FzIjIVAxppppoosXCxPIKBDTTTTRZYmmmjIKBN2kit2uIyCh7QngJoTwuXI68RwCcAmhOCdixHALoC4E5LIMTsJQuSlKMgxOwkuSlKMgxOpQuSlKMgxFCUJSlKMgxOwuQuylKMgxFC5lXZSlGQsTkJQlK5KdhidhLKkCuyjIMTkJZV2UpRkLE5lXMqfKSeQYjMqWVPSRYsSPKuZVKuJ5BiQlq4WqUhNRkGJFlSUkLqMgxBQ9PD05mLYDA1N4hotqeoJRLKgPMgWtBv5tGvouPcOvAGzpwck7FXyiCRzuBHIib6pwxwsJE2j2ZPEBedNU9wMBBy7nSZXNyc3/wAZPwv+SZ+9GCZf4XZJvAgRPnojMMEO3oTd+FIQ2RJdGsePrFvQqOsBFiekZD3x3wjMMBfaAlvwhzUgwGuIEXDXR+Kn3QEkgx32LuVhrrZGYYHd8F3fBD1MZTYYeQ0jUE3+EJv72oa5x5O+kIzDD+hYrBLehAO2zRix68zP0Q1XbI5R4kxy8UZixLjepbxVbNoZtBI65h07pUhNyMzRAn25nuBt10TyDEPNUJb0KqrA2IqgzctbJjxld3T4MVAYEkS2Rbp1TyQsWWZqhc3w6qrZTef+QeBMJlQVBq/v0J+QRkhYsuN6Oq6KoVMxtR2jwY8fwUgwzwbkek+qeSDFlvnXN4FWfZ3TyjQfoBNNN3TlOv4oyQYstt4lnVG8vHu/5BRfandI/uCpNE0zRbxLOs47GvB5/EFNG03/AMyoTNLnSzrNDax6lP8A3qepToVmhzLmZUA2s7r8k4bSd19QgVl5mSVJ+8HJIodiwmAxNw2ozWScpcRpcEAxN/gURVoVKTBnrgx7radN155T4dysGYSW5CDRvxODWNi0ibEXmLKbEbLlwIh7Wj3eFxtfjsR+tFxHU0BvxJNORVzGRfLDSIPDlBgmYvqjMC+m6xrFxPeGjvIFreZjqqfaWzXAEupOFOR7xcQTYGzufgddV3DdliQ1wa0kk8JD5tydPsm+sIAuqFamCBOYkmOruQiI5/IpuKxeWC6kXi54ZIbAJPK7e8eay1eDUIFIgsJblG9mZMwdBfkToVE7aTCzK2gGxIzOiTI1vJB00JQKy2xfaZjWgtaDUIIPMCLXAPPUXsoGdp3lglnEA4F0SCCNYdYaBUOYg5hJykGbDmT7OpVtX7XgsAbT4weZlsc7ePehgmWuF2o/LA3bgPavTcL6Waeo6ck/aLM1MOa5+eSXNaYIaZJs5wgSs5gnUXBz98+k4Ngizi9xnNEe6Ry5dSuN2odd46plDgMzS4ZXWdMpDZf4fA0XtL6jKzrS4uc2Wi3EYOZWTNmAQWMY5uWAcodyhpkmT3/063AWP2PtGpTqTTYHGC2Ltgf2kLT0sZUeBmblItlbm5WkuzaIbBKyi2tgN1Vc3LmBkgw4AGZMBsiAbeSVSs1hljaE5Z/5XXA5B3smREf7WyfUpnLLakgfeJHU38e9Q130gLgDXoDeZk6nVLcQ9tmPZtZzYzsJgiAJbHOSDry+Cf8AbyQP4EjKcxAc2bm8tHKeavK2Noz7LS0CPen1d9EG7abGmWUmDvgfQK1k+kQ3CPciPfmqf4Ya3llJe4zcQDlEABEPwFZ7YcwDrDnX6HW8fRDP2y/llHkhztF/3iCelvkrWnP+Gb1oL0MOxXtMhzYHIOc315LtPDPJlzoi4OcHx9zWFXPxTj7zviVAXq1ov6yH+QviLommwnizzrmdxddWgnzUbsZSA69xBf6khVDnpk95Wi0UZ78vhcjaDBAAIjuYTy6ieSc7a4iOIxyIbHyt5KlzFLMqWjEnemWz9rSIy27iAPQKL7YCZLJ8XE+mir94lvVW1HwW7P0sDi2/9NvnJ+qX2xv/AEmfAoDeJZk9uPgt2foeMY0f8dP/ALUvtw/6dP8A7QgA5OnvTwj4Lcn6GPxjT/x0/Jv5qM1mf9Nn+X4odKE8Iizl6Tbxn3G/5/8AkkoISRigyl6HVtvVLHesfbiGVzw4j3iA2DoE5u16riC2qQTqG03hsdSB8JjSEZg8ZA1YABENa23W+vzUlPFEAkveWkEwS4wSYNwLeAXi5nt7YBX2xibNNQMvbhIJiw9oTHPyR+HqYqsDlqy6c2ZrSC3Tq2BdonXVD1cExzQ4tgQIuMx7oHd5hWPZXCvc58OGXdtytMgiXOzXF9Q23eqUmyHBIz2LxlUEMq1HF1t5BvJcefPhaL96uWdm6T6fA2CQCYfflMy3r3ql2s/eYpx0mqxvwbPetA3bD2OFNoEEtaLCSTeLCTe6uXRMV6Z7a+xWU3kl722iXNJzWnhLbG5jTzXcH2dp1iBRqumJcXNEWj4d/RajaezBiINSRlkCWuyiO4PF9LqrZsqq2kWtaMuVzQS5jb+0Hf8AuclKYqQFR7P4cPyuqufcRkIl/WGkT1v8Oqrf3nTw1R5YCWX/AIjTIE3yTGsiCCAbeZw239tVMPj6g3pqBhytdma8AZWmZbb2ungbhLH9qq1YZG0SWODQ0cRIMah45n1Uty+D4rg9Lb2lw7WF7ajTUcbgyC5xN+I3bYi/WbQs23bDTULhVZvdbPdeYiSbc9O4rM4PYlSoYqPy3ghkHLabm5OkW52lC4nso/eRRdMm0k87gzHMEG4Gqz46bFJSfLPStnYokueXOzWHtOgAtE2nKbg8UXspq1eVnuzdJ9KnuqpmoC4ayIBmJ7s0eit3Fd2go42cuvKWVMkL0x1VRymrqRyskNULm9UZCaQqES7xc3qihchMRKaiWdRBKEASZh0XZCiSzJgTApfBQ5ksydgSwuqDOUt4UCJiVyVCXpZ0xE2ZLeKHOuiomBJvUlHnSQM1dWgIhxEcwZPlAKDq08sFsljjAGnPl1PjPNXtfs2Xs1GYXEEAnlqUBiMHiGkONIvIhrARnaBoSYPX0C8FHvMh2l2bdLS0vzCHHK5ubwIOhmbzzV9haIbRgAMysmSQ60e/maJN5PgosLtktDgaIYQM3E5jKYvcSRmv39RdQ47tQ0sexuUnjDtTADXaEAD7vPQnorREjCP2ixtTI4lz2ve+QGyRBZLncpy9Dc+ausL2qYac2BBIs2SwNge0RJJk6dFkMDh3DEVHu1eG5c0xHtX7pyjyRVPFMLKg3YBfVcZn2QJaGiI55lUmYpmi212m3bWZQCSGkw8k8RGrrwb6RaUDtXtk1lNxc0NDQIJAc4yYOS2tv8gs3jXjdtyNcQC3NEuMNF3HmY9o95KqMa9uIxLadIFzDAaT7z4aCYPukhwHO4SSsXdtFBh8MK1XLmALnS1ty4yZgWgnzTH4eq0Xz06ZcQ2ZgRcW/JS7V2M+hUl1hNjcaCfI3VvsqoXsEthug1M3+PPXv5Epy/Uala4K3BCpRIh8Z/eF/GCbc1sNhPf7VO7pBdYO4cwy5geWaNOXctA+kPsAw9VjIENZY56Zu5hAcIJgEGPNUuBwgpSzO6akMIHSdT3zHqspM11Eo1TstamFNJ4Mh3E1xgOFnEwDOmnotLV2KeUHp/pVA2pmokDNIa1tQuLQXNJdIixPEReCQQtTsratOrSbLWZ2ANkkA8myOfP6I03L4yWo3yUFbZzm6gj9dUmbHc6k6qC0taQHC83IHSDqNFp6mIosY0VgXwD95w4gycxHK7tVHg6ANN1QMaxrBDMzgWBoLhwETeS7Q8xrK6VqSIelBmX/AHO8tzNh/cwhzo6wOV0xmx6rhLWExrpI8RMhahtLI8VaZYRYOAe5xaTOZp1NxeBe0BdJfGY++AYu1ri+RlYCJMC4k6iVe8yH+NEzNHYL3Mc4FvC4NcLzfmLQQPFSv7NvABLgQbWsQehnT1VttUHDksaJDgHmM9ybQQCJIy+vjNWK9R3ssHL3RyECxnp6I3ZMl6MF8O4js+xlUNL3FpiXQBl4cx6z6c1LQ7P0nNdxn+U3HS5BsbdDrzVNtHtIadQtdUdI1aJBHWdLzyQru0DHA8TnTyiT15krN67XbNF+OmrUS5odmXOBmrTZBiHktnwshq+D3UHPSeQDIBzcz1F9UFh8bmIa0uJNwGgev+le7N2I+rRJaKc5oAeS18mNHNjxgreOrau7MJaVOsaKKF0MV+/shVa9odEOeKcgg5XmNW9L8iVbN7E0nMMPcHMMOIEh0iRAOnx5rbeiY7EzN0toMIy1KTMvVgAeO8TKVbYYeM2HdnHMe8PFtz8J8lo9m9nm098SBUyZmkOAcJEwQeQ59fgiO0WyKNOmw0QG1MzMpBMkcUiSYInKudzp/odK021U+Tz2tTcw8QI+R8DzTBUW3w9BldwbiWmmSXxLSSeFoY0uMDUkyZ9krP7Y2HuicpzAcm8fj7Mx6raP5C6kYz/GfceSozJZl2kDrBI81x2pjkuhSTOVxFmSXMySdiPVqddEtxUdFWCqB+pXab3STNrQLd8nSeY58l88mz6Gi1e5rxxNBGlwD81FX2VQqMLC0AOEHLw/JQ056ofbW1BhqD6jj7IjzJgeMTPgCrUnfBLSPOu09BuHr1MgcKbWHLmiTktYx169VS0KLm0mR90HzIBPqTzVl2ox7qwe8AESGNgRLZzOdcydL+AUOz9pOe6ieFoimJMZGhrbEyQCbWGhJvzWrOZpOVIFxGzKzqNQUw4kCK4gNyCQWszuPC46mPdKm7P7LYau4exrGxnc64qBzZGdh14SDNzoZjVaik4NwpjK4DEvzHicXQGFp7y4N9o9ZQ1Kk6piRUpta2izMHF7TYQGu4ogOzZrAzJNk3J9Gq00raKDtPscOoOaWxUoPMmJL8rSanFcuzCHcWmg76fY+zHVzLQ4ZSHQ0DMATEN8uVtFpNr7XYN857nZ6jwBTAFmhobJJFszQR5BZ/8AeBOXIN2xpHCJvlgi8zNyL93NS2/pMseKDsfiWlxIB5zMjjJl5DZsJnp4IjZmEcRvIkC86d0nwKqK1c1HFxJJJ/IePJW2CxpyZAYaIkeEnx1n4BZzlbshJWFVcMd1mvAdB6dwPVS4fDvNMEHQkA+Am8XBj4xZEOa0UqZY4OMiWXEOkggzrMgeCfSe5j3l43bhle0aZgTa3UaT3d6mMq5KceTS7G2jVq4t0NLaLmNjMQ5ssY1vu6F2U98FFY2jXfUaWsY2myGuGfKNGvIiL3DioMFSxRpNNCpRG8Yd4/JD8xLibAQbk9IMonZ9bG043jaT2tJEUyGzqASSO8WjkF0ZoqmPOHrCg8sYIzl3CWsAEybzBjTSEti4uriXgy3JTyg5eVjlD2kXPha6OftNwYWPp5WlrgSSXQHSD7InnPKO9VGysdQwgNJlcu3hkvy8wMgGctAHWY807sKounbNNSk9j6ky4NBIucoHIQ3yjlMrMbeaMNRc9lfJVYz+HwhpzTe15Jbmv/MOiu8bt2nQpOqVXHIJN3Bs9MuUX+a8J7XdtnYus4gZacnIybAdSdXOOsnqi76H12BNxjnVHh8B8m8fGY+MpbOqOeYuf1oDytdCU3ZjLiQYgOF/iOYVxsrbhwwLWspkkWebi4ifyN1DKizV9nsPTDs4Y95YSHTYhwIOsX/JbrD9omndPfIbMCwDswBETMEz4aLx/CduatKnkDZfm7i0g+Xetbg9rirRpioGyeNzGnNzLWz0PteYCx/aLs1eMlRusZ2kbwvDHvAqbxkuYBm0HsAyNNSh8VtjFuY+mW0KBq6Oa4k6AG+azoAjT5rC4bbLg8sbLmtJaWuu4Q43DpkjUq2wPa7cVXMfFRpAkGHOaDoRI0Wu6Z7ZoN9iabCKpa2mZ4d61+YucbECHXmPeV2yiWRTLeLLIZwxAtAl0fJUx2lRdT3LWGpncKjHNh5pt4SAQ4EsILT01Qlc4vfDMQQLEEtc49CRJnw9Vp2Z9F5X2sKYl1IaxHATfThEnqhh2gBcAKLJLc0XmJgcO7VTWa/M0upATqQ1wETABiJ4Y6oTEbHZUquqCAHcOUnihphpGa4sikh9lpjtpMcW56DL2mXNdJBgAENm9tedpQNTZ9KpRqPaw0ntdZrnF2ZsSeZE3OiFo7Mq5mMY4FrH7508RBAytAtBHCToPkrOjiq4zb0MEF2W2a3ukgAXk6dwVLjol19M+yhTi8z4A+spKyqVRPsj4JK8mRgvDSMiUbTxIjiIKojXkqSnW/V159nZRdHHDkJXmP7SO2O8q/ZmA/wyTUP80WAM6AEz4rYbU2oKFB1SxIFgeZ0vC8OxmLLnuqG5c5zjzkmSdfFaaa5sifha4jtCXMykdSCO9P2dtRpblMNMQ0qkw2KzXyiG8MHvnX4ptSzQCIMyD3aR8Qtjnr6eiDtEyjRztMYlz4drkcAXGCwktLYI7wZvFiNV7fPq0X0g3jjgLQMrIIvJJOYQepvFoWIo4smBU4wLibkd3gj3VuAEDK0CYtpMecJNu7N9yC0sMeR5pySSS52v4wFPhcM6tVFJpy6ZpMakAjz08fIqsGIk8MzyPLvVpgyHZYdJLzvXXLhoQSbcNuvfdJnOlb5Jm1YPCBPOb/CdOf6spsJU4hECOUwCOgJ9k2HcYTcPs7PO7eI0OaBLtBl8eiYcA8TN45Afjf8A0or6XKE4Omi/w+JbPCJHRwkaARP1HRHVGgsEumLZTMiLC/kVk8JnDuGQeY/EfitTs2g3NleDLhwgn2T7Wl5iOcalZvgS54Nj2cxjnF1N8B4hw93NYAwCdbAnxV+aThqCvOKOIq52kTmbAk8sthbyXoezNsNqNEOl0CbiZi5Ed6LRtFOh2dQ1NmUXmalJjjbiIGa2knVWZeHagFMqspgFzuEC5MwAPOytOgZ43+2TCU6eRtJxaDfdguy+MRHqvNsLRM5SYB/3Hotb+0fatPEY47qrvKbYAjNAPPWx8QqZ2HGUyDI0Pz9Y+K0sVAgpyCpt3IFoSy2C7vS3S/4dyVjoLwYpNPGydOR68oMLTbJ2jT+0aS22U2aCIALDGhBMzfTvWJftMtOngjsDs3E1mb+nQJp5t3mloBIEmJiYHRS02NNIv+1m1KVOuX0qV4DnEPInyEglDYfbeExDRvHPpPBkEwCDpwviCO4hGDsNjt0+s+k1gpky0vBcQ2Zc0RcCOZvylM2v2PxNBpfUZafcguHflQor6Dk2+DQ7FpMpB1QVDULAHsyxLhIDmlo8tOU2VPXxLqtR9SWlziSczoIOpgZmk6EIXY9PKGGlma4th5DnBrndWt1bNrDnPJWGMYXH+IXEiAXH/XcujTqPZz6ly6DKDXNyFtSoJBcWue1rDyY3NTqOLZcQLwYlLFbYxdKCS4s/mEt1iM0uHIhVFbANkAP5TMWnWJUFbDlurh3Xjv5raKizGTlFfS+w/a10iabSSY9hpME2jKASe5GYntS6mb0s+aCA3O3KJIuDe+Wb9VkGugjuI/UhXr+0hdUNXdkZgBwv5j2hJAMad9+ac9OK6Fp6sndsK/8AVmFNzRueuSfVspLOVKmYlxFyZNybnvN0ktlCf5D/AIbLfkFObjeQn9fNS/ZpHsmOqr9qbZoYYHevGbkxt3nyGniYXlJN9Hq2l2Vvbmo91AOk5GkAiNZkTP61XnNVaPbHbF2JYaTWBtOQbkueYMiToPBUNQSFvFNcMydPlFaHls95mfmFLmLtSYAk+Pd0XG+1BMT8JRbsHI1utHJLsyxb6BsO2/U/ADmb+EoqKjiBbpBNoiZJ005p+BwjWmXyTaADl66lFnFFoBAYCCTMkmeUkm8KXJGmnpp3k6IhiGMEOyvuMzXuLTIIJAggiRIkdVMNuU2VJp0wKYdLWRfWRxa+t7oXEYcPdvKhu+SXF3tONyZj0UAwjR73pKHKJmoM2WExjA0vpMe0ukzvLZSS4SHWAj5JUi5uR+/pOBMZWjM48gXTaZ+XestSdHCJdMCDp3RKu8DTyAjKJNi6OIWvE6X7lk5uKpHRjm7fZocfsgPuX5Zj2iAJge43TwnmicFh6dMZWuc8kh0u4GTEAga9yp8NSJOUy4wMjoknTMwxzEEjrccgtDg6LcvCDEEeNp0Kwbl6bKEbuiww7gLOIv7o0A7r8o/JS0Qabw9lwDzsRy0HihMM+ZIPMN7rCVTbY7THDuywcxaYLdOYHcf9JYtvgq0kem0sTmaCNDf8llf2k9qW0MG5ksdUqQGseM4Im5y8rTc9F5vs3t/i6ALWOa5sl0PGa5MmDr/tUm3tr1cXVNWsQXEBsAQ0AaABdMYNPk5XJfALCgkzbVXTiTA6Ktw9OAjKNW8jl1VyCPARTwLnnK0SR4d0dw1CFxGz3NmWzctjUzlnRE1KxJJHDJGkp5xhIdNpzH1hRkx4oruzWwzjMZSoCYe6HFvJurj5AEr3et2MpB+Do0yWtw4q1ABGn8MGZm7nuF9bOXnX7FsEPtj6p/46Zj+p5y//AFzL2DCYrNVqVItw0m+DJLv83uH9gWjasypkW1qbzu6djvKjZ0u1k1XfHIB/ciMxvLddfwK7vw6vJIimwgTbiqET8G0x/wB6smOSodlN+48PUMmlTBHMcBvY3bE+JVJtr9n7HHPQMFtyxxBDo5B/u+crYOpNOrR+vBN+zgaFzVStC4PKanZHF7tznMDH3IyguBgfea43N4HqFn3bJr5w1zCXETcObGvIt+q90FFwNiHeNj8QnOpA6tI8DIVrUkiXCL7PEqfZapU4XMc0xMy3URDZBNjf4ICoypSeWOY4lsiSwhju+RYaT/te1YvZrgS5jaTjOjm5T38befiFSYrar6R/i4KsG/fpltVsciQ0281e5fZC0q/yeU1GkmZDdLGQRbwSXor+1uBm7ak85pCUkbv9Da/gx+MbBHEZETpHeF4ztekWVqjCSS17hJMk3sSeZhewM2cSeSznansIKs1KMCrq4E2f/wCJ9Fx6UsXydOrG1web0q0OHwRtRsCyHx2zX0nZajS13Q/MdR4KE4oixXQ1fJjGVKgbGOU+C2kNH+Gb8UHVkmYSe0nQQm42hKVMuCAbj0UdSmqqm5zdD+CLpbQ+9b1ChxaNFNMMqSacfdv9fqU8VAQoaGLHUKKcpLSbclNBdFlTHsxrKs8JXLCQZEuBA531sNb8lQOeRTAGv5lSYLFOEd31M/RRKNm0J0b/AGVUBItYmbeNoPkCtK14N9HDURrrDhHI/MFYHZm1TLDERrJWuo7Qa+mXAHMAbHuE5fT0C5kn0zeVdoho4rJVc0ixdmBF5tH0HxTcfgqdc5XDw7tb+qDxOMBMgggw4G/MWPnZGMrZmzz/AEVRN/DNbf7NCiwOZJvxc9dD3fms6WLeYrFy1zDfMCIPwWJrUy0wRBC305NrkynGiMGykokckG50lEUqWk/VW0RZIQRMXHRGYfY9fFFopsPEYzRDQCb8XctZ2Y7MsDRUxDCZALWO0A6uHXuW1wldvIAQIEdOkALHLkuuBvZfs/SwNDK259p7vvQPlqrfZwLaLAfaiXf1OOZ3+Tiq/EPBAAIOZwaesan0BHmiauIhjusQP6jZvqQjkXARhK9sw95xd5ey3/FrUZSrN6QhadJrWgDQAAeVk110rYUWzKw5H6/NSb/wPxCqaRPepsytSZLiiw39tPwUjHjqgmPToJWmZOIcbphaEICQbGOuvoNFGcTUBsA4ddD/ALVZIVMmOHZ90fBdUe/6tPofVJLgKZluXTT9QoatMEcpOunqqQY57rkkk8gp8NWLnQAfPl4rls6KH4/ZDKoy1GscIgSBbrB1Hksni/2agmaVTKOjhmHkZn4rfMwZi5HwU7ML+iqjJx6IcUzx/H9gsVT0pioOtM5v8bH0VI/AltnNIPQgg/Ar6AbhxCHx2yKVWN7Tz5bgEuLfHJME+IWq1n9M3o+HgbsIFBUwS9txXYXC1DO6y/0FzfTRVtf9muGOjqrfBzT82qt6JO1I8cdhYTXVHRBvGh5hbftV2LdhuJhL6XMmJB745d6ylXDrRNSVmbTXBf7JwbDZw5W1RuJ7OmM1Jjj1sVT7O2mWkEat1H4LS4TtG1xBP1n9d65JKSZ3Kmiuo0ntuLnSIBPgQUdhdqmnZ/CIi55XCshi6dQ8bGE9SAPUckDtfsgK4Jo1Sxw0BJcx3n7QQqvkJXXBnsftobwlrobNvjI9VebL7QggBxiOax+0ezeIo3qUyW/fbxt8ZGnnCr2VXA8JI7vyW7gpLg51qNPk9FxGMY45p0nzhQ4/EsqNGZoMaH81kcHtZwY5jrhwtHIzMppx7/Hv/JRtGm6g6hRJeGtBJJgAXJ8FvezXZXduFWuASLtZYweru8dF5lTxNRrg4OLSDYtJBHnqvW+xW2HYjD8Zl7Dlc7m60tJ7+XkjUTSsmDT4LxwzGyeykR/pdNGByP61TGOIkCYAJJJ5C6wNRNEONjDRHiT+A+ae/FEuptk83kf0xl9ZP9qfhsI4tEm7uIjpN48hA8kNToziB9wMqX/uYxt/EVD5rRdkPotW1R3/ADU7cRA0lQ06drFP3Pkkhk7MUDy/FEgFVg/X0R+HcefkqJJ21I5KRlYEzf6fBQ1ngR3qLet5QiwoONTmmCqIJcR8kM2tGqf9qHkqTFROaTDzPxKSGNRv6P5pIsdGYZsZgNp8JMfmrBmGDRYAKZntQLHr+ARDcN1KnEdgDQU8qxGFYU11Aa6D9aKaHYDmCXj6KWq4e7bv5oY+KQzj6h5KMnmnrjmpUMhcAbEAjoRI+BWY2z+zulVl1E7px93WmT82+XwWqLU0NIQpNcoTin2eM7W7I4mg69N1tHNBc0+Y+qqKlQg2senJe/OcUNiNlMrD+JTpvH8zQfWFru+oz22umeIYfalQaRp3H81YYDbdYHhDjziCbDn8F6dW/Z3gn60sp6sc5vpJCzm1v2XOYC7C13TyY6xPXjFvTzTyiw/dAuyduPIaXF2UzldEAx7Q7+vxWgpU6b2l1Wmx4cCBmY2DcA3I0E6rAOo4nDfw6tJ8H+X1BFj5LT9ncVVrBtNtJ4EiXFpDGtmSZNvJTKNcmkZqXZldt9lntru3FN7qZu3KC6J93yPoq2rhatKN5TcAdMzS35r3xmAa1ogQAAAB3frVJ2CaQc7Wub0IBB8QU1qvpozen4eE0aG8e1sgSQORN7aayvZezuym4ajlAAJguIiTyAnnA+ZUeJ7IYVzg4UmMIMiAQPNoP5ojeuZIdxAc4vHTMPqB4lEpZKhxi0+SzABMmPoocQZIYIg8Tv6QRbzMDwlVuC2yyo3M2RHJwiPEyY8/orGmyAS48Ru46C3IdAB9TzWdUX2PxNZwbLdTAHiTH5+SGwTzvKg91oY1vfGbN/lI8ig3Yio7E0xA3cPfFyeGGh5OgkvMDunwMwWGc0kuvIaBGoiSSe8lziq6Qu2H0SSVKanIqJtA6hSOw5AkhShj6NO9vgi2i1rQq1pIMj8UUNoSIAk+ioklruECXX8bIB7jclNNST16XXXVREFAwuhVtcgqR0cgfJAtqDqpW4gCBOth680wJikoftL/ALoPfI/BJIB1LmjqYSSVkDBqB4/RPr+0kkpZSA6oQtYpJKCjvIJtT8EkkMPpxvsrgC6kpKGvHElTOiSSBj+RScupJDBnc/H6KZv4JJIEJpv+u9Tv0C4kqECN5/rmuN9rzSSSAodpDKMS5vC7etGYWMbqkYkX1J+Kl2HUJrlsnLkJyzwzDbxpzSSXR4Zell/yv/t//SPppJLBmiC2aDxUlJ3D5u+ZSSQMCxbYNuhQYNkklRAXSPCPNCVikkhjQ1mikw518PxXUkIB5ckkkqEf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268" name="AutoShape 4" descr="data:image/jpeg;base64,/9j/4AAQSkZJRgABAQAAAQABAAD/2wCEAAkGBhQSEBUUEhQVFRQVFhUUFhYXGBQVFRYXGBUVFBUXFxQYHCYeFxwjGRQUHy8gJCcpLCwsFR4xNTAqNSYrLCkBCQoKDgwOGg8PGikkHyQsLCwpKSksLCwpLCopLCksLCwsKSwsLCwpKSwpLCwsKSksLCwsLCwsLCwsKSkpKSkpLP/AABEIAMIBAwMBIgACEQEDEQH/xAAcAAABBQEBAQAAAAAAAAAAAAAEAAIDBQYBBwj/xABBEAABAwIDBQUFBQgBAwUAAAABAAIRAyEEEjEFEyJBUQZhcYGhMkKRscEUUtHh8AcVI2JygqLxQ1OS0hYzo7LC/8QAGgEAAwEBAQEAAAAAAAAAAAAAAAECAwQFBv/EACIRAAICAQUBAAMBAAAAAAAAAAABAhESAxMhMVFBBCJhMv/aAAwDAQACEQMRAD8AvRTTxTUgYnhi9fI83EjFNOFNShicGoyFREKacKalypwajIKIRTTt2pcq7lRkFEORLIpsqWVGQYkORLdqbKlkRkGJDu1zdqfKlkRkKiDIlu1NkSyIyCiDdpZFPkSyIyCiDdpbtT5EsieQUQbtcyKfIlkRkKiDIlu1PkSyoyCiDdrmRT5UsieQUQbtNNNE5FzIjIVAxppppoosXCxPIKBDTTTTRZYmmmjIKBN2kit2uIyCh7QngJoTwuXI68RwCcAmhOCdixHALoC4E5LIMTsJQuSlKMgxOwkuSlKMgxOpQuSlKMgxFCUJSlKMgxOwuQuylKMgxFC5lXZSlGQsTkJQlK5KdhidhLKkCuyjIMTkJZV2UpRkLE5lXMqfKSeQYjMqWVPSRYsSPKuZVKuJ5BiQlq4WqUhNRkGJFlSUkLqMgxBQ9PD05mLYDA1N4hotqeoJRLKgPMgWtBv5tGvouPcOvAGzpwck7FXyiCRzuBHIib6pwxwsJE2j2ZPEBedNU9wMBBy7nSZXNyc3/wAZPwv+SZ+9GCZf4XZJvAgRPnojMMEO3oTd+FIQ2RJdGsePrFvQqOsBFiekZD3x3wjMMBfaAlvwhzUgwGuIEXDXR+Kn3QEkgx32LuVhrrZGYYHd8F3fBD1MZTYYeQ0jUE3+EJv72oa5x5O+kIzDD+hYrBLehAO2zRix68zP0Q1XbI5R4kxy8UZixLjepbxVbNoZtBI65h07pUhNyMzRAn25nuBt10TyDEPNUJb0KqrA2IqgzctbJjxld3T4MVAYEkS2Rbp1TyQsWWZqhc3w6qrZTef+QeBMJlQVBq/v0J+QRkhYsuN6Oq6KoVMxtR2jwY8fwUgwzwbkek+qeSDFlvnXN4FWfZ3TyjQfoBNNN3TlOv4oyQYstt4lnVG8vHu/5BRfandI/uCpNE0zRbxLOs47GvB5/EFNG03/AMyoTNLnSzrNDax6lP8A3qepToVmhzLmZUA2s7r8k4bSd19QgVl5mSVJ+8HJIodiwmAxNw2ozWScpcRpcEAxN/gURVoVKTBnrgx7radN155T4dysGYSW5CDRvxODWNi0ibEXmLKbEbLlwIh7Wj3eFxtfjsR+tFxHU0BvxJNORVzGRfLDSIPDlBgmYvqjMC+m6xrFxPeGjvIFreZjqqfaWzXAEupOFOR7xcQTYGzufgddV3DdliQ1wa0kk8JD5tydPsm+sIAuqFamCBOYkmOruQiI5/IpuKxeWC6kXi54ZIbAJPK7e8eay1eDUIFIgsJblG9mZMwdBfkToVE7aTCzK2gGxIzOiTI1vJB00JQKy2xfaZjWgtaDUIIPMCLXAPPUXsoGdp3lglnEA4F0SCCNYdYaBUOYg5hJykGbDmT7OpVtX7XgsAbT4weZlsc7ePehgmWuF2o/LA3bgPavTcL6Waeo6ck/aLM1MOa5+eSXNaYIaZJs5wgSs5gnUXBz98+k4Ngizi9xnNEe6Ry5dSuN2odd46plDgMzS4ZXWdMpDZf4fA0XtL6jKzrS4uc2Wi3EYOZWTNmAQWMY5uWAcodyhpkmT3/063AWP2PtGpTqTTYHGC2Ltgf2kLT0sZUeBmblItlbm5WkuzaIbBKyi2tgN1Vc3LmBkgw4AGZMBsiAbeSVSs1hljaE5Z/5XXA5B3smREf7WyfUpnLLakgfeJHU38e9Q130gLgDXoDeZk6nVLcQ9tmPZtZzYzsJgiAJbHOSDry+Cf8AbyQP4EjKcxAc2bm8tHKeavK2Noz7LS0CPen1d9EG7abGmWUmDvgfQK1k+kQ3CPciPfmqf4Ya3llJe4zcQDlEABEPwFZ7YcwDrDnX6HW8fRDP2y/llHkhztF/3iCelvkrWnP+Gb1oL0MOxXtMhzYHIOc315LtPDPJlzoi4OcHx9zWFXPxTj7zviVAXq1ov6yH+QviLommwnizzrmdxddWgnzUbsZSA69xBf6khVDnpk95Wi0UZ78vhcjaDBAAIjuYTy6ieSc7a4iOIxyIbHyt5KlzFLMqWjEnemWz9rSIy27iAPQKL7YCZLJ8XE+mir94lvVW1HwW7P0sDi2/9NvnJ+qX2xv/AEmfAoDeJZk9uPgt2foeMY0f8dP/ALUvtw/6dP8A7QgA5OnvTwj4Lcn6GPxjT/x0/Jv5qM1mf9Nn+X4odKE8Iizl6Tbxn3G/5/8AkkoISRigyl6HVtvVLHesfbiGVzw4j3iA2DoE5u16riC2qQTqG03hsdSB8JjSEZg8ZA1YABENa23W+vzUlPFEAkveWkEwS4wSYNwLeAXi5nt7YBX2xibNNQMvbhIJiw9oTHPyR+HqYqsDlqy6c2ZrSC3Tq2BdonXVD1cExzQ4tgQIuMx7oHd5hWPZXCvc58OGXdtytMgiXOzXF9Q23eqUmyHBIz2LxlUEMq1HF1t5BvJcefPhaL96uWdm6T6fA2CQCYfflMy3r3ql2s/eYpx0mqxvwbPetA3bD2OFNoEEtaLCSTeLCTe6uXRMV6Z7a+xWU3kl722iXNJzWnhLbG5jTzXcH2dp1iBRqumJcXNEWj4d/RajaezBiINSRlkCWuyiO4PF9LqrZsqq2kWtaMuVzQS5jb+0Hf8AuclKYqQFR7P4cPyuqufcRkIl/WGkT1v8Oqrf3nTw1R5YCWX/AIjTIE3yTGsiCCAbeZw239tVMPj6g3pqBhytdma8AZWmZbb2ungbhLH9qq1YZG0SWODQ0cRIMah45n1Uty+D4rg9Lb2lw7WF7ajTUcbgyC5xN+I3bYi/WbQs23bDTULhVZvdbPdeYiSbc9O4rM4PYlSoYqPy3ghkHLabm5OkW52lC4nso/eRRdMm0k87gzHMEG4Gqz46bFJSfLPStnYokueXOzWHtOgAtE2nKbg8UXspq1eVnuzdJ9KnuqpmoC4ayIBmJ7s0eit3Fd2go42cuvKWVMkL0x1VRymrqRyskNULm9UZCaQqES7xc3qihchMRKaiWdRBKEASZh0XZCiSzJgTApfBQ5ksydgSwuqDOUt4UCJiVyVCXpZ0xE2ZLeKHOuiomBJvUlHnSQM1dWgIhxEcwZPlAKDq08sFsljjAGnPl1PjPNXtfs2Xs1GYXEEAnlqUBiMHiGkONIvIhrARnaBoSYPX0C8FHvMh2l2bdLS0vzCHHK5ubwIOhmbzzV9haIbRgAMysmSQ60e/maJN5PgosLtktDgaIYQM3E5jKYvcSRmv39RdQ47tQ0sexuUnjDtTADXaEAD7vPQnorREjCP2ixtTI4lz2ve+QGyRBZLncpy9Dc+ausL2qYac2BBIs2SwNge0RJJk6dFkMDh3DEVHu1eG5c0xHtX7pyjyRVPFMLKg3YBfVcZn2QJaGiI55lUmYpmi212m3bWZQCSGkw8k8RGrrwb6RaUDtXtk1lNxc0NDQIJAc4yYOS2tv8gs3jXjdtyNcQC3NEuMNF3HmY9o95KqMa9uIxLadIFzDAaT7z4aCYPukhwHO4SSsXdtFBh8MK1XLmALnS1ty4yZgWgnzTH4eq0Xz06ZcQ2ZgRcW/JS7V2M+hUl1hNjcaCfI3VvsqoXsEthug1M3+PPXv5Epy/Uala4K3BCpRIh8Z/eF/GCbc1sNhPf7VO7pBdYO4cwy5geWaNOXctA+kPsAw9VjIENZY56Zu5hAcIJgEGPNUuBwgpSzO6akMIHSdT3zHqspM11Eo1TstamFNJ4Mh3E1xgOFnEwDOmnotLV2KeUHp/pVA2pmokDNIa1tQuLQXNJdIixPEReCQQtTsratOrSbLWZ2ANkkA8myOfP6I03L4yWo3yUFbZzm6gj9dUmbHc6k6qC0taQHC83IHSDqNFp6mIosY0VgXwD95w4gycxHK7tVHg6ANN1QMaxrBDMzgWBoLhwETeS7Q8xrK6VqSIelBmX/AHO8tzNh/cwhzo6wOV0xmx6rhLWExrpI8RMhahtLI8VaZYRYOAe5xaTOZp1NxeBe0BdJfGY++AYu1ri+RlYCJMC4k6iVe8yH+NEzNHYL3Mc4FvC4NcLzfmLQQPFSv7NvABLgQbWsQehnT1VttUHDksaJDgHmM9ybQQCJIy+vjNWK9R3ssHL3RyECxnp6I3ZMl6MF8O4js+xlUNL3FpiXQBl4cx6z6c1LQ7P0nNdxn+U3HS5BsbdDrzVNtHtIadQtdUdI1aJBHWdLzyQru0DHA8TnTyiT15krN67XbNF+OmrUS5odmXOBmrTZBiHktnwshq+D3UHPSeQDIBzcz1F9UFh8bmIa0uJNwGgev+le7N2I+rRJaKc5oAeS18mNHNjxgreOrau7MJaVOsaKKF0MV+/shVa9odEOeKcgg5XmNW9L8iVbN7E0nMMPcHMMOIEh0iRAOnx5rbeiY7EzN0toMIy1KTMvVgAeO8TKVbYYeM2HdnHMe8PFtz8J8lo9m9nm098SBUyZmkOAcJEwQeQ59fgiO0WyKNOmw0QG1MzMpBMkcUiSYInKudzp/odK021U+Tz2tTcw8QI+R8DzTBUW3w9BldwbiWmmSXxLSSeFoY0uMDUkyZ9krP7Y2HuicpzAcm8fj7Mx6raP5C6kYz/GfceSozJZl2kDrBI81x2pjkuhSTOVxFmSXMySdiPVqddEtxUdFWCqB+pXab3STNrQLd8nSeY58l88mz6Gi1e5rxxNBGlwD81FX2VQqMLC0AOEHLw/JQ056ofbW1BhqD6jj7IjzJgeMTPgCrUnfBLSPOu09BuHr1MgcKbWHLmiTktYx169VS0KLm0mR90HzIBPqTzVl2ox7qwe8AESGNgRLZzOdcydL+AUOz9pOe6ieFoimJMZGhrbEyQCbWGhJvzWrOZpOVIFxGzKzqNQUw4kCK4gNyCQWszuPC46mPdKm7P7LYau4exrGxnc64qBzZGdh14SDNzoZjVaik4NwpjK4DEvzHicXQGFp7y4N9o9ZQ1Kk6piRUpta2izMHF7TYQGu4ogOzZrAzJNk3J9Gq00raKDtPscOoOaWxUoPMmJL8rSanFcuzCHcWmg76fY+zHVzLQ4ZSHQ0DMATEN8uVtFpNr7XYN857nZ6jwBTAFmhobJJFszQR5BZ/8AeBOXIN2xpHCJvlgi8zNyL93NS2/pMseKDsfiWlxIB5zMjjJl5DZsJnp4IjZmEcRvIkC86d0nwKqK1c1HFxJJJ/IePJW2CxpyZAYaIkeEnx1n4BZzlbshJWFVcMd1mvAdB6dwPVS4fDvNMEHQkA+Am8XBj4xZEOa0UqZY4OMiWXEOkggzrMgeCfSe5j3l43bhle0aZgTa3UaT3d6mMq5KceTS7G2jVq4t0NLaLmNjMQ5ssY1vu6F2U98FFY2jXfUaWsY2myGuGfKNGvIiL3DioMFSxRpNNCpRG8Yd4/JD8xLibAQbk9IMonZ9bG043jaT2tJEUyGzqASSO8WjkF0ZoqmPOHrCg8sYIzl3CWsAEybzBjTSEti4uriXgy3JTyg5eVjlD2kXPha6OftNwYWPp5WlrgSSXQHSD7InnPKO9VGysdQwgNJlcu3hkvy8wMgGctAHWY807sKounbNNSk9j6ky4NBIucoHIQ3yjlMrMbeaMNRc9lfJVYz+HwhpzTe15Jbmv/MOiu8bt2nQpOqVXHIJN3Bs9MuUX+a8J7XdtnYus4gZacnIybAdSdXOOsnqi76H12BNxjnVHh8B8m8fGY+MpbOqOeYuf1oDytdCU3ZjLiQYgOF/iOYVxsrbhwwLWspkkWebi4ifyN1DKizV9nsPTDs4Y95YSHTYhwIOsX/JbrD9omndPfIbMCwDswBETMEz4aLx/CduatKnkDZfm7i0g+Xetbg9rirRpioGyeNzGnNzLWz0PteYCx/aLs1eMlRusZ2kbwvDHvAqbxkuYBm0HsAyNNSh8VtjFuY+mW0KBq6Oa4k6AG+azoAjT5rC4bbLg8sbLmtJaWuu4Q43DpkjUq2wPa7cVXMfFRpAkGHOaDoRI0Wu6Z7ZoN9iabCKpa2mZ4d61+YucbECHXmPeV2yiWRTLeLLIZwxAtAl0fJUx2lRdT3LWGpncKjHNh5pt4SAQ4EsILT01Qlc4vfDMQQLEEtc49CRJnw9Vp2Z9F5X2sKYl1IaxHATfThEnqhh2gBcAKLJLc0XmJgcO7VTWa/M0upATqQ1wETABiJ4Y6oTEbHZUquqCAHcOUnihphpGa4sikh9lpjtpMcW56DL2mXNdJBgAENm9tedpQNTZ9KpRqPaw0ntdZrnF2ZsSeZE3OiFo7Mq5mMY4FrH7508RBAytAtBHCToPkrOjiq4zb0MEF2W2a3ukgAXk6dwVLjol19M+yhTi8z4A+spKyqVRPsj4JK8mRgvDSMiUbTxIjiIKojXkqSnW/V159nZRdHHDkJXmP7SO2O8q/ZmA/wyTUP80WAM6AEz4rYbU2oKFB1SxIFgeZ0vC8OxmLLnuqG5c5zjzkmSdfFaaa5sifha4jtCXMykdSCO9P2dtRpblMNMQ0qkw2KzXyiG8MHvnX4ptSzQCIMyD3aR8Qtjnr6eiDtEyjRztMYlz4drkcAXGCwktLYI7wZvFiNV7fPq0X0g3jjgLQMrIIvJJOYQepvFoWIo4smBU4wLibkd3gj3VuAEDK0CYtpMecJNu7N9yC0sMeR5pySSS52v4wFPhcM6tVFJpy6ZpMakAjz08fIqsGIk8MzyPLvVpgyHZYdJLzvXXLhoQSbcNuvfdJnOlb5Jm1YPCBPOb/CdOf6spsJU4hECOUwCOgJ9k2HcYTcPs7PO7eI0OaBLtBl8eiYcA8TN45Afjf8A0or6XKE4Omi/w+JbPCJHRwkaARP1HRHVGgsEumLZTMiLC/kVk8JnDuGQeY/EfitTs2g3NleDLhwgn2T7Wl5iOcalZvgS54Nj2cxjnF1N8B4hw93NYAwCdbAnxV+aThqCvOKOIq52kTmbAk8sthbyXoezNsNqNEOl0CbiZi5Ed6LRtFOh2dQ1NmUXmalJjjbiIGa2knVWZeHagFMqspgFzuEC5MwAPOytOgZ43+2TCU6eRtJxaDfdguy+MRHqvNsLRM5SYB/3Hotb+0fatPEY47qrvKbYAjNAPPWx8QqZ2HGUyDI0Pz9Y+K0sVAgpyCpt3IFoSy2C7vS3S/4dyVjoLwYpNPGydOR68oMLTbJ2jT+0aS22U2aCIALDGhBMzfTvWJftMtOngjsDs3E1mb+nQJp5t3mloBIEmJiYHRS02NNIv+1m1KVOuX0qV4DnEPInyEglDYfbeExDRvHPpPBkEwCDpwviCO4hGDsNjt0+s+k1gpky0vBcQ2Zc0RcCOZvylM2v2PxNBpfUZafcguHflQor6Dk2+DQ7FpMpB1QVDULAHsyxLhIDmlo8tOU2VPXxLqtR9SWlziSczoIOpgZmk6EIXY9PKGGlma4th5DnBrndWt1bNrDnPJWGMYXH+IXEiAXH/XcujTqPZz6ly6DKDXNyFtSoJBcWue1rDyY3NTqOLZcQLwYlLFbYxdKCS4s/mEt1iM0uHIhVFbANkAP5TMWnWJUFbDlurh3Xjv5raKizGTlFfS+w/a10iabSSY9hpME2jKASe5GYntS6mb0s+aCA3O3KJIuDe+Wb9VkGugjuI/UhXr+0hdUNXdkZgBwv5j2hJAMad9+ac9OK6Fp6sndsK/8AVmFNzRueuSfVspLOVKmYlxFyZNybnvN0ktlCf5D/AIbLfkFObjeQn9fNS/ZpHsmOqr9qbZoYYHevGbkxt3nyGniYXlJN9Hq2l2Vvbmo91AOk5GkAiNZkTP61XnNVaPbHbF2JYaTWBtOQbkueYMiToPBUNQSFvFNcMydPlFaHls95mfmFLmLtSYAk+Pd0XG+1BMT8JRbsHI1utHJLsyxb6BsO2/U/ADmb+EoqKjiBbpBNoiZJ005p+BwjWmXyTaADl66lFnFFoBAYCCTMkmeUkm8KXJGmnpp3k6IhiGMEOyvuMzXuLTIIJAggiRIkdVMNuU2VJp0wKYdLWRfWRxa+t7oXEYcPdvKhu+SXF3tONyZj0UAwjR73pKHKJmoM2WExjA0vpMe0ukzvLZSS4SHWAj5JUi5uR+/pOBMZWjM48gXTaZ+XestSdHCJdMCDp3RKu8DTyAjKJNi6OIWvE6X7lk5uKpHRjm7fZocfsgPuX5Zj2iAJge43TwnmicFh6dMZWuc8kh0u4GTEAga9yp8NSJOUy4wMjoknTMwxzEEjrccgtDg6LcvCDEEeNp0Kwbl6bKEbuiww7gLOIv7o0A7r8o/JS0Qabw9lwDzsRy0HihMM+ZIPMN7rCVTbY7THDuywcxaYLdOYHcf9JYtvgq0kem0sTmaCNDf8llf2k9qW0MG5ksdUqQGseM4Im5y8rTc9F5vs3t/i6ALWOa5sl0PGa5MmDr/tUm3tr1cXVNWsQXEBsAQ0AaABdMYNPk5XJfALCgkzbVXTiTA6Ktw9OAjKNW8jl1VyCPARTwLnnK0SR4d0dw1CFxGz3NmWzctjUzlnRE1KxJJHDJGkp5xhIdNpzH1hRkx4oruzWwzjMZSoCYe6HFvJurj5AEr3et2MpB+Do0yWtw4q1ABGn8MGZm7nuF9bOXnX7FsEPtj6p/46Zj+p5y//AFzL2DCYrNVqVItw0m+DJLv83uH9gWjasypkW1qbzu6djvKjZ0u1k1XfHIB/ciMxvLddfwK7vw6vJIimwgTbiqET8G0x/wB6smOSodlN+48PUMmlTBHMcBvY3bE+JVJtr9n7HHPQMFtyxxBDo5B/u+crYOpNOrR+vBN+zgaFzVStC4PKanZHF7tznMDH3IyguBgfea43N4HqFn3bJr5w1zCXETcObGvIt+q90FFwNiHeNj8QnOpA6tI8DIVrUkiXCL7PEqfZapU4XMc0xMy3URDZBNjf4ICoypSeWOY4lsiSwhju+RYaT/te1YvZrgS5jaTjOjm5T38befiFSYrar6R/i4KsG/fpltVsciQ0281e5fZC0q/yeU1GkmZDdLGQRbwSXor+1uBm7ak85pCUkbv9Da/gx+MbBHEZETpHeF4ztekWVqjCSS17hJMk3sSeZhewM2cSeSznansIKs1KMCrq4E2f/wCJ9Fx6UsXydOrG1web0q0OHwRtRsCyHx2zX0nZajS13Q/MdR4KE4oixXQ1fJjGVKgbGOU+C2kNH+Gb8UHVkmYSe0nQQm42hKVMuCAbj0UdSmqqm5zdD+CLpbQ+9b1ChxaNFNMMqSacfdv9fqU8VAQoaGLHUKKcpLSbclNBdFlTHsxrKs8JXLCQZEuBA531sNb8lQOeRTAGv5lSYLFOEd31M/RRKNm0J0b/AGVUBItYmbeNoPkCtK14N9HDURrrDhHI/MFYHZm1TLDERrJWuo7Qa+mXAHMAbHuE5fT0C5kn0zeVdoho4rJVc0ixdmBF5tH0HxTcfgqdc5XDw7tb+qDxOMBMgggw4G/MWPnZGMrZmzz/AEVRN/DNbf7NCiwOZJvxc9dD3fms6WLeYrFy1zDfMCIPwWJrUy0wRBC305NrkynGiMGykokckG50lEUqWk/VW0RZIQRMXHRGYfY9fFFopsPEYzRDQCb8XctZ2Y7MsDRUxDCZALWO0A6uHXuW1wldvIAQIEdOkALHLkuuBvZfs/SwNDK259p7vvQPlqrfZwLaLAfaiXf1OOZ3+Tiq/EPBAAIOZwaesan0BHmiauIhjusQP6jZvqQjkXARhK9sw95xd5ey3/FrUZSrN6QhadJrWgDQAAeVk110rYUWzKw5H6/NSb/wPxCqaRPepsytSZLiiw39tPwUjHjqgmPToJWmZOIcbphaEICQbGOuvoNFGcTUBsA4ddD/ALVZIVMmOHZ90fBdUe/6tPofVJLgKZluXTT9QoatMEcpOunqqQY57rkkk8gp8NWLnQAfPl4rls6KH4/ZDKoy1GscIgSBbrB1Hksni/2agmaVTKOjhmHkZn4rfMwZi5HwU7ML+iqjJx6IcUzx/H9gsVT0pioOtM5v8bH0VI/AltnNIPQgg/Ar6AbhxCHx2yKVWN7Tz5bgEuLfHJME+IWq1n9M3o+HgbsIFBUwS9txXYXC1DO6y/0FzfTRVtf9muGOjqrfBzT82qt6JO1I8cdhYTXVHRBvGh5hbftV2LdhuJhL6XMmJB745d6ylXDrRNSVmbTXBf7JwbDZw5W1RuJ7OmM1Jjj1sVT7O2mWkEat1H4LS4TtG1xBP1n9d65JKSZ3Kmiuo0ntuLnSIBPgQUdhdqmnZ/CIi55XCshi6dQ8bGE9SAPUckDtfsgK4Jo1Sxw0BJcx3n7QQqvkJXXBnsftobwlrobNvjI9VebL7QggBxiOax+0ezeIo3qUyW/fbxt8ZGnnCr2VXA8JI7vyW7gpLg51qNPk9FxGMY45p0nzhQ4/EsqNGZoMaH81kcHtZwY5jrhwtHIzMppx7/Hv/JRtGm6g6hRJeGtBJJgAXJ8FvezXZXduFWuASLtZYweru8dF5lTxNRrg4OLSDYtJBHnqvW+xW2HYjD8Zl7Dlc7m60tJ7+XkjUTSsmDT4LxwzGyeykR/pdNGByP61TGOIkCYAJJJ5C6wNRNEONjDRHiT+A+ae/FEuptk83kf0xl9ZP9qfhsI4tEm7uIjpN48hA8kNToziB9wMqX/uYxt/EVD5rRdkPotW1R3/ADU7cRA0lQ06drFP3Pkkhk7MUDy/FEgFVg/X0R+HcefkqJJ21I5KRlYEzf6fBQ1ngR3qLet5QiwoONTmmCqIJcR8kM2tGqf9qHkqTFROaTDzPxKSGNRv6P5pIsdGYZsZgNp8JMfmrBmGDRYAKZntQLHr+ARDcN1KnEdgDQU8qxGFYU11Aa6D9aKaHYDmCXj6KWq4e7bv5oY+KQzj6h5KMnmnrjmpUMhcAbEAjoRI+BWY2z+zulVl1E7px93WmT82+XwWqLU0NIQpNcoTin2eM7W7I4mg69N1tHNBc0+Y+qqKlQg2senJe/OcUNiNlMrD+JTpvH8zQfWFru+oz22umeIYfalQaRp3H81YYDbdYHhDjziCbDn8F6dW/Z3gn60sp6sc5vpJCzm1v2XOYC7C13TyY6xPXjFvTzTyiw/dAuyduPIaXF2UzldEAx7Q7+vxWgpU6b2l1Wmx4cCBmY2DcA3I0E6rAOo4nDfw6tJ8H+X1BFj5LT9ncVVrBtNtJ4EiXFpDGtmSZNvJTKNcmkZqXZldt9lntru3FN7qZu3KC6J93yPoq2rhatKN5TcAdMzS35r3xmAa1ogQAAAB3frVJ2CaQc7Wub0IBB8QU1qvpozen4eE0aG8e1sgSQORN7aayvZezuym4ajlAAJguIiTyAnnA+ZUeJ7IYVzg4UmMIMiAQPNoP5ojeuZIdxAc4vHTMPqB4lEpZKhxi0+SzABMmPoocQZIYIg8Tv6QRbzMDwlVuC2yyo3M2RHJwiPEyY8/orGmyAS48Ru46C3IdAB9TzWdUX2PxNZwbLdTAHiTH5+SGwTzvKg91oY1vfGbN/lI8ig3Yio7E0xA3cPfFyeGGh5OgkvMDunwMwWGc0kuvIaBGoiSSe8lziq6Qu2H0SSVKanIqJtA6hSOw5AkhShj6NO9vgi2i1rQq1pIMj8UUNoSIAk+ioklruECXX8bIB7jclNNST16XXXVREFAwuhVtcgqR0cgfJAtqDqpW4gCBOth680wJikoftL/ALoPfI/BJIB1LmjqYSSVkDBqB4/RPr+0kkpZSA6oQtYpJKCjvIJtT8EkkMPpxvsrgC6kpKGvHElTOiSSBj+RScupJDBnc/H6KZv4JJIEJpv+u9Tv0C4kqECN5/rmuN9rzSSSAodpDKMS5vC7etGYWMbqkYkX1J+Kl2HUJrlsnLkJyzwzDbxpzSSXR4Zell/yv/t//SPppJLBmiC2aDxUlJ3D5u+ZSSQMCxbYNuhQYNkklRAXSPCPNCVikkhjQ1mikw518PxXUkIB5ckkkqEf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270" name="AutoShape 6" descr="data:image/jpeg;base64,/9j/4AAQSkZJRgABAQAAAQABAAD/2wCEAAkGBhQSEBUUEhQVFRQVFhUUFhYXGBQVFRYXGBUVFBUXFxQYHCYeFxwjGRQUHy8gJCcpLCwsFR4xNTAqNSYrLCkBCQoKDgwOGg8PGikkHyQsLCwpKSksLCwpLCopLCksLCwsKSwsLCwpKSwpLCwsKSksLCwsLCwsLCwsKSkpKSkpLP/AABEIAMIBAwMBIgACEQEDEQH/xAAcAAABBQEBAQAAAAAAAAAAAAAEAAIDBQYBBwj/xABBEAABAwIDBQUFBQgBAwUAAAABAAIRAyEEEjEFEyJBUQZhcYGhMkKRscEUUtHh8AcVI2JygqLxQ1OS0hYzo7LC/8QAGgEAAwEBAQEAAAAAAAAAAAAAAAECAwQFBv/EACIRAAICAQUBAAMBAAAAAAAAAAABAhESAxMhMVFBBCJhMv/aAAwDAQACEQMRAD8AvRTTxTUgYnhi9fI83EjFNOFNShicGoyFREKacKalypwajIKIRTTt2pcq7lRkFEORLIpsqWVGQYkORLdqbKlkRkGJDu1zdqfKlkRkKiDIlu1NkSyIyCiDdpZFPkSyIyCiDdpbtT5EsieQUQbtcyKfIlkRkKiDIlu1PkSyoyCiDdrmRT5UsieQUQbtNNNE5FzIjIVAxppppoosXCxPIKBDTTTTRZYmmmjIKBN2kit2uIyCh7QngJoTwuXI68RwCcAmhOCdixHALoC4E5LIMTsJQuSlKMgxOwkuSlKMgxOpQuSlKMgxFCUJSlKMgxOwuQuylKMgxFC5lXZSlGQsTkJQlK5KdhidhLKkCuyjIMTkJZV2UpRkLE5lXMqfKSeQYjMqWVPSRYsSPKuZVKuJ5BiQlq4WqUhNRkGJFlSUkLqMgxBQ9PD05mLYDA1N4hotqeoJRLKgPMgWtBv5tGvouPcOvAGzpwck7FXyiCRzuBHIib6pwxwsJE2j2ZPEBedNU9wMBBy7nSZXNyc3/wAZPwv+SZ+9GCZf4XZJvAgRPnojMMEO3oTd+FIQ2RJdGsePrFvQqOsBFiekZD3x3wjMMBfaAlvwhzUgwGuIEXDXR+Kn3QEkgx32LuVhrrZGYYHd8F3fBD1MZTYYeQ0jUE3+EJv72oa5x5O+kIzDD+hYrBLehAO2zRix68zP0Q1XbI5R4kxy8UZixLjepbxVbNoZtBI65h07pUhNyMzRAn25nuBt10TyDEPNUJb0KqrA2IqgzctbJjxld3T4MVAYEkS2Rbp1TyQsWWZqhc3w6qrZTef+QeBMJlQVBq/v0J+QRkhYsuN6Oq6KoVMxtR2jwY8fwUgwzwbkek+qeSDFlvnXN4FWfZ3TyjQfoBNNN3TlOv4oyQYstt4lnVG8vHu/5BRfandI/uCpNE0zRbxLOs47GvB5/EFNG03/AMyoTNLnSzrNDax6lP8A3qepToVmhzLmZUA2s7r8k4bSd19QgVl5mSVJ+8HJIodiwmAxNw2ozWScpcRpcEAxN/gURVoVKTBnrgx7radN155T4dysGYSW5CDRvxODWNi0ibEXmLKbEbLlwIh7Wj3eFxtfjsR+tFxHU0BvxJNORVzGRfLDSIPDlBgmYvqjMC+m6xrFxPeGjvIFreZjqqfaWzXAEupOFOR7xcQTYGzufgddV3DdliQ1wa0kk8JD5tydPsm+sIAuqFamCBOYkmOruQiI5/IpuKxeWC6kXi54ZIbAJPK7e8eay1eDUIFIgsJblG9mZMwdBfkToVE7aTCzK2gGxIzOiTI1vJB00JQKy2xfaZjWgtaDUIIPMCLXAPPUXsoGdp3lglnEA4F0SCCNYdYaBUOYg5hJykGbDmT7OpVtX7XgsAbT4weZlsc7ePehgmWuF2o/LA3bgPavTcL6Waeo6ck/aLM1MOa5+eSXNaYIaZJs5wgSs5gnUXBz98+k4Ngizi9xnNEe6Ry5dSuN2odd46plDgMzS4ZXWdMpDZf4fA0XtL6jKzrS4uc2Wi3EYOZWTNmAQWMY5uWAcodyhpkmT3/063AWP2PtGpTqTTYHGC2Ltgf2kLT0sZUeBmblItlbm5WkuzaIbBKyi2tgN1Vc3LmBkgw4AGZMBsiAbeSVSs1hljaE5Z/5XXA5B3smREf7WyfUpnLLakgfeJHU38e9Q130gLgDXoDeZk6nVLcQ9tmPZtZzYzsJgiAJbHOSDry+Cf8AbyQP4EjKcxAc2bm8tHKeavK2Noz7LS0CPen1d9EG7abGmWUmDvgfQK1k+kQ3CPciPfmqf4Ya3llJe4zcQDlEABEPwFZ7YcwDrDnX6HW8fRDP2y/llHkhztF/3iCelvkrWnP+Gb1oL0MOxXtMhzYHIOc315LtPDPJlzoi4OcHx9zWFXPxTj7zviVAXq1ov6yH+QviLommwnizzrmdxddWgnzUbsZSA69xBf6khVDnpk95Wi0UZ78vhcjaDBAAIjuYTy6ieSc7a4iOIxyIbHyt5KlzFLMqWjEnemWz9rSIy27iAPQKL7YCZLJ8XE+mir94lvVW1HwW7P0sDi2/9NvnJ+qX2xv/AEmfAoDeJZk9uPgt2foeMY0f8dP/ALUvtw/6dP8A7QgA5OnvTwj4Lcn6GPxjT/x0/Jv5qM1mf9Nn+X4odKE8Iizl6Tbxn3G/5/8AkkoISRigyl6HVtvVLHesfbiGVzw4j3iA2DoE5u16riC2qQTqG03hsdSB8JjSEZg8ZA1YABENa23W+vzUlPFEAkveWkEwS4wSYNwLeAXi5nt7YBX2xibNNQMvbhIJiw9oTHPyR+HqYqsDlqy6c2ZrSC3Tq2BdonXVD1cExzQ4tgQIuMx7oHd5hWPZXCvc58OGXdtytMgiXOzXF9Q23eqUmyHBIz2LxlUEMq1HF1t5BvJcefPhaL96uWdm6T6fA2CQCYfflMy3r3ql2s/eYpx0mqxvwbPetA3bD2OFNoEEtaLCSTeLCTe6uXRMV6Z7a+xWU3kl722iXNJzWnhLbG5jTzXcH2dp1iBRqumJcXNEWj4d/RajaezBiINSRlkCWuyiO4PF9LqrZsqq2kWtaMuVzQS5jb+0Hf8AuclKYqQFR7P4cPyuqufcRkIl/WGkT1v8Oqrf3nTw1R5YCWX/AIjTIE3yTGsiCCAbeZw239tVMPj6g3pqBhytdma8AZWmZbb2ungbhLH9qq1YZG0SWODQ0cRIMah45n1Uty+D4rg9Lb2lw7WF7ajTUcbgyC5xN+I3bYi/WbQs23bDTULhVZvdbPdeYiSbc9O4rM4PYlSoYqPy3ghkHLabm5OkW52lC4nso/eRRdMm0k87gzHMEG4Gqz46bFJSfLPStnYokueXOzWHtOgAtE2nKbg8UXspq1eVnuzdJ9KnuqpmoC4ayIBmJ7s0eit3Fd2go42cuvKWVMkL0x1VRymrqRyskNULm9UZCaQqES7xc3qihchMRKaiWdRBKEASZh0XZCiSzJgTApfBQ5ksydgSwuqDOUt4UCJiVyVCXpZ0xE2ZLeKHOuiomBJvUlHnSQM1dWgIhxEcwZPlAKDq08sFsljjAGnPl1PjPNXtfs2Xs1GYXEEAnlqUBiMHiGkONIvIhrARnaBoSYPX0C8FHvMh2l2bdLS0vzCHHK5ubwIOhmbzzV9haIbRgAMysmSQ60e/maJN5PgosLtktDgaIYQM3E5jKYvcSRmv39RdQ47tQ0sexuUnjDtTADXaEAD7vPQnorREjCP2ixtTI4lz2ve+QGyRBZLncpy9Dc+ausL2qYac2BBIs2SwNge0RJJk6dFkMDh3DEVHu1eG5c0xHtX7pyjyRVPFMLKg3YBfVcZn2QJaGiI55lUmYpmi212m3bWZQCSGkw8k8RGrrwb6RaUDtXtk1lNxc0NDQIJAc4yYOS2tv8gs3jXjdtyNcQC3NEuMNF3HmY9o95KqMa9uIxLadIFzDAaT7z4aCYPukhwHO4SSsXdtFBh8MK1XLmALnS1ty4yZgWgnzTH4eq0Xz06ZcQ2ZgRcW/JS7V2M+hUl1hNjcaCfI3VvsqoXsEthug1M3+PPXv5Epy/Uala4K3BCpRIh8Z/eF/GCbc1sNhPf7VO7pBdYO4cwy5geWaNOXctA+kPsAw9VjIENZY56Zu5hAcIJgEGPNUuBwgpSzO6akMIHSdT3zHqspM11Eo1TstamFNJ4Mh3E1xgOFnEwDOmnotLV2KeUHp/pVA2pmokDNIa1tQuLQXNJdIixPEReCQQtTsratOrSbLWZ2ANkkA8myOfP6I03L4yWo3yUFbZzm6gj9dUmbHc6k6qC0taQHC83IHSDqNFp6mIosY0VgXwD95w4gycxHK7tVHg6ANN1QMaxrBDMzgWBoLhwETeS7Q8xrK6VqSIelBmX/AHO8tzNh/cwhzo6wOV0xmx6rhLWExrpI8RMhahtLI8VaZYRYOAe5xaTOZp1NxeBe0BdJfGY++AYu1ri+RlYCJMC4k6iVe8yH+NEzNHYL3Mc4FvC4NcLzfmLQQPFSv7NvABLgQbWsQehnT1VttUHDksaJDgHmM9ybQQCJIy+vjNWK9R3ssHL3RyECxnp6I3ZMl6MF8O4js+xlUNL3FpiXQBl4cx6z6c1LQ7P0nNdxn+U3HS5BsbdDrzVNtHtIadQtdUdI1aJBHWdLzyQru0DHA8TnTyiT15krN67XbNF+OmrUS5odmXOBmrTZBiHktnwshq+D3UHPSeQDIBzcz1F9UFh8bmIa0uJNwGgev+le7N2I+rRJaKc5oAeS18mNHNjxgreOrau7MJaVOsaKKF0MV+/shVa9odEOeKcgg5XmNW9L8iVbN7E0nMMPcHMMOIEh0iRAOnx5rbeiY7EzN0toMIy1KTMvVgAeO8TKVbYYeM2HdnHMe8PFtz8J8lo9m9nm098SBUyZmkOAcJEwQeQ59fgiO0WyKNOmw0QG1MzMpBMkcUiSYInKudzp/odK021U+Tz2tTcw8QI+R8DzTBUW3w9BldwbiWmmSXxLSSeFoY0uMDUkyZ9krP7Y2HuicpzAcm8fj7Mx6raP5C6kYz/GfceSozJZl2kDrBI81x2pjkuhSTOVxFmSXMySdiPVqddEtxUdFWCqB+pXab3STNrQLd8nSeY58l88mz6Gi1e5rxxNBGlwD81FX2VQqMLC0AOEHLw/JQ056ofbW1BhqD6jj7IjzJgeMTPgCrUnfBLSPOu09BuHr1MgcKbWHLmiTktYx169VS0KLm0mR90HzIBPqTzVl2ox7qwe8AESGNgRLZzOdcydL+AUOz9pOe6ieFoimJMZGhrbEyQCbWGhJvzWrOZpOVIFxGzKzqNQUw4kCK4gNyCQWszuPC46mPdKm7P7LYau4exrGxnc64qBzZGdh14SDNzoZjVaik4NwpjK4DEvzHicXQGFp7y4N9o9ZQ1Kk6piRUpta2izMHF7TYQGu4ogOzZrAzJNk3J9Gq00raKDtPscOoOaWxUoPMmJL8rSanFcuzCHcWmg76fY+zHVzLQ4ZSHQ0DMATEN8uVtFpNr7XYN857nZ6jwBTAFmhobJJFszQR5BZ/8AeBOXIN2xpHCJvlgi8zNyL93NS2/pMseKDsfiWlxIB5zMjjJl5DZsJnp4IjZmEcRvIkC86d0nwKqK1c1HFxJJJ/IePJW2CxpyZAYaIkeEnx1n4BZzlbshJWFVcMd1mvAdB6dwPVS4fDvNMEHQkA+Am8XBj4xZEOa0UqZY4OMiWXEOkggzrMgeCfSe5j3l43bhle0aZgTa3UaT3d6mMq5KceTS7G2jVq4t0NLaLmNjMQ5ssY1vu6F2U98FFY2jXfUaWsY2myGuGfKNGvIiL3DioMFSxRpNNCpRG8Yd4/JD8xLibAQbk9IMonZ9bG043jaT2tJEUyGzqASSO8WjkF0ZoqmPOHrCg8sYIzl3CWsAEybzBjTSEti4uriXgy3JTyg5eVjlD2kXPha6OftNwYWPp5WlrgSSXQHSD7InnPKO9VGysdQwgNJlcu3hkvy8wMgGctAHWY807sKounbNNSk9j6ky4NBIucoHIQ3yjlMrMbeaMNRc9lfJVYz+HwhpzTe15Jbmv/MOiu8bt2nQpOqVXHIJN3Bs9MuUX+a8J7XdtnYus4gZacnIybAdSdXOOsnqi76H12BNxjnVHh8B8m8fGY+MpbOqOeYuf1oDytdCU3ZjLiQYgOF/iOYVxsrbhwwLWspkkWebi4ifyN1DKizV9nsPTDs4Y95YSHTYhwIOsX/JbrD9omndPfIbMCwDswBETMEz4aLx/CduatKnkDZfm7i0g+Xetbg9rirRpioGyeNzGnNzLWz0PteYCx/aLs1eMlRusZ2kbwvDHvAqbxkuYBm0HsAyNNSh8VtjFuY+mW0KBq6Oa4k6AG+azoAjT5rC4bbLg8sbLmtJaWuu4Q43DpkjUq2wPa7cVXMfFRpAkGHOaDoRI0Wu6Z7ZoN9iabCKpa2mZ4d61+YucbECHXmPeV2yiWRTLeLLIZwxAtAl0fJUx2lRdT3LWGpncKjHNh5pt4SAQ4EsILT01Qlc4vfDMQQLEEtc49CRJnw9Vp2Z9F5X2sKYl1IaxHATfThEnqhh2gBcAKLJLc0XmJgcO7VTWa/M0upATqQ1wETABiJ4Y6oTEbHZUquqCAHcOUnihphpGa4sikh9lpjtpMcW56DL2mXNdJBgAENm9tedpQNTZ9KpRqPaw0ntdZrnF2ZsSeZE3OiFo7Mq5mMY4FrH7508RBAytAtBHCToPkrOjiq4zb0MEF2W2a3ukgAXk6dwVLjol19M+yhTi8z4A+spKyqVRPsj4JK8mRgvDSMiUbTxIjiIKojXkqSnW/V159nZRdHHDkJXmP7SO2O8q/ZmA/wyTUP80WAM6AEz4rYbU2oKFB1SxIFgeZ0vC8OxmLLnuqG5c5zjzkmSdfFaaa5sifha4jtCXMykdSCO9P2dtRpblMNMQ0qkw2KzXyiG8MHvnX4ptSzQCIMyD3aR8Qtjnr6eiDtEyjRztMYlz4drkcAXGCwktLYI7wZvFiNV7fPq0X0g3jjgLQMrIIvJJOYQepvFoWIo4smBU4wLibkd3gj3VuAEDK0CYtpMecJNu7N9yC0sMeR5pySSS52v4wFPhcM6tVFJpy6ZpMakAjz08fIqsGIk8MzyPLvVpgyHZYdJLzvXXLhoQSbcNuvfdJnOlb5Jm1YPCBPOb/CdOf6spsJU4hECOUwCOgJ9k2HcYTcPs7PO7eI0OaBLtBl8eiYcA8TN45Afjf8A0or6XKE4Omi/w+JbPCJHRwkaARP1HRHVGgsEumLZTMiLC/kVk8JnDuGQeY/EfitTs2g3NleDLhwgn2T7Wl5iOcalZvgS54Nj2cxjnF1N8B4hw93NYAwCdbAnxV+aThqCvOKOIq52kTmbAk8sthbyXoezNsNqNEOl0CbiZi5Ed6LRtFOh2dQ1NmUXmalJjjbiIGa2knVWZeHagFMqspgFzuEC5MwAPOytOgZ43+2TCU6eRtJxaDfdguy+MRHqvNsLRM5SYB/3Hotb+0fatPEY47qrvKbYAjNAPPWx8QqZ2HGUyDI0Pz9Y+K0sVAgpyCpt3IFoSy2C7vS3S/4dyVjoLwYpNPGydOR68oMLTbJ2jT+0aS22U2aCIALDGhBMzfTvWJftMtOngjsDs3E1mb+nQJp5t3mloBIEmJiYHRS02NNIv+1m1KVOuX0qV4DnEPInyEglDYfbeExDRvHPpPBkEwCDpwviCO4hGDsNjt0+s+k1gpky0vBcQ2Zc0RcCOZvylM2v2PxNBpfUZafcguHflQor6Dk2+DQ7FpMpB1QVDULAHsyxLhIDmlo8tOU2VPXxLqtR9SWlziSczoIOpgZmk6EIXY9PKGGlma4th5DnBrndWt1bNrDnPJWGMYXH+IXEiAXH/XcujTqPZz6ly6DKDXNyFtSoJBcWue1rDyY3NTqOLZcQLwYlLFbYxdKCS4s/mEt1iM0uHIhVFbANkAP5TMWnWJUFbDlurh3Xjv5raKizGTlFfS+w/a10iabSSY9hpME2jKASe5GYntS6mb0s+aCA3O3KJIuDe+Wb9VkGugjuI/UhXr+0hdUNXdkZgBwv5j2hJAMad9+ac9OK6Fp6sndsK/8AVmFNzRueuSfVspLOVKmYlxFyZNybnvN0ktlCf5D/AIbLfkFObjeQn9fNS/ZpHsmOqr9qbZoYYHevGbkxt3nyGniYXlJN9Hq2l2Vvbmo91AOk5GkAiNZkTP61XnNVaPbHbF2JYaTWBtOQbkueYMiToPBUNQSFvFNcMydPlFaHls95mfmFLmLtSYAk+Pd0XG+1BMT8JRbsHI1utHJLsyxb6BsO2/U/ADmb+EoqKjiBbpBNoiZJ005p+BwjWmXyTaADl66lFnFFoBAYCCTMkmeUkm8KXJGmnpp3k6IhiGMEOyvuMzXuLTIIJAggiRIkdVMNuU2VJp0wKYdLWRfWRxa+t7oXEYcPdvKhu+SXF3tONyZj0UAwjR73pKHKJmoM2WExjA0vpMe0ukzvLZSS4SHWAj5JUi5uR+/pOBMZWjM48gXTaZ+XestSdHCJdMCDp3RKu8DTyAjKJNi6OIWvE6X7lk5uKpHRjm7fZocfsgPuX5Zj2iAJge43TwnmicFh6dMZWuc8kh0u4GTEAga9yp8NSJOUy4wMjoknTMwxzEEjrccgtDg6LcvCDEEeNp0Kwbl6bKEbuiww7gLOIv7o0A7r8o/JS0Qabw9lwDzsRy0HihMM+ZIPMN7rCVTbY7THDuywcxaYLdOYHcf9JYtvgq0kem0sTmaCNDf8llf2k9qW0MG5ksdUqQGseM4Im5y8rTc9F5vs3t/i6ALWOa5sl0PGa5MmDr/tUm3tr1cXVNWsQXEBsAQ0AaABdMYNPk5XJfALCgkzbVXTiTA6Ktw9OAjKNW8jl1VyCPARTwLnnK0SR4d0dw1CFxGz3NmWzctjUzlnRE1KxJJHDJGkp5xhIdNpzH1hRkx4oruzWwzjMZSoCYe6HFvJurj5AEr3et2MpB+Do0yWtw4q1ABGn8MGZm7nuF9bOXnX7FsEPtj6p/46Zj+p5y//AFzL2DCYrNVqVItw0m+DJLv83uH9gWjasypkW1qbzu6djvKjZ0u1k1XfHIB/ciMxvLddfwK7vw6vJIimwgTbiqET8G0x/wB6smOSodlN+48PUMmlTBHMcBvY3bE+JVJtr9n7HHPQMFtyxxBDo5B/u+crYOpNOrR+vBN+zgaFzVStC4PKanZHF7tznMDH3IyguBgfea43N4HqFn3bJr5w1zCXETcObGvIt+q90FFwNiHeNj8QnOpA6tI8DIVrUkiXCL7PEqfZapU4XMc0xMy3URDZBNjf4ICoypSeWOY4lsiSwhju+RYaT/te1YvZrgS5jaTjOjm5T38befiFSYrar6R/i4KsG/fpltVsciQ0281e5fZC0q/yeU1GkmZDdLGQRbwSXor+1uBm7ak85pCUkbv9Da/gx+MbBHEZETpHeF4ztekWVqjCSS17hJMk3sSeZhewM2cSeSznansIKs1KMCrq4E2f/wCJ9Fx6UsXydOrG1web0q0OHwRtRsCyHx2zX0nZajS13Q/MdR4KE4oixXQ1fJjGVKgbGOU+C2kNH+Gb8UHVkmYSe0nQQm42hKVMuCAbj0UdSmqqm5zdD+CLpbQ+9b1ChxaNFNMMqSacfdv9fqU8VAQoaGLHUKKcpLSbclNBdFlTHsxrKs8JXLCQZEuBA531sNb8lQOeRTAGv5lSYLFOEd31M/RRKNm0J0b/AGVUBItYmbeNoPkCtK14N9HDURrrDhHI/MFYHZm1TLDERrJWuo7Qa+mXAHMAbHuE5fT0C5kn0zeVdoho4rJVc0ixdmBF5tH0HxTcfgqdc5XDw7tb+qDxOMBMgggw4G/MWPnZGMrZmzz/AEVRN/DNbf7NCiwOZJvxc9dD3fms6WLeYrFy1zDfMCIPwWJrUy0wRBC305NrkynGiMGykokckG50lEUqWk/VW0RZIQRMXHRGYfY9fFFopsPEYzRDQCb8XctZ2Y7MsDRUxDCZALWO0A6uHXuW1wldvIAQIEdOkALHLkuuBvZfs/SwNDK259p7vvQPlqrfZwLaLAfaiXf1OOZ3+Tiq/EPBAAIOZwaesan0BHmiauIhjusQP6jZvqQjkXARhK9sw95xd5ey3/FrUZSrN6QhadJrWgDQAAeVk110rYUWzKw5H6/NSb/wPxCqaRPepsytSZLiiw39tPwUjHjqgmPToJWmZOIcbphaEICQbGOuvoNFGcTUBsA4ddD/ALVZIVMmOHZ90fBdUe/6tPofVJLgKZluXTT9QoatMEcpOunqqQY57rkkk8gp8NWLnQAfPl4rls6KH4/ZDKoy1GscIgSBbrB1Hksni/2agmaVTKOjhmHkZn4rfMwZi5HwU7ML+iqjJx6IcUzx/H9gsVT0pioOtM5v8bH0VI/AltnNIPQgg/Ar6AbhxCHx2yKVWN7Tz5bgEuLfHJME+IWq1n9M3o+HgbsIFBUwS9txXYXC1DO6y/0FzfTRVtf9muGOjqrfBzT82qt6JO1I8cdhYTXVHRBvGh5hbftV2LdhuJhL6XMmJB745d6ylXDrRNSVmbTXBf7JwbDZw5W1RuJ7OmM1Jjj1sVT7O2mWkEat1H4LS4TtG1xBP1n9d65JKSZ3Kmiuo0ntuLnSIBPgQUdhdqmnZ/CIi55XCshi6dQ8bGE9SAPUckDtfsgK4Jo1Sxw0BJcx3n7QQqvkJXXBnsftobwlrobNvjI9VebL7QggBxiOax+0ezeIo3qUyW/fbxt8ZGnnCr2VXA8JI7vyW7gpLg51qNPk9FxGMY45p0nzhQ4/EsqNGZoMaH81kcHtZwY5jrhwtHIzMppx7/Hv/JRtGm6g6hRJeGtBJJgAXJ8FvezXZXduFWuASLtZYweru8dF5lTxNRrg4OLSDYtJBHnqvW+xW2HYjD8Zl7Dlc7m60tJ7+XkjUTSsmDT4LxwzGyeykR/pdNGByP61TGOIkCYAJJJ5C6wNRNEONjDRHiT+A+ae/FEuptk83kf0xl9ZP9qfhsI4tEm7uIjpN48hA8kNToziB9wMqX/uYxt/EVD5rRdkPotW1R3/ADU7cRA0lQ06drFP3Pkkhk7MUDy/FEgFVg/X0R+HcefkqJJ21I5KRlYEzf6fBQ1ngR3qLet5QiwoONTmmCqIJcR8kM2tGqf9qHkqTFROaTDzPxKSGNRv6P5pIsdGYZsZgNp8JMfmrBmGDRYAKZntQLHr+ARDcN1KnEdgDQU8qxGFYU11Aa6D9aKaHYDmCXj6KWq4e7bv5oY+KQzj6h5KMnmnrjmpUMhcAbEAjoRI+BWY2z+zulVl1E7px93WmT82+XwWqLU0NIQpNcoTin2eM7W7I4mg69N1tHNBc0+Y+qqKlQg2senJe/OcUNiNlMrD+JTpvH8zQfWFru+oz22umeIYfalQaRp3H81YYDbdYHhDjziCbDn8F6dW/Z3gn60sp6sc5vpJCzm1v2XOYC7C13TyY6xPXjFvTzTyiw/dAuyduPIaXF2UzldEAx7Q7+vxWgpU6b2l1Wmx4cCBmY2DcA3I0E6rAOo4nDfw6tJ8H+X1BFj5LT9ncVVrBtNtJ4EiXFpDGtmSZNvJTKNcmkZqXZldt9lntru3FN7qZu3KC6J93yPoq2rhatKN5TcAdMzS35r3xmAa1ogQAAAB3frVJ2CaQc7Wub0IBB8QU1qvpozen4eE0aG8e1sgSQORN7aayvZezuym4ajlAAJguIiTyAnnA+ZUeJ7IYVzg4UmMIMiAQPNoP5ojeuZIdxAc4vHTMPqB4lEpZKhxi0+SzABMmPoocQZIYIg8Tv6QRbzMDwlVuC2yyo3M2RHJwiPEyY8/orGmyAS48Ru46C3IdAB9TzWdUX2PxNZwbLdTAHiTH5+SGwTzvKg91oY1vfGbN/lI8ig3Yio7E0xA3cPfFyeGGh5OgkvMDunwMwWGc0kuvIaBGoiSSe8lziq6Qu2H0SSVKanIqJtA6hSOw5AkhShj6NO9vgi2i1rQq1pIMj8UUNoSIAk+ioklruECXX8bIB7jclNNST16XXXVREFAwuhVtcgqR0cgfJAtqDqpW4gCBOth680wJikoftL/ALoPfI/BJIB1LmjqYSSVkDBqB4/RPr+0kkpZSA6oQtYpJKCjvIJtT8EkkMPpxvsrgC6kpKGvHElTOiSSBj+RScupJDBnc/H6KZv4JJIEJpv+u9Tv0C4kqECN5/rmuN9rzSSSAodpDKMS5vC7etGYWMbqkYkX1J+Kl2HUJrlsnLkJyzwzDbxpzSSXR4Zell/yv/t//SPppJLBmiC2aDxUlJ3D5u+ZSSQMCxbYNuhQYNkklRAXSPCPNCVikkhjQ1mikw518PxXUkIB5ckkkqEf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" name="Titre 1"/>
          <p:cNvSpPr txBox="1">
            <a:spLocks/>
          </p:cNvSpPr>
          <p:nvPr/>
        </p:nvSpPr>
        <p:spPr>
          <a:xfrm>
            <a:off x="5508104" y="44624"/>
            <a:ext cx="3600400" cy="28803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C.</a:t>
            </a:r>
            <a:r>
              <a:rPr kumimoji="0" lang="en-US" i="0" u="none" strike="noStrike" kern="1200" cap="none" spc="0" normalizeH="0" noProof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i="0" u="none" strike="noStrike" kern="1200" cap="none" spc="0" normalizeH="0" noProof="0" dirty="0" err="1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Tadonki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 -</a:t>
            </a:r>
            <a:r>
              <a:rPr kumimoji="0" lang="en-US" i="0" u="none" strike="noStrike" kern="1200" cap="none" spc="0" normalizeH="0" noProof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Mines </a:t>
            </a:r>
            <a:r>
              <a:rPr kumimoji="0" lang="en-US" i="0" u="none" strike="noStrike" kern="1200" cap="none" spc="0" normalizeH="0" noProof="0" dirty="0" err="1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ParisTech</a:t>
            </a:r>
            <a:endParaRPr kumimoji="0" lang="fr-FR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cxnSp>
        <p:nvCxnSpPr>
          <p:cNvPr id="9" name="Connecteur droit 8"/>
          <p:cNvCxnSpPr/>
          <p:nvPr/>
        </p:nvCxnSpPr>
        <p:spPr>
          <a:xfrm flipV="1">
            <a:off x="0" y="332656"/>
            <a:ext cx="9144000" cy="72008"/>
          </a:xfrm>
          <a:prstGeom prst="line">
            <a:avLst/>
          </a:prstGeom>
          <a:ln w="28575" cmpd="dbl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/>
          <p:cNvCxnSpPr/>
          <p:nvPr/>
        </p:nvCxnSpPr>
        <p:spPr>
          <a:xfrm>
            <a:off x="0" y="6237312"/>
            <a:ext cx="9144000" cy="0"/>
          </a:xfrm>
          <a:prstGeom prst="line">
            <a:avLst/>
          </a:prstGeom>
          <a:ln w="28575" cmpd="dbl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ZoneTexte 13"/>
          <p:cNvSpPr txBox="1"/>
          <p:nvPr/>
        </p:nvSpPr>
        <p:spPr>
          <a:xfrm>
            <a:off x="35496" y="548680"/>
            <a:ext cx="43047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u="sng" dirty="0" smtClean="0">
                <a:solidFill>
                  <a:srgbClr val="FF0000"/>
                </a:solidFill>
              </a:rPr>
              <a:t>Performance </a:t>
            </a:r>
            <a:r>
              <a:rPr lang="fr-FR" u="sng" dirty="0" err="1" smtClean="0">
                <a:solidFill>
                  <a:srgbClr val="FF0000"/>
                </a:solidFill>
              </a:rPr>
              <a:t>results</a:t>
            </a:r>
            <a:r>
              <a:rPr lang="fr-FR" u="sng" dirty="0" smtClean="0">
                <a:solidFill>
                  <a:srgbClr val="FF0000"/>
                </a:solidFill>
              </a:rPr>
              <a:t> on the Harris </a:t>
            </a:r>
            <a:r>
              <a:rPr lang="fr-FR" u="sng" dirty="0" err="1" smtClean="0">
                <a:solidFill>
                  <a:srgbClr val="FF0000"/>
                </a:solidFill>
              </a:rPr>
              <a:t>algorithm</a:t>
            </a:r>
            <a:endParaRPr lang="fr-FR" u="sng" dirty="0">
              <a:solidFill>
                <a:srgbClr val="FF0000"/>
              </a:solidFill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87624" y="1052736"/>
            <a:ext cx="6768752" cy="2231457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87624" y="3356993"/>
            <a:ext cx="6777597" cy="2088232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  <p:sp>
        <p:nvSpPr>
          <p:cNvPr id="15" name="ZoneTexte 14"/>
          <p:cNvSpPr txBox="1"/>
          <p:nvPr/>
        </p:nvSpPr>
        <p:spPr>
          <a:xfrm>
            <a:off x="251520" y="5661248"/>
            <a:ext cx="8424936" cy="36933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571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fr-FR" dirty="0" err="1" smtClean="0"/>
              <a:t>We</a:t>
            </a:r>
            <a:r>
              <a:rPr lang="fr-FR" dirty="0" smtClean="0"/>
              <a:t> </a:t>
            </a:r>
            <a:r>
              <a:rPr lang="fr-FR" dirty="0" err="1" smtClean="0"/>
              <a:t>can</a:t>
            </a:r>
            <a:r>
              <a:rPr lang="fr-FR" dirty="0" smtClean="0"/>
              <a:t> observe </a:t>
            </a:r>
            <a:r>
              <a:rPr lang="fr-FR" dirty="0" smtClean="0">
                <a:solidFill>
                  <a:srgbClr val="FF0000"/>
                </a:solidFill>
              </a:rPr>
              <a:t>50% </a:t>
            </a:r>
            <a:r>
              <a:rPr lang="fr-FR" dirty="0" err="1" smtClean="0">
                <a:solidFill>
                  <a:srgbClr val="FF0000"/>
                </a:solidFill>
              </a:rPr>
              <a:t>improvment</a:t>
            </a:r>
            <a:r>
              <a:rPr lang="fr-FR" dirty="0" smtClean="0">
                <a:solidFill>
                  <a:srgbClr val="FF0000"/>
                </a:solidFill>
              </a:rPr>
              <a:t> </a:t>
            </a:r>
            <a:r>
              <a:rPr lang="fr-FR" dirty="0" err="1" smtClean="0"/>
              <a:t>between</a:t>
            </a:r>
            <a:r>
              <a:rPr lang="fr-FR" dirty="0" smtClean="0"/>
              <a:t> square </a:t>
            </a:r>
            <a:r>
              <a:rPr lang="fr-FR" dirty="0" err="1" smtClean="0"/>
              <a:t>tiles</a:t>
            </a:r>
            <a:r>
              <a:rPr lang="fr-FR" dirty="0" smtClean="0"/>
              <a:t> and  full </a:t>
            </a:r>
            <a:r>
              <a:rPr lang="fr-FR" dirty="0" err="1" smtClean="0"/>
              <a:t>row</a:t>
            </a:r>
            <a:r>
              <a:rPr lang="fr-FR" dirty="0" smtClean="0"/>
              <a:t> </a:t>
            </a:r>
            <a:r>
              <a:rPr lang="fr-FR" dirty="0" err="1" smtClean="0"/>
              <a:t>tiles</a:t>
            </a:r>
            <a:r>
              <a:rPr lang="fr-FR" dirty="0" smtClean="0"/>
              <a:t>.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5496" y="44624"/>
            <a:ext cx="5180112" cy="288032"/>
          </a:xfrm>
        </p:spPr>
        <p:txBody>
          <a:bodyPr>
            <a:noAutofit/>
          </a:bodyPr>
          <a:lstStyle/>
          <a:p>
            <a:pPr algn="l"/>
            <a:r>
              <a:rPr lang="en-US" sz="1600" b="1" dirty="0">
                <a:solidFill>
                  <a:schemeClr val="accent1">
                    <a:lumMod val="75000"/>
                  </a:schemeClr>
                </a:solidFill>
              </a:rPr>
              <a:t>Accelerator-based Implementation of the Harris Algorithm</a:t>
            </a:r>
            <a:endParaRPr lang="fr-FR" sz="1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0" y="6237312"/>
            <a:ext cx="9144000" cy="576064"/>
          </a:xfrm>
        </p:spPr>
        <p:txBody>
          <a:bodyPr>
            <a:normAutofit fontScale="92500" lnSpcReduction="20000"/>
          </a:bodyPr>
          <a:lstStyle/>
          <a:p>
            <a:r>
              <a:rPr lang="en-US" sz="1800" b="1" dirty="0"/>
              <a:t>International </a:t>
            </a:r>
            <a:r>
              <a:rPr lang="en-US" sz="1800" b="1" dirty="0" smtClean="0"/>
              <a:t>Conference </a:t>
            </a:r>
            <a:r>
              <a:rPr lang="en-US" sz="1800" b="1" dirty="0"/>
              <a:t>on Image and Signal Processing </a:t>
            </a:r>
            <a:r>
              <a:rPr lang="en-US" sz="1800" b="1" dirty="0" smtClean="0"/>
              <a:t> 2012 (</a:t>
            </a:r>
            <a:r>
              <a:rPr lang="en-US" sz="1800" b="1" dirty="0" smtClean="0">
                <a:solidFill>
                  <a:schemeClr val="accent2"/>
                </a:solidFill>
              </a:rPr>
              <a:t>ICISP’12</a:t>
            </a:r>
            <a:r>
              <a:rPr lang="en-US" sz="1800" b="1" dirty="0" smtClean="0"/>
              <a:t>)  </a:t>
            </a:r>
          </a:p>
          <a:p>
            <a:r>
              <a:rPr lang="en-US" sz="1800" b="1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June 28-30, Agadir, Morocco</a:t>
            </a:r>
            <a:endParaRPr lang="fr-FR" sz="1800" b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1266" name="AutoShape 2" descr="data:image/jpeg;base64,/9j/4AAQSkZJRgABAQAAAQABAAD/2wCEAAkGBhQSEBUUEhQVFRQVFhUUFhYXGBQVFRYXGBUVFBUXFxQYHCYeFxwjGRQUHy8gJCcpLCwsFR4xNTAqNSYrLCkBCQoKDgwOGg8PGikkHyQsLCwpKSksLCwpLCopLCksLCwsKSwsLCwpKSwpLCwsKSksLCwsLCwsLCwsKSkpKSkpLP/AABEIAMIBAwMBIgACEQEDEQH/xAAcAAABBQEBAQAAAAAAAAAAAAAEAAIDBQYBBwj/xABBEAABAwIDBQUFBQgBAwUAAAABAAIRAyEEEjEFEyJBUQZhcYGhMkKRscEUUtHh8AcVI2JygqLxQ1OS0hYzo7LC/8QAGgEAAwEBAQEAAAAAAAAAAAAAAAECAwQFBv/EACIRAAICAQUBAAMBAAAAAAAAAAABAhESAxMhMVFBBCJhMv/aAAwDAQACEQMRAD8AvRTTxTUgYnhi9fI83EjFNOFNShicGoyFREKacKalypwajIKIRTTt2pcq7lRkFEORLIpsqWVGQYkORLdqbKlkRkGJDu1zdqfKlkRkKiDIlu1NkSyIyCiDdpZFPkSyIyCiDdpbtT5EsieQUQbtcyKfIlkRkKiDIlu1PkSyoyCiDdrmRT5UsieQUQbtNNNE5FzIjIVAxppppoosXCxPIKBDTTTTRZYmmmjIKBN2kit2uIyCh7QngJoTwuXI68RwCcAmhOCdixHALoC4E5LIMTsJQuSlKMgxOwkuSlKMgxOpQuSlKMgxFCUJSlKMgxOwuQuylKMgxFC5lXZSlGQsTkJQlK5KdhidhLKkCuyjIMTkJZV2UpRkLE5lXMqfKSeQYjMqWVPSRYsSPKuZVKuJ5BiQlq4WqUhNRkGJFlSUkLqMgxBQ9PD05mLYDA1N4hotqeoJRLKgPMgWtBv5tGvouPcOvAGzpwck7FXyiCRzuBHIib6pwxwsJE2j2ZPEBedNU9wMBBy7nSZXNyc3/wAZPwv+SZ+9GCZf4XZJvAgRPnojMMEO3oTd+FIQ2RJdGsePrFvQqOsBFiekZD3x3wjMMBfaAlvwhzUgwGuIEXDXR+Kn3QEkgx32LuVhrrZGYYHd8F3fBD1MZTYYeQ0jUE3+EJv72oa5x5O+kIzDD+hYrBLehAO2zRix68zP0Q1XbI5R4kxy8UZixLjepbxVbNoZtBI65h07pUhNyMzRAn25nuBt10TyDEPNUJb0KqrA2IqgzctbJjxld3T4MVAYEkS2Rbp1TyQsWWZqhc3w6qrZTef+QeBMJlQVBq/v0J+QRkhYsuN6Oq6KoVMxtR2jwY8fwUgwzwbkek+qeSDFlvnXN4FWfZ3TyjQfoBNNN3TlOv4oyQYstt4lnVG8vHu/5BRfandI/uCpNE0zRbxLOs47GvB5/EFNG03/AMyoTNLnSzrNDax6lP8A3qepToVmhzLmZUA2s7r8k4bSd19QgVl5mSVJ+8HJIodiwmAxNw2ozWScpcRpcEAxN/gURVoVKTBnrgx7radN155T4dysGYSW5CDRvxODWNi0ibEXmLKbEbLlwIh7Wj3eFxtfjsR+tFxHU0BvxJNORVzGRfLDSIPDlBgmYvqjMC+m6xrFxPeGjvIFreZjqqfaWzXAEupOFOR7xcQTYGzufgddV3DdliQ1wa0kk8JD5tydPsm+sIAuqFamCBOYkmOruQiI5/IpuKxeWC6kXi54ZIbAJPK7e8eay1eDUIFIgsJblG9mZMwdBfkToVE7aTCzK2gGxIzOiTI1vJB00JQKy2xfaZjWgtaDUIIPMCLXAPPUXsoGdp3lglnEA4F0SCCNYdYaBUOYg5hJykGbDmT7OpVtX7XgsAbT4weZlsc7ePehgmWuF2o/LA3bgPavTcL6Waeo6ck/aLM1MOa5+eSXNaYIaZJs5wgSs5gnUXBz98+k4Ngizi9xnNEe6Ry5dSuN2odd46plDgMzS4ZXWdMpDZf4fA0XtL6jKzrS4uc2Wi3EYOZWTNmAQWMY5uWAcodyhpkmT3/063AWP2PtGpTqTTYHGC2Ltgf2kLT0sZUeBmblItlbm5WkuzaIbBKyi2tgN1Vc3LmBkgw4AGZMBsiAbeSVSs1hljaE5Z/5XXA5B3smREf7WyfUpnLLakgfeJHU38e9Q130gLgDXoDeZk6nVLcQ9tmPZtZzYzsJgiAJbHOSDry+Cf8AbyQP4EjKcxAc2bm8tHKeavK2Noz7LS0CPen1d9EG7abGmWUmDvgfQK1k+kQ3CPciPfmqf4Ya3llJe4zcQDlEABEPwFZ7YcwDrDnX6HW8fRDP2y/llHkhztF/3iCelvkrWnP+Gb1oL0MOxXtMhzYHIOc315LtPDPJlzoi4OcHx9zWFXPxTj7zviVAXq1ov6yH+QviLommwnizzrmdxddWgnzUbsZSA69xBf6khVDnpk95Wi0UZ78vhcjaDBAAIjuYTy6ieSc7a4iOIxyIbHyt5KlzFLMqWjEnemWz9rSIy27iAPQKL7YCZLJ8XE+mir94lvVW1HwW7P0sDi2/9NvnJ+qX2xv/AEmfAoDeJZk9uPgt2foeMY0f8dP/ALUvtw/6dP8A7QgA5OnvTwj4Lcn6GPxjT/x0/Jv5qM1mf9Nn+X4odKE8Iizl6Tbxn3G/5/8AkkoISRigyl6HVtvVLHesfbiGVzw4j3iA2DoE5u16riC2qQTqG03hsdSB8JjSEZg8ZA1YABENa23W+vzUlPFEAkveWkEwS4wSYNwLeAXi5nt7YBX2xibNNQMvbhIJiw9oTHPyR+HqYqsDlqy6c2ZrSC3Tq2BdonXVD1cExzQ4tgQIuMx7oHd5hWPZXCvc58OGXdtytMgiXOzXF9Q23eqUmyHBIz2LxlUEMq1HF1t5BvJcefPhaL96uWdm6T6fA2CQCYfflMy3r3ql2s/eYpx0mqxvwbPetA3bD2OFNoEEtaLCSTeLCTe6uXRMV6Z7a+xWU3kl722iXNJzWnhLbG5jTzXcH2dp1iBRqumJcXNEWj4d/RajaezBiINSRlkCWuyiO4PF9LqrZsqq2kWtaMuVzQS5jb+0Hf8AuclKYqQFR7P4cPyuqufcRkIl/WGkT1v8Oqrf3nTw1R5YCWX/AIjTIE3yTGsiCCAbeZw239tVMPj6g3pqBhytdma8AZWmZbb2ungbhLH9qq1YZG0SWODQ0cRIMah45n1Uty+D4rg9Lb2lw7WF7ajTUcbgyC5xN+I3bYi/WbQs23bDTULhVZvdbPdeYiSbc9O4rM4PYlSoYqPy3ghkHLabm5OkW52lC4nso/eRRdMm0k87gzHMEG4Gqz46bFJSfLPStnYokueXOzWHtOgAtE2nKbg8UXspq1eVnuzdJ9KnuqpmoC4ayIBmJ7s0eit3Fd2go42cuvKWVMkL0x1VRymrqRyskNULm9UZCaQqES7xc3qihchMRKaiWdRBKEASZh0XZCiSzJgTApfBQ5ksydgSwuqDOUt4UCJiVyVCXpZ0xE2ZLeKHOuiomBJvUlHnSQM1dWgIhxEcwZPlAKDq08sFsljjAGnPl1PjPNXtfs2Xs1GYXEEAnlqUBiMHiGkONIvIhrARnaBoSYPX0C8FHvMh2l2bdLS0vzCHHK5ubwIOhmbzzV9haIbRgAMysmSQ60e/maJN5PgosLtktDgaIYQM3E5jKYvcSRmv39RdQ47tQ0sexuUnjDtTADXaEAD7vPQnorREjCP2ixtTI4lz2ve+QGyRBZLncpy9Dc+ausL2qYac2BBIs2SwNge0RJJk6dFkMDh3DEVHu1eG5c0xHtX7pyjyRVPFMLKg3YBfVcZn2QJaGiI55lUmYpmi212m3bWZQCSGkw8k8RGrrwb6RaUDtXtk1lNxc0NDQIJAc4yYOS2tv8gs3jXjdtyNcQC3NEuMNF3HmY9o95KqMa9uIxLadIFzDAaT7z4aCYPukhwHO4SSsXdtFBh8MK1XLmALnS1ty4yZgWgnzTH4eq0Xz06ZcQ2ZgRcW/JS7V2M+hUl1hNjcaCfI3VvsqoXsEthug1M3+PPXv5Epy/Uala4K3BCpRIh8Z/eF/GCbc1sNhPf7VO7pBdYO4cwy5geWaNOXctA+kPsAw9VjIENZY56Zu5hAcIJgEGPNUuBwgpSzO6akMIHSdT3zHqspM11Eo1TstamFNJ4Mh3E1xgOFnEwDOmnotLV2KeUHp/pVA2pmokDNIa1tQuLQXNJdIixPEReCQQtTsratOrSbLWZ2ANkkA8myOfP6I03L4yWo3yUFbZzm6gj9dUmbHc6k6qC0taQHC83IHSDqNFp6mIosY0VgXwD95w4gycxHK7tVHg6ANN1QMaxrBDMzgWBoLhwETeS7Q8xrK6VqSIelBmX/AHO8tzNh/cwhzo6wOV0xmx6rhLWExrpI8RMhahtLI8VaZYRYOAe5xaTOZp1NxeBe0BdJfGY++AYu1ri+RlYCJMC4k6iVe8yH+NEzNHYL3Mc4FvC4NcLzfmLQQPFSv7NvABLgQbWsQehnT1VttUHDksaJDgHmM9ybQQCJIy+vjNWK9R3ssHL3RyECxnp6I3ZMl6MF8O4js+xlUNL3FpiXQBl4cx6z6c1LQ7P0nNdxn+U3HS5BsbdDrzVNtHtIadQtdUdI1aJBHWdLzyQru0DHA8TnTyiT15krN67XbNF+OmrUS5odmXOBmrTZBiHktnwshq+D3UHPSeQDIBzcz1F9UFh8bmIa0uJNwGgev+le7N2I+rRJaKc5oAeS18mNHNjxgreOrau7MJaVOsaKKF0MV+/shVa9odEOeKcgg5XmNW9L8iVbN7E0nMMPcHMMOIEh0iRAOnx5rbeiY7EzN0toMIy1KTMvVgAeO8TKVbYYeM2HdnHMe8PFtz8J8lo9m9nm098SBUyZmkOAcJEwQeQ59fgiO0WyKNOmw0QG1MzMpBMkcUiSYInKudzp/odK021U+Tz2tTcw8QI+R8DzTBUW3w9BldwbiWmmSXxLSSeFoY0uMDUkyZ9krP7Y2HuicpzAcm8fj7Mx6raP5C6kYz/GfceSozJZl2kDrBI81x2pjkuhSTOVxFmSXMySdiPVqddEtxUdFWCqB+pXab3STNrQLd8nSeY58l88mz6Gi1e5rxxNBGlwD81FX2VQqMLC0AOEHLw/JQ056ofbW1BhqD6jj7IjzJgeMTPgCrUnfBLSPOu09BuHr1MgcKbWHLmiTktYx169VS0KLm0mR90HzIBPqTzVl2ox7qwe8AESGNgRLZzOdcydL+AUOz9pOe6ieFoimJMZGhrbEyQCbWGhJvzWrOZpOVIFxGzKzqNQUw4kCK4gNyCQWszuPC46mPdKm7P7LYau4exrGxnc64qBzZGdh14SDNzoZjVaik4NwpjK4DEvzHicXQGFp7y4N9o9ZQ1Kk6piRUpta2izMHF7TYQGu4ogOzZrAzJNk3J9Gq00raKDtPscOoOaWxUoPMmJL8rSanFcuzCHcWmg76fY+zHVzLQ4ZSHQ0DMATEN8uVtFpNr7XYN857nZ6jwBTAFmhobJJFszQR5BZ/8AeBOXIN2xpHCJvlgi8zNyL93NS2/pMseKDsfiWlxIB5zMjjJl5DZsJnp4IjZmEcRvIkC86d0nwKqK1c1HFxJJJ/IePJW2CxpyZAYaIkeEnx1n4BZzlbshJWFVcMd1mvAdB6dwPVS4fDvNMEHQkA+Am8XBj4xZEOa0UqZY4OMiWXEOkggzrMgeCfSe5j3l43bhle0aZgTa3UaT3d6mMq5KceTS7G2jVq4t0NLaLmNjMQ5ssY1vu6F2U98FFY2jXfUaWsY2myGuGfKNGvIiL3DioMFSxRpNNCpRG8Yd4/JD8xLibAQbk9IMonZ9bG043jaT2tJEUyGzqASSO8WjkF0ZoqmPOHrCg8sYIzl3CWsAEybzBjTSEti4uriXgy3JTyg5eVjlD2kXPha6OftNwYWPp5WlrgSSXQHSD7InnPKO9VGysdQwgNJlcu3hkvy8wMgGctAHWY807sKounbNNSk9j6ky4NBIucoHIQ3yjlMrMbeaMNRc9lfJVYz+HwhpzTe15Jbmv/MOiu8bt2nQpOqVXHIJN3Bs9MuUX+a8J7XdtnYus4gZacnIybAdSdXOOsnqi76H12BNxjnVHh8B8m8fGY+MpbOqOeYuf1oDytdCU3ZjLiQYgOF/iOYVxsrbhwwLWspkkWebi4ifyN1DKizV9nsPTDs4Y95YSHTYhwIOsX/JbrD9omndPfIbMCwDswBETMEz4aLx/CduatKnkDZfm7i0g+Xetbg9rirRpioGyeNzGnNzLWz0PteYCx/aLs1eMlRusZ2kbwvDHvAqbxkuYBm0HsAyNNSh8VtjFuY+mW0KBq6Oa4k6AG+azoAjT5rC4bbLg8sbLmtJaWuu4Q43DpkjUq2wPa7cVXMfFRpAkGHOaDoRI0Wu6Z7ZoN9iabCKpa2mZ4d61+YucbECHXmPeV2yiWRTLeLLIZwxAtAl0fJUx2lRdT3LWGpncKjHNh5pt4SAQ4EsILT01Qlc4vfDMQQLEEtc49CRJnw9Vp2Z9F5X2sKYl1IaxHATfThEnqhh2gBcAKLJLc0XmJgcO7VTWa/M0upATqQ1wETABiJ4Y6oTEbHZUquqCAHcOUnihphpGa4sikh9lpjtpMcW56DL2mXNdJBgAENm9tedpQNTZ9KpRqPaw0ntdZrnF2ZsSeZE3OiFo7Mq5mMY4FrH7508RBAytAtBHCToPkrOjiq4zb0MEF2W2a3ukgAXk6dwVLjol19M+yhTi8z4A+spKyqVRPsj4JK8mRgvDSMiUbTxIjiIKojXkqSnW/V159nZRdHHDkJXmP7SO2O8q/ZmA/wyTUP80WAM6AEz4rYbU2oKFB1SxIFgeZ0vC8OxmLLnuqG5c5zjzkmSdfFaaa5sifha4jtCXMykdSCO9P2dtRpblMNMQ0qkw2KzXyiG8MHvnX4ptSzQCIMyD3aR8Qtjnr6eiDtEyjRztMYlz4drkcAXGCwktLYI7wZvFiNV7fPq0X0g3jjgLQMrIIvJJOYQepvFoWIo4smBU4wLibkd3gj3VuAEDK0CYtpMecJNu7N9yC0sMeR5pySSS52v4wFPhcM6tVFJpy6ZpMakAjz08fIqsGIk8MzyPLvVpgyHZYdJLzvXXLhoQSbcNuvfdJnOlb5Jm1YPCBPOb/CdOf6spsJU4hECOUwCOgJ9k2HcYTcPs7PO7eI0OaBLtBl8eiYcA8TN45Afjf8A0or6XKE4Omi/w+JbPCJHRwkaARP1HRHVGgsEumLZTMiLC/kVk8JnDuGQeY/EfitTs2g3NleDLhwgn2T7Wl5iOcalZvgS54Nj2cxjnF1N8B4hw93NYAwCdbAnxV+aThqCvOKOIq52kTmbAk8sthbyXoezNsNqNEOl0CbiZi5Ed6LRtFOh2dQ1NmUXmalJjjbiIGa2knVWZeHagFMqspgFzuEC5MwAPOytOgZ43+2TCU6eRtJxaDfdguy+MRHqvNsLRM5SYB/3Hotb+0fatPEY47qrvKbYAjNAPPWx8QqZ2HGUyDI0Pz9Y+K0sVAgpyCpt3IFoSy2C7vS3S/4dyVjoLwYpNPGydOR68oMLTbJ2jT+0aS22U2aCIALDGhBMzfTvWJftMtOngjsDs3E1mb+nQJp5t3mloBIEmJiYHRS02NNIv+1m1KVOuX0qV4DnEPInyEglDYfbeExDRvHPpPBkEwCDpwviCO4hGDsNjt0+s+k1gpky0vBcQ2Zc0RcCOZvylM2v2PxNBpfUZafcguHflQor6Dk2+DQ7FpMpB1QVDULAHsyxLhIDmlo8tOU2VPXxLqtR9SWlziSczoIOpgZmk6EIXY9PKGGlma4th5DnBrndWt1bNrDnPJWGMYXH+IXEiAXH/XcujTqPZz6ly6DKDXNyFtSoJBcWue1rDyY3NTqOLZcQLwYlLFbYxdKCS4s/mEt1iM0uHIhVFbANkAP5TMWnWJUFbDlurh3Xjv5raKizGTlFfS+w/a10iabSSY9hpME2jKASe5GYntS6mb0s+aCA3O3KJIuDe+Wb9VkGugjuI/UhXr+0hdUNXdkZgBwv5j2hJAMad9+ac9OK6Fp6sndsK/8AVmFNzRueuSfVspLOVKmYlxFyZNybnvN0ktlCf5D/AIbLfkFObjeQn9fNS/ZpHsmOqr9qbZoYYHevGbkxt3nyGniYXlJN9Hq2l2Vvbmo91AOk5GkAiNZkTP61XnNVaPbHbF2JYaTWBtOQbkueYMiToPBUNQSFvFNcMydPlFaHls95mfmFLmLtSYAk+Pd0XG+1BMT8JRbsHI1utHJLsyxb6BsO2/U/ADmb+EoqKjiBbpBNoiZJ005p+BwjWmXyTaADl66lFnFFoBAYCCTMkmeUkm8KXJGmnpp3k6IhiGMEOyvuMzXuLTIIJAggiRIkdVMNuU2VJp0wKYdLWRfWRxa+t7oXEYcPdvKhu+SXF3tONyZj0UAwjR73pKHKJmoM2WExjA0vpMe0ukzvLZSS4SHWAj5JUi5uR+/pOBMZWjM48gXTaZ+XestSdHCJdMCDp3RKu8DTyAjKJNi6OIWvE6X7lk5uKpHRjm7fZocfsgPuX5Zj2iAJge43TwnmicFh6dMZWuc8kh0u4GTEAga9yp8NSJOUy4wMjoknTMwxzEEjrccgtDg6LcvCDEEeNp0Kwbl6bKEbuiww7gLOIv7o0A7r8o/JS0Qabw9lwDzsRy0HihMM+ZIPMN7rCVTbY7THDuywcxaYLdOYHcf9JYtvgq0kem0sTmaCNDf8llf2k9qW0MG5ksdUqQGseM4Im5y8rTc9F5vs3t/i6ALWOa5sl0PGa5MmDr/tUm3tr1cXVNWsQXEBsAQ0AaABdMYNPk5XJfALCgkzbVXTiTA6Ktw9OAjKNW8jl1VyCPARTwLnnK0SR4d0dw1CFxGz3NmWzctjUzlnRE1KxJJHDJGkp5xhIdNpzH1hRkx4oruzWwzjMZSoCYe6HFvJurj5AEr3et2MpB+Do0yWtw4q1ABGn8MGZm7nuF9bOXnX7FsEPtj6p/46Zj+p5y//AFzL2DCYrNVqVItw0m+DJLv83uH9gWjasypkW1qbzu6djvKjZ0u1k1XfHIB/ciMxvLddfwK7vw6vJIimwgTbiqET8G0x/wB6smOSodlN+48PUMmlTBHMcBvY3bE+JVJtr9n7HHPQMFtyxxBDo5B/u+crYOpNOrR+vBN+zgaFzVStC4PKanZHF7tznMDH3IyguBgfea43N4HqFn3bJr5w1zCXETcObGvIt+q90FFwNiHeNj8QnOpA6tI8DIVrUkiXCL7PEqfZapU4XMc0xMy3URDZBNjf4ICoypSeWOY4lsiSwhju+RYaT/te1YvZrgS5jaTjOjm5T38befiFSYrar6R/i4KsG/fpltVsciQ0281e5fZC0q/yeU1GkmZDdLGQRbwSXor+1uBm7ak85pCUkbv9Da/gx+MbBHEZETpHeF4ztekWVqjCSS17hJMk3sSeZhewM2cSeSznansIKs1KMCrq4E2f/wCJ9Fx6UsXydOrG1web0q0OHwRtRsCyHx2zX0nZajS13Q/MdR4KE4oixXQ1fJjGVKgbGOU+C2kNH+Gb8UHVkmYSe0nQQm42hKVMuCAbj0UdSmqqm5zdD+CLpbQ+9b1ChxaNFNMMqSacfdv9fqU8VAQoaGLHUKKcpLSbclNBdFlTHsxrKs8JXLCQZEuBA531sNb8lQOeRTAGv5lSYLFOEd31M/RRKNm0J0b/AGVUBItYmbeNoPkCtK14N9HDURrrDhHI/MFYHZm1TLDERrJWuo7Qa+mXAHMAbHuE5fT0C5kn0zeVdoho4rJVc0ixdmBF5tH0HxTcfgqdc5XDw7tb+qDxOMBMgggw4G/MWPnZGMrZmzz/AEVRN/DNbf7NCiwOZJvxc9dD3fms6WLeYrFy1zDfMCIPwWJrUy0wRBC305NrkynGiMGykokckG50lEUqWk/VW0RZIQRMXHRGYfY9fFFopsPEYzRDQCb8XctZ2Y7MsDRUxDCZALWO0A6uHXuW1wldvIAQIEdOkALHLkuuBvZfs/SwNDK259p7vvQPlqrfZwLaLAfaiXf1OOZ3+Tiq/EPBAAIOZwaesan0BHmiauIhjusQP6jZvqQjkXARhK9sw95xd5ey3/FrUZSrN6QhadJrWgDQAAeVk110rYUWzKw5H6/NSb/wPxCqaRPepsytSZLiiw39tPwUjHjqgmPToJWmZOIcbphaEICQbGOuvoNFGcTUBsA4ddD/ALVZIVMmOHZ90fBdUe/6tPofVJLgKZluXTT9QoatMEcpOunqqQY57rkkk8gp8NWLnQAfPl4rls6KH4/ZDKoy1GscIgSBbrB1Hksni/2agmaVTKOjhmHkZn4rfMwZi5HwU7ML+iqjJx6IcUzx/H9gsVT0pioOtM5v8bH0VI/AltnNIPQgg/Ar6AbhxCHx2yKVWN7Tz5bgEuLfHJME+IWq1n9M3o+HgbsIFBUwS9txXYXC1DO6y/0FzfTRVtf9muGOjqrfBzT82qt6JO1I8cdhYTXVHRBvGh5hbftV2LdhuJhL6XMmJB745d6ylXDrRNSVmbTXBf7JwbDZw5W1RuJ7OmM1Jjj1sVT7O2mWkEat1H4LS4TtG1xBP1n9d65JKSZ3Kmiuo0ntuLnSIBPgQUdhdqmnZ/CIi55XCshi6dQ8bGE9SAPUckDtfsgK4Jo1Sxw0BJcx3n7QQqvkJXXBnsftobwlrobNvjI9VebL7QggBxiOax+0ezeIo3qUyW/fbxt8ZGnnCr2VXA8JI7vyW7gpLg51qNPk9FxGMY45p0nzhQ4/EsqNGZoMaH81kcHtZwY5jrhwtHIzMppx7/Hv/JRtGm6g6hRJeGtBJJgAXJ8FvezXZXduFWuASLtZYweru8dF5lTxNRrg4OLSDYtJBHnqvW+xW2HYjD8Zl7Dlc7m60tJ7+XkjUTSsmDT4LxwzGyeykR/pdNGByP61TGOIkCYAJJJ5C6wNRNEONjDRHiT+A+ae/FEuptk83kf0xl9ZP9qfhsI4tEm7uIjpN48hA8kNToziB9wMqX/uYxt/EVD5rRdkPotW1R3/ADU7cRA0lQ06drFP3Pkkhk7MUDy/FEgFVg/X0R+HcefkqJJ21I5KRlYEzf6fBQ1ngR3qLet5QiwoONTmmCqIJcR8kM2tGqf9qHkqTFROaTDzPxKSGNRv6P5pIsdGYZsZgNp8JMfmrBmGDRYAKZntQLHr+ARDcN1KnEdgDQU8qxGFYU11Aa6D9aKaHYDmCXj6KWq4e7bv5oY+KQzj6h5KMnmnrjmpUMhcAbEAjoRI+BWY2z+zulVl1E7px93WmT82+XwWqLU0NIQpNcoTin2eM7W7I4mg69N1tHNBc0+Y+qqKlQg2senJe/OcUNiNlMrD+JTpvH8zQfWFru+oz22umeIYfalQaRp3H81YYDbdYHhDjziCbDn8F6dW/Z3gn60sp6sc5vpJCzm1v2XOYC7C13TyY6xPXjFvTzTyiw/dAuyduPIaXF2UzldEAx7Q7+vxWgpU6b2l1Wmx4cCBmY2DcA3I0E6rAOo4nDfw6tJ8H+X1BFj5LT9ncVVrBtNtJ4EiXFpDGtmSZNvJTKNcmkZqXZldt9lntru3FN7qZu3KC6J93yPoq2rhatKN5TcAdMzS35r3xmAa1ogQAAAB3frVJ2CaQc7Wub0IBB8QU1qvpozen4eE0aG8e1sgSQORN7aayvZezuym4ajlAAJguIiTyAnnA+ZUeJ7IYVzg4UmMIMiAQPNoP5ojeuZIdxAc4vHTMPqB4lEpZKhxi0+SzABMmPoocQZIYIg8Tv6QRbzMDwlVuC2yyo3M2RHJwiPEyY8/orGmyAS48Ru46C3IdAB9TzWdUX2PxNZwbLdTAHiTH5+SGwTzvKg91oY1vfGbN/lI8ig3Yio7E0xA3cPfFyeGGh5OgkvMDunwMwWGc0kuvIaBGoiSSe8lziq6Qu2H0SSVKanIqJtA6hSOw5AkhShj6NO9vgi2i1rQq1pIMj8UUNoSIAk+ioklruECXX8bIB7jclNNST16XXXVREFAwuhVtcgqR0cgfJAtqDqpW4gCBOth680wJikoftL/ALoPfI/BJIB1LmjqYSSVkDBqB4/RPr+0kkpZSA6oQtYpJKCjvIJtT8EkkMPpxvsrgC6kpKGvHElTOiSSBj+RScupJDBnc/H6KZv4JJIEJpv+u9Tv0C4kqECN5/rmuN9rzSSSAodpDKMS5vC7etGYWMbqkYkX1J+Kl2HUJrlsnLkJyzwzDbxpzSSXR4Zell/yv/t//SPppJLBmiC2aDxUlJ3D5u+ZSSQMCxbYNuhQYNkklRAXSPCPNCVikkhjQ1mikw518PxXUkIB5ckkkqEf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268" name="AutoShape 4" descr="data:image/jpeg;base64,/9j/4AAQSkZJRgABAQAAAQABAAD/2wCEAAkGBhQSEBUUEhQVFRQVFhUUFhYXGBQVFRYXGBUVFBUXFxQYHCYeFxwjGRQUHy8gJCcpLCwsFR4xNTAqNSYrLCkBCQoKDgwOGg8PGikkHyQsLCwpKSksLCwpLCopLCksLCwsKSwsLCwpKSwpLCwsKSksLCwsLCwsLCwsKSkpKSkpLP/AABEIAMIBAwMBIgACEQEDEQH/xAAcAAABBQEBAQAAAAAAAAAAAAAEAAIDBQYBBwj/xABBEAABAwIDBQUFBQgBAwUAAAABAAIRAyEEEjEFEyJBUQZhcYGhMkKRscEUUtHh8AcVI2JygqLxQ1OS0hYzo7LC/8QAGgEAAwEBAQEAAAAAAAAAAAAAAAECAwQFBv/EACIRAAICAQUBAAMBAAAAAAAAAAABAhESAxMhMVFBBCJhMv/aAAwDAQACEQMRAD8AvRTTxTUgYnhi9fI83EjFNOFNShicGoyFREKacKalypwajIKIRTTt2pcq7lRkFEORLIpsqWVGQYkORLdqbKlkRkGJDu1zdqfKlkRkKiDIlu1NkSyIyCiDdpZFPkSyIyCiDdpbtT5EsieQUQbtcyKfIlkRkKiDIlu1PkSyoyCiDdrmRT5UsieQUQbtNNNE5FzIjIVAxppppoosXCxPIKBDTTTTRZYmmmjIKBN2kit2uIyCh7QngJoTwuXI68RwCcAmhOCdixHALoC4E5LIMTsJQuSlKMgxOwkuSlKMgxOpQuSlKMgxFCUJSlKMgxOwuQuylKMgxFC5lXZSlGQsTkJQlK5KdhidhLKkCuyjIMTkJZV2UpRkLE5lXMqfKSeQYjMqWVPSRYsSPKuZVKuJ5BiQlq4WqUhNRkGJFlSUkLqMgxBQ9PD05mLYDA1N4hotqeoJRLKgPMgWtBv5tGvouPcOvAGzpwck7FXyiCRzuBHIib6pwxwsJE2j2ZPEBedNU9wMBBy7nSZXNyc3/wAZPwv+SZ+9GCZf4XZJvAgRPnojMMEO3oTd+FIQ2RJdGsePrFvQqOsBFiekZD3x3wjMMBfaAlvwhzUgwGuIEXDXR+Kn3QEkgx32LuVhrrZGYYHd8F3fBD1MZTYYeQ0jUE3+EJv72oa5x5O+kIzDD+hYrBLehAO2zRix68zP0Q1XbI5R4kxy8UZixLjepbxVbNoZtBI65h07pUhNyMzRAn25nuBt10TyDEPNUJb0KqrA2IqgzctbJjxld3T4MVAYEkS2Rbp1TyQsWWZqhc3w6qrZTef+QeBMJlQVBq/v0J+QRkhYsuN6Oq6KoVMxtR2jwY8fwUgwzwbkek+qeSDFlvnXN4FWfZ3TyjQfoBNNN3TlOv4oyQYstt4lnVG8vHu/5BRfandI/uCpNE0zRbxLOs47GvB5/EFNG03/AMyoTNLnSzrNDax6lP8A3qepToVmhzLmZUA2s7r8k4bSd19QgVl5mSVJ+8HJIodiwmAxNw2ozWScpcRpcEAxN/gURVoVKTBnrgx7radN155T4dysGYSW5CDRvxODWNi0ibEXmLKbEbLlwIh7Wj3eFxtfjsR+tFxHU0BvxJNORVzGRfLDSIPDlBgmYvqjMC+m6xrFxPeGjvIFreZjqqfaWzXAEupOFOR7xcQTYGzufgddV3DdliQ1wa0kk8JD5tydPsm+sIAuqFamCBOYkmOruQiI5/IpuKxeWC6kXi54ZIbAJPK7e8eay1eDUIFIgsJblG9mZMwdBfkToVE7aTCzK2gGxIzOiTI1vJB00JQKy2xfaZjWgtaDUIIPMCLXAPPUXsoGdp3lglnEA4F0SCCNYdYaBUOYg5hJykGbDmT7OpVtX7XgsAbT4weZlsc7ePehgmWuF2o/LA3bgPavTcL6Waeo6ck/aLM1MOa5+eSXNaYIaZJs5wgSs5gnUXBz98+k4Ngizi9xnNEe6Ry5dSuN2odd46plDgMzS4ZXWdMpDZf4fA0XtL6jKzrS4uc2Wi3EYOZWTNmAQWMY5uWAcodyhpkmT3/063AWP2PtGpTqTTYHGC2Ltgf2kLT0sZUeBmblItlbm5WkuzaIbBKyi2tgN1Vc3LmBkgw4AGZMBsiAbeSVSs1hljaE5Z/5XXA5B3smREf7WyfUpnLLakgfeJHU38e9Q130gLgDXoDeZk6nVLcQ9tmPZtZzYzsJgiAJbHOSDry+Cf8AbyQP4EjKcxAc2bm8tHKeavK2Noz7LS0CPen1d9EG7abGmWUmDvgfQK1k+kQ3CPciPfmqf4Ya3llJe4zcQDlEABEPwFZ7YcwDrDnX6HW8fRDP2y/llHkhztF/3iCelvkrWnP+Gb1oL0MOxXtMhzYHIOc315LtPDPJlzoi4OcHx9zWFXPxTj7zviVAXq1ov6yH+QviLommwnizzrmdxddWgnzUbsZSA69xBf6khVDnpk95Wi0UZ78vhcjaDBAAIjuYTy6ieSc7a4iOIxyIbHyt5KlzFLMqWjEnemWz9rSIy27iAPQKL7YCZLJ8XE+mir94lvVW1HwW7P0sDi2/9NvnJ+qX2xv/AEmfAoDeJZk9uPgt2foeMY0f8dP/ALUvtw/6dP8A7QgA5OnvTwj4Lcn6GPxjT/x0/Jv5qM1mf9Nn+X4odKE8Iizl6Tbxn3G/5/8AkkoISRigyl6HVtvVLHesfbiGVzw4j3iA2DoE5u16riC2qQTqG03hsdSB8JjSEZg8ZA1YABENa23W+vzUlPFEAkveWkEwS4wSYNwLeAXi5nt7YBX2xibNNQMvbhIJiw9oTHPyR+HqYqsDlqy6c2ZrSC3Tq2BdonXVD1cExzQ4tgQIuMx7oHd5hWPZXCvc58OGXdtytMgiXOzXF9Q23eqUmyHBIz2LxlUEMq1HF1t5BvJcefPhaL96uWdm6T6fA2CQCYfflMy3r3ql2s/eYpx0mqxvwbPetA3bD2OFNoEEtaLCSTeLCTe6uXRMV6Z7a+xWU3kl722iXNJzWnhLbG5jTzXcH2dp1iBRqumJcXNEWj4d/RajaezBiINSRlkCWuyiO4PF9LqrZsqq2kWtaMuVzQS5jb+0Hf8AuclKYqQFR7P4cPyuqufcRkIl/WGkT1v8Oqrf3nTw1R5YCWX/AIjTIE3yTGsiCCAbeZw239tVMPj6g3pqBhytdma8AZWmZbb2ungbhLH9qq1YZG0SWODQ0cRIMah45n1Uty+D4rg9Lb2lw7WF7ajTUcbgyC5xN+I3bYi/WbQs23bDTULhVZvdbPdeYiSbc9O4rM4PYlSoYqPy3ghkHLabm5OkW52lC4nso/eRRdMm0k87gzHMEG4Gqz46bFJSfLPStnYokueXOzWHtOgAtE2nKbg8UXspq1eVnuzdJ9KnuqpmoC4ayIBmJ7s0eit3Fd2go42cuvKWVMkL0x1VRymrqRyskNULm9UZCaQqES7xc3qihchMRKaiWdRBKEASZh0XZCiSzJgTApfBQ5ksydgSwuqDOUt4UCJiVyVCXpZ0xE2ZLeKHOuiomBJvUlHnSQM1dWgIhxEcwZPlAKDq08sFsljjAGnPl1PjPNXtfs2Xs1GYXEEAnlqUBiMHiGkONIvIhrARnaBoSYPX0C8FHvMh2l2bdLS0vzCHHK5ubwIOhmbzzV9haIbRgAMysmSQ60e/maJN5PgosLtktDgaIYQM3E5jKYvcSRmv39RdQ47tQ0sexuUnjDtTADXaEAD7vPQnorREjCP2ixtTI4lz2ve+QGyRBZLncpy9Dc+ausL2qYac2BBIs2SwNge0RJJk6dFkMDh3DEVHu1eG5c0xHtX7pyjyRVPFMLKg3YBfVcZn2QJaGiI55lUmYpmi212m3bWZQCSGkw8k8RGrrwb6RaUDtXtk1lNxc0NDQIJAc4yYOS2tv8gs3jXjdtyNcQC3NEuMNF3HmY9o95KqMa9uIxLadIFzDAaT7z4aCYPukhwHO4SSsXdtFBh8MK1XLmALnS1ty4yZgWgnzTH4eq0Xz06ZcQ2ZgRcW/JS7V2M+hUl1hNjcaCfI3VvsqoXsEthug1M3+PPXv5Epy/Uala4K3BCpRIh8Z/eF/GCbc1sNhPf7VO7pBdYO4cwy5geWaNOXctA+kPsAw9VjIENZY56Zu5hAcIJgEGPNUuBwgpSzO6akMIHSdT3zHqspM11Eo1TstamFNJ4Mh3E1xgOFnEwDOmnotLV2KeUHp/pVA2pmokDNIa1tQuLQXNJdIixPEReCQQtTsratOrSbLWZ2ANkkA8myOfP6I03L4yWo3yUFbZzm6gj9dUmbHc6k6qC0taQHC83IHSDqNFp6mIosY0VgXwD95w4gycxHK7tVHg6ANN1QMaxrBDMzgWBoLhwETeS7Q8xrK6VqSIelBmX/AHO8tzNh/cwhzo6wOV0xmx6rhLWExrpI8RMhahtLI8VaZYRYOAe5xaTOZp1NxeBe0BdJfGY++AYu1ri+RlYCJMC4k6iVe8yH+NEzNHYL3Mc4FvC4NcLzfmLQQPFSv7NvABLgQbWsQehnT1VttUHDksaJDgHmM9ybQQCJIy+vjNWK9R3ssHL3RyECxnp6I3ZMl6MF8O4js+xlUNL3FpiXQBl4cx6z6c1LQ7P0nNdxn+U3HS5BsbdDrzVNtHtIadQtdUdI1aJBHWdLzyQru0DHA8TnTyiT15krN67XbNF+OmrUS5odmXOBmrTZBiHktnwshq+D3UHPSeQDIBzcz1F9UFh8bmIa0uJNwGgev+le7N2I+rRJaKc5oAeS18mNHNjxgreOrau7MJaVOsaKKF0MV+/shVa9odEOeKcgg5XmNW9L8iVbN7E0nMMPcHMMOIEh0iRAOnx5rbeiY7EzN0toMIy1KTMvVgAeO8TKVbYYeM2HdnHMe8PFtz8J8lo9m9nm098SBUyZmkOAcJEwQeQ59fgiO0WyKNOmw0QG1MzMpBMkcUiSYInKudzp/odK021U+Tz2tTcw8QI+R8DzTBUW3w9BldwbiWmmSXxLSSeFoY0uMDUkyZ9krP7Y2HuicpzAcm8fj7Mx6raP5C6kYz/GfceSozJZl2kDrBI81x2pjkuhSTOVxFmSXMySdiPVqddEtxUdFWCqB+pXab3STNrQLd8nSeY58l88mz6Gi1e5rxxNBGlwD81FX2VQqMLC0AOEHLw/JQ056ofbW1BhqD6jj7IjzJgeMTPgCrUnfBLSPOu09BuHr1MgcKbWHLmiTktYx169VS0KLm0mR90HzIBPqTzVl2ox7qwe8AESGNgRLZzOdcydL+AUOz9pOe6ieFoimJMZGhrbEyQCbWGhJvzWrOZpOVIFxGzKzqNQUw4kCK4gNyCQWszuPC46mPdKm7P7LYau4exrGxnc64qBzZGdh14SDNzoZjVaik4NwpjK4DEvzHicXQGFp7y4N9o9ZQ1Kk6piRUpta2izMHF7TYQGu4ogOzZrAzJNk3J9Gq00raKDtPscOoOaWxUoPMmJL8rSanFcuzCHcWmg76fY+zHVzLQ4ZSHQ0DMATEN8uVtFpNr7XYN857nZ6jwBTAFmhobJJFszQR5BZ/8AeBOXIN2xpHCJvlgi8zNyL93NS2/pMseKDsfiWlxIB5zMjjJl5DZsJnp4IjZmEcRvIkC86d0nwKqK1c1HFxJJJ/IePJW2CxpyZAYaIkeEnx1n4BZzlbshJWFVcMd1mvAdB6dwPVS4fDvNMEHQkA+Am8XBj4xZEOa0UqZY4OMiWXEOkggzrMgeCfSe5j3l43bhle0aZgTa3UaT3d6mMq5KceTS7G2jVq4t0NLaLmNjMQ5ssY1vu6F2U98FFY2jXfUaWsY2myGuGfKNGvIiL3DioMFSxRpNNCpRG8Yd4/JD8xLibAQbk9IMonZ9bG043jaT2tJEUyGzqASSO8WjkF0ZoqmPOHrCg8sYIzl3CWsAEybzBjTSEti4uriXgy3JTyg5eVjlD2kXPha6OftNwYWPp5WlrgSSXQHSD7InnPKO9VGysdQwgNJlcu3hkvy8wMgGctAHWY807sKounbNNSk9j6ky4NBIucoHIQ3yjlMrMbeaMNRc9lfJVYz+HwhpzTe15Jbmv/MOiu8bt2nQpOqVXHIJN3Bs9MuUX+a8J7XdtnYus4gZacnIybAdSdXOOsnqi76H12BNxjnVHh8B8m8fGY+MpbOqOeYuf1oDytdCU3ZjLiQYgOF/iOYVxsrbhwwLWspkkWebi4ifyN1DKizV9nsPTDs4Y95YSHTYhwIOsX/JbrD9omndPfIbMCwDswBETMEz4aLx/CduatKnkDZfm7i0g+Xetbg9rirRpioGyeNzGnNzLWz0PteYCx/aLs1eMlRusZ2kbwvDHvAqbxkuYBm0HsAyNNSh8VtjFuY+mW0KBq6Oa4k6AG+azoAjT5rC4bbLg8sbLmtJaWuu4Q43DpkjUq2wPa7cVXMfFRpAkGHOaDoRI0Wu6Z7ZoN9iabCKpa2mZ4d61+YucbECHXmPeV2yiWRTLeLLIZwxAtAl0fJUx2lRdT3LWGpncKjHNh5pt4SAQ4EsILT01Qlc4vfDMQQLEEtc49CRJnw9Vp2Z9F5X2sKYl1IaxHATfThEnqhh2gBcAKLJLc0XmJgcO7VTWa/M0upATqQ1wETABiJ4Y6oTEbHZUquqCAHcOUnihphpGa4sikh9lpjtpMcW56DL2mXNdJBgAENm9tedpQNTZ9KpRqPaw0ntdZrnF2ZsSeZE3OiFo7Mq5mMY4FrH7508RBAytAtBHCToPkrOjiq4zb0MEF2W2a3ukgAXk6dwVLjol19M+yhTi8z4A+spKyqVRPsj4JK8mRgvDSMiUbTxIjiIKojXkqSnW/V159nZRdHHDkJXmP7SO2O8q/ZmA/wyTUP80WAM6AEz4rYbU2oKFB1SxIFgeZ0vC8OxmLLnuqG5c5zjzkmSdfFaaa5sifha4jtCXMykdSCO9P2dtRpblMNMQ0qkw2KzXyiG8MHvnX4ptSzQCIMyD3aR8Qtjnr6eiDtEyjRztMYlz4drkcAXGCwktLYI7wZvFiNV7fPq0X0g3jjgLQMrIIvJJOYQepvFoWIo4smBU4wLibkd3gj3VuAEDK0CYtpMecJNu7N9yC0sMeR5pySSS52v4wFPhcM6tVFJpy6ZpMakAjz08fIqsGIk8MzyPLvVpgyHZYdJLzvXXLhoQSbcNuvfdJnOlb5Jm1YPCBPOb/CdOf6spsJU4hECOUwCOgJ9k2HcYTcPs7PO7eI0OaBLtBl8eiYcA8TN45Afjf8A0or6XKE4Omi/w+JbPCJHRwkaARP1HRHVGgsEumLZTMiLC/kVk8JnDuGQeY/EfitTs2g3NleDLhwgn2T7Wl5iOcalZvgS54Nj2cxjnF1N8B4hw93NYAwCdbAnxV+aThqCvOKOIq52kTmbAk8sthbyXoezNsNqNEOl0CbiZi5Ed6LRtFOh2dQ1NmUXmalJjjbiIGa2knVWZeHagFMqspgFzuEC5MwAPOytOgZ43+2TCU6eRtJxaDfdguy+MRHqvNsLRM5SYB/3Hotb+0fatPEY47qrvKbYAjNAPPWx8QqZ2HGUyDI0Pz9Y+K0sVAgpyCpt3IFoSy2C7vS3S/4dyVjoLwYpNPGydOR68oMLTbJ2jT+0aS22U2aCIALDGhBMzfTvWJftMtOngjsDs3E1mb+nQJp5t3mloBIEmJiYHRS02NNIv+1m1KVOuX0qV4DnEPInyEglDYfbeExDRvHPpPBkEwCDpwviCO4hGDsNjt0+s+k1gpky0vBcQ2Zc0RcCOZvylM2v2PxNBpfUZafcguHflQor6Dk2+DQ7FpMpB1QVDULAHsyxLhIDmlo8tOU2VPXxLqtR9SWlziSczoIOpgZmk6EIXY9PKGGlma4th5DnBrndWt1bNrDnPJWGMYXH+IXEiAXH/XcujTqPZz6ly6DKDXNyFtSoJBcWue1rDyY3NTqOLZcQLwYlLFbYxdKCS4s/mEt1iM0uHIhVFbANkAP5TMWnWJUFbDlurh3Xjv5raKizGTlFfS+w/a10iabSSY9hpME2jKASe5GYntS6mb0s+aCA3O3KJIuDe+Wb9VkGugjuI/UhXr+0hdUNXdkZgBwv5j2hJAMad9+ac9OK6Fp6sndsK/8AVmFNzRueuSfVspLOVKmYlxFyZNybnvN0ktlCf5D/AIbLfkFObjeQn9fNS/ZpHsmOqr9qbZoYYHevGbkxt3nyGniYXlJN9Hq2l2Vvbmo91AOk5GkAiNZkTP61XnNVaPbHbF2JYaTWBtOQbkueYMiToPBUNQSFvFNcMydPlFaHls95mfmFLmLtSYAk+Pd0XG+1BMT8JRbsHI1utHJLsyxb6BsO2/U/ADmb+EoqKjiBbpBNoiZJ005p+BwjWmXyTaADl66lFnFFoBAYCCTMkmeUkm8KXJGmnpp3k6IhiGMEOyvuMzXuLTIIJAggiRIkdVMNuU2VJp0wKYdLWRfWRxa+t7oXEYcPdvKhu+SXF3tONyZj0UAwjR73pKHKJmoM2WExjA0vpMe0ukzvLZSS4SHWAj5JUi5uR+/pOBMZWjM48gXTaZ+XestSdHCJdMCDp3RKu8DTyAjKJNi6OIWvE6X7lk5uKpHRjm7fZocfsgPuX5Zj2iAJge43TwnmicFh6dMZWuc8kh0u4GTEAga9yp8NSJOUy4wMjoknTMwxzEEjrccgtDg6LcvCDEEeNp0Kwbl6bKEbuiww7gLOIv7o0A7r8o/JS0Qabw9lwDzsRy0HihMM+ZIPMN7rCVTbY7THDuywcxaYLdOYHcf9JYtvgq0kem0sTmaCNDf8llf2k9qW0MG5ksdUqQGseM4Im5y8rTc9F5vs3t/i6ALWOa5sl0PGa5MmDr/tUm3tr1cXVNWsQXEBsAQ0AaABdMYNPk5XJfALCgkzbVXTiTA6Ktw9OAjKNW8jl1VyCPARTwLnnK0SR4d0dw1CFxGz3NmWzctjUzlnRE1KxJJHDJGkp5xhIdNpzH1hRkx4oruzWwzjMZSoCYe6HFvJurj5AEr3et2MpB+Do0yWtw4q1ABGn8MGZm7nuF9bOXnX7FsEPtj6p/46Zj+p5y//AFzL2DCYrNVqVItw0m+DJLv83uH9gWjasypkW1qbzu6djvKjZ0u1k1XfHIB/ciMxvLddfwK7vw6vJIimwgTbiqET8G0x/wB6smOSodlN+48PUMmlTBHMcBvY3bE+JVJtr9n7HHPQMFtyxxBDo5B/u+crYOpNOrR+vBN+zgaFzVStC4PKanZHF7tznMDH3IyguBgfea43N4HqFn3bJr5w1zCXETcObGvIt+q90FFwNiHeNj8QnOpA6tI8DIVrUkiXCL7PEqfZapU4XMc0xMy3URDZBNjf4ICoypSeWOY4lsiSwhju+RYaT/te1YvZrgS5jaTjOjm5T38befiFSYrar6R/i4KsG/fpltVsciQ0281e5fZC0q/yeU1GkmZDdLGQRbwSXor+1uBm7ak85pCUkbv9Da/gx+MbBHEZETpHeF4ztekWVqjCSS17hJMk3sSeZhewM2cSeSznansIKs1KMCrq4E2f/wCJ9Fx6UsXydOrG1web0q0OHwRtRsCyHx2zX0nZajS13Q/MdR4KE4oixXQ1fJjGVKgbGOU+C2kNH+Gb8UHVkmYSe0nQQm42hKVMuCAbj0UdSmqqm5zdD+CLpbQ+9b1ChxaNFNMMqSacfdv9fqU8VAQoaGLHUKKcpLSbclNBdFlTHsxrKs8JXLCQZEuBA531sNb8lQOeRTAGv5lSYLFOEd31M/RRKNm0J0b/AGVUBItYmbeNoPkCtK14N9HDURrrDhHI/MFYHZm1TLDERrJWuo7Qa+mXAHMAbHuE5fT0C5kn0zeVdoho4rJVc0ixdmBF5tH0HxTcfgqdc5XDw7tb+qDxOMBMgggw4G/MWPnZGMrZmzz/AEVRN/DNbf7NCiwOZJvxc9dD3fms6WLeYrFy1zDfMCIPwWJrUy0wRBC305NrkynGiMGykokckG50lEUqWk/VW0RZIQRMXHRGYfY9fFFopsPEYzRDQCb8XctZ2Y7MsDRUxDCZALWO0A6uHXuW1wldvIAQIEdOkALHLkuuBvZfs/SwNDK259p7vvQPlqrfZwLaLAfaiXf1OOZ3+Tiq/EPBAAIOZwaesan0BHmiauIhjusQP6jZvqQjkXARhK9sw95xd5ey3/FrUZSrN6QhadJrWgDQAAeVk110rYUWzKw5H6/NSb/wPxCqaRPepsytSZLiiw39tPwUjHjqgmPToJWmZOIcbphaEICQbGOuvoNFGcTUBsA4ddD/ALVZIVMmOHZ90fBdUe/6tPofVJLgKZluXTT9QoatMEcpOunqqQY57rkkk8gp8NWLnQAfPl4rls6KH4/ZDKoy1GscIgSBbrB1Hksni/2agmaVTKOjhmHkZn4rfMwZi5HwU7ML+iqjJx6IcUzx/H9gsVT0pioOtM5v8bH0VI/AltnNIPQgg/Ar6AbhxCHx2yKVWN7Tz5bgEuLfHJME+IWq1n9M3o+HgbsIFBUwS9txXYXC1DO6y/0FzfTRVtf9muGOjqrfBzT82qt6JO1I8cdhYTXVHRBvGh5hbftV2LdhuJhL6XMmJB745d6ylXDrRNSVmbTXBf7JwbDZw5W1RuJ7OmM1Jjj1sVT7O2mWkEat1H4LS4TtG1xBP1n9d65JKSZ3Kmiuo0ntuLnSIBPgQUdhdqmnZ/CIi55XCshi6dQ8bGE9SAPUckDtfsgK4Jo1Sxw0BJcx3n7QQqvkJXXBnsftobwlrobNvjI9VebL7QggBxiOax+0ezeIo3qUyW/fbxt8ZGnnCr2VXA8JI7vyW7gpLg51qNPk9FxGMY45p0nzhQ4/EsqNGZoMaH81kcHtZwY5jrhwtHIzMppx7/Hv/JRtGm6g6hRJeGtBJJgAXJ8FvezXZXduFWuASLtZYweru8dF5lTxNRrg4OLSDYtJBHnqvW+xW2HYjD8Zl7Dlc7m60tJ7+XkjUTSsmDT4LxwzGyeykR/pdNGByP61TGOIkCYAJJJ5C6wNRNEONjDRHiT+A+ae/FEuptk83kf0xl9ZP9qfhsI4tEm7uIjpN48hA8kNToziB9wMqX/uYxt/EVD5rRdkPotW1R3/ADU7cRA0lQ06drFP3Pkkhk7MUDy/FEgFVg/X0R+HcefkqJJ21I5KRlYEzf6fBQ1ngR3qLet5QiwoONTmmCqIJcR8kM2tGqf9qHkqTFROaTDzPxKSGNRv6P5pIsdGYZsZgNp8JMfmrBmGDRYAKZntQLHr+ARDcN1KnEdgDQU8qxGFYU11Aa6D9aKaHYDmCXj6KWq4e7bv5oY+KQzj6h5KMnmnrjmpUMhcAbEAjoRI+BWY2z+zulVl1E7px93WmT82+XwWqLU0NIQpNcoTin2eM7W7I4mg69N1tHNBc0+Y+qqKlQg2senJe/OcUNiNlMrD+JTpvH8zQfWFru+oz22umeIYfalQaRp3H81YYDbdYHhDjziCbDn8F6dW/Z3gn60sp6sc5vpJCzm1v2XOYC7C13TyY6xPXjFvTzTyiw/dAuyduPIaXF2UzldEAx7Q7+vxWgpU6b2l1Wmx4cCBmY2DcA3I0E6rAOo4nDfw6tJ8H+X1BFj5LT9ncVVrBtNtJ4EiXFpDGtmSZNvJTKNcmkZqXZldt9lntru3FN7qZu3KC6J93yPoq2rhatKN5TcAdMzS35r3xmAa1ogQAAAB3frVJ2CaQc7Wub0IBB8QU1qvpozen4eE0aG8e1sgSQORN7aayvZezuym4ajlAAJguIiTyAnnA+ZUeJ7IYVzg4UmMIMiAQPNoP5ojeuZIdxAc4vHTMPqB4lEpZKhxi0+SzABMmPoocQZIYIg8Tv6QRbzMDwlVuC2yyo3M2RHJwiPEyY8/orGmyAS48Ru46C3IdAB9TzWdUX2PxNZwbLdTAHiTH5+SGwTzvKg91oY1vfGbN/lI8ig3Yio7E0xA3cPfFyeGGh5OgkvMDunwMwWGc0kuvIaBGoiSSe8lziq6Qu2H0SSVKanIqJtA6hSOw5AkhShj6NO9vgi2i1rQq1pIMj8UUNoSIAk+ioklruECXX8bIB7jclNNST16XXXVREFAwuhVtcgqR0cgfJAtqDqpW4gCBOth680wJikoftL/ALoPfI/BJIB1LmjqYSSVkDBqB4/RPr+0kkpZSA6oQtYpJKCjvIJtT8EkkMPpxvsrgC6kpKGvHElTOiSSBj+RScupJDBnc/H6KZv4JJIEJpv+u9Tv0C4kqECN5/rmuN9rzSSSAodpDKMS5vC7etGYWMbqkYkX1J+Kl2HUJrlsnLkJyzwzDbxpzSSXR4Zell/yv/t//SPppJLBmiC2aDxUlJ3D5u+ZSSQMCxbYNuhQYNkklRAXSPCPNCVikkhjQ1mikw518PxXUkIB5ckkkqEf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270" name="AutoShape 6" descr="data:image/jpeg;base64,/9j/4AAQSkZJRgABAQAAAQABAAD/2wCEAAkGBhQSEBUUEhQVFRQVFhUUFhYXGBQVFRYXGBUVFBUXFxQYHCYeFxwjGRQUHy8gJCcpLCwsFR4xNTAqNSYrLCkBCQoKDgwOGg8PGikkHyQsLCwpKSksLCwpLCopLCksLCwsKSwsLCwpKSwpLCwsKSksLCwsLCwsLCwsKSkpKSkpLP/AABEIAMIBAwMBIgACEQEDEQH/xAAcAAABBQEBAQAAAAAAAAAAAAAEAAIDBQYBBwj/xABBEAABAwIDBQUFBQgBAwUAAAABAAIRAyEEEjEFEyJBUQZhcYGhMkKRscEUUtHh8AcVI2JygqLxQ1OS0hYzo7LC/8QAGgEAAwEBAQEAAAAAAAAAAAAAAAECAwQFBv/EACIRAAICAQUBAAMBAAAAAAAAAAABAhESAxMhMVFBBCJhMv/aAAwDAQACEQMRAD8AvRTTxTUgYnhi9fI83EjFNOFNShicGoyFREKacKalypwajIKIRTTt2pcq7lRkFEORLIpsqWVGQYkORLdqbKlkRkGJDu1zdqfKlkRkKiDIlu1NkSyIyCiDdpZFPkSyIyCiDdpbtT5EsieQUQbtcyKfIlkRkKiDIlu1PkSyoyCiDdrmRT5UsieQUQbtNNNE5FzIjIVAxppppoosXCxPIKBDTTTTRZYmmmjIKBN2kit2uIyCh7QngJoTwuXI68RwCcAmhOCdixHALoC4E5LIMTsJQuSlKMgxOwkuSlKMgxOpQuSlKMgxFCUJSlKMgxOwuQuylKMgxFC5lXZSlGQsTkJQlK5KdhidhLKkCuyjIMTkJZV2UpRkLE5lXMqfKSeQYjMqWVPSRYsSPKuZVKuJ5BiQlq4WqUhNRkGJFlSUkLqMgxBQ9PD05mLYDA1N4hotqeoJRLKgPMgWtBv5tGvouPcOvAGzpwck7FXyiCRzuBHIib6pwxwsJE2j2ZPEBedNU9wMBBy7nSZXNyc3/wAZPwv+SZ+9GCZf4XZJvAgRPnojMMEO3oTd+FIQ2RJdGsePrFvQqOsBFiekZD3x3wjMMBfaAlvwhzUgwGuIEXDXR+Kn3QEkgx32LuVhrrZGYYHd8F3fBD1MZTYYeQ0jUE3+EJv72oa5x5O+kIzDD+hYrBLehAO2zRix68zP0Q1XbI5R4kxy8UZixLjepbxVbNoZtBI65h07pUhNyMzRAn25nuBt10TyDEPNUJb0KqrA2IqgzctbJjxld3T4MVAYEkS2Rbp1TyQsWWZqhc3w6qrZTef+QeBMJlQVBq/v0J+QRkhYsuN6Oq6KoVMxtR2jwY8fwUgwzwbkek+qeSDFlvnXN4FWfZ3TyjQfoBNNN3TlOv4oyQYstt4lnVG8vHu/5BRfandI/uCpNE0zRbxLOs47GvB5/EFNG03/AMyoTNLnSzrNDax6lP8A3qepToVmhzLmZUA2s7r8k4bSd19QgVl5mSVJ+8HJIodiwmAxNw2ozWScpcRpcEAxN/gURVoVKTBnrgx7radN155T4dysGYSW5CDRvxODWNi0ibEXmLKbEbLlwIh7Wj3eFxtfjsR+tFxHU0BvxJNORVzGRfLDSIPDlBgmYvqjMC+m6xrFxPeGjvIFreZjqqfaWzXAEupOFOR7xcQTYGzufgddV3DdliQ1wa0kk8JD5tydPsm+sIAuqFamCBOYkmOruQiI5/IpuKxeWC6kXi54ZIbAJPK7e8eay1eDUIFIgsJblG9mZMwdBfkToVE7aTCzK2gGxIzOiTI1vJB00JQKy2xfaZjWgtaDUIIPMCLXAPPUXsoGdp3lglnEA4F0SCCNYdYaBUOYg5hJykGbDmT7OpVtX7XgsAbT4weZlsc7ePehgmWuF2o/LA3bgPavTcL6Waeo6ck/aLM1MOa5+eSXNaYIaZJs5wgSs5gnUXBz98+k4Ngizi9xnNEe6Ry5dSuN2odd46plDgMzS4ZXWdMpDZf4fA0XtL6jKzrS4uc2Wi3EYOZWTNmAQWMY5uWAcodyhpkmT3/063AWP2PtGpTqTTYHGC2Ltgf2kLT0sZUeBmblItlbm5WkuzaIbBKyi2tgN1Vc3LmBkgw4AGZMBsiAbeSVSs1hljaE5Z/5XXA5B3smREf7WyfUpnLLakgfeJHU38e9Q130gLgDXoDeZk6nVLcQ9tmPZtZzYzsJgiAJbHOSDry+Cf8AbyQP4EjKcxAc2bm8tHKeavK2Noz7LS0CPen1d9EG7abGmWUmDvgfQK1k+kQ3CPciPfmqf4Ya3llJe4zcQDlEABEPwFZ7YcwDrDnX6HW8fRDP2y/llHkhztF/3iCelvkrWnP+Gb1oL0MOxXtMhzYHIOc315LtPDPJlzoi4OcHx9zWFXPxTj7zviVAXq1ov6yH+QviLommwnizzrmdxddWgnzUbsZSA69xBf6khVDnpk95Wi0UZ78vhcjaDBAAIjuYTy6ieSc7a4iOIxyIbHyt5KlzFLMqWjEnemWz9rSIy27iAPQKL7YCZLJ8XE+mir94lvVW1HwW7P0sDi2/9NvnJ+qX2xv/AEmfAoDeJZk9uPgt2foeMY0f8dP/ALUvtw/6dP8A7QgA5OnvTwj4Lcn6GPxjT/x0/Jv5qM1mf9Nn+X4odKE8Iizl6Tbxn3G/5/8AkkoISRigyl6HVtvVLHesfbiGVzw4j3iA2DoE5u16riC2qQTqG03hsdSB8JjSEZg8ZA1YABENa23W+vzUlPFEAkveWkEwS4wSYNwLeAXi5nt7YBX2xibNNQMvbhIJiw9oTHPyR+HqYqsDlqy6c2ZrSC3Tq2BdonXVD1cExzQ4tgQIuMx7oHd5hWPZXCvc58OGXdtytMgiXOzXF9Q23eqUmyHBIz2LxlUEMq1HF1t5BvJcefPhaL96uWdm6T6fA2CQCYfflMy3r3ql2s/eYpx0mqxvwbPetA3bD2OFNoEEtaLCSTeLCTe6uXRMV6Z7a+xWU3kl722iXNJzWnhLbG5jTzXcH2dp1iBRqumJcXNEWj4d/RajaezBiINSRlkCWuyiO4PF9LqrZsqq2kWtaMuVzQS5jb+0Hf8AuclKYqQFR7P4cPyuqufcRkIl/WGkT1v8Oqrf3nTw1R5YCWX/AIjTIE3yTGsiCCAbeZw239tVMPj6g3pqBhytdma8AZWmZbb2ungbhLH9qq1YZG0SWODQ0cRIMah45n1Uty+D4rg9Lb2lw7WF7ajTUcbgyC5xN+I3bYi/WbQs23bDTULhVZvdbPdeYiSbc9O4rM4PYlSoYqPy3ghkHLabm5OkW52lC4nso/eRRdMm0k87gzHMEG4Gqz46bFJSfLPStnYokueXOzWHtOgAtE2nKbg8UXspq1eVnuzdJ9KnuqpmoC4ayIBmJ7s0eit3Fd2go42cuvKWVMkL0x1VRymrqRyskNULm9UZCaQqES7xc3qihchMRKaiWdRBKEASZh0XZCiSzJgTApfBQ5ksydgSwuqDOUt4UCJiVyVCXpZ0xE2ZLeKHOuiomBJvUlHnSQM1dWgIhxEcwZPlAKDq08sFsljjAGnPl1PjPNXtfs2Xs1GYXEEAnlqUBiMHiGkONIvIhrARnaBoSYPX0C8FHvMh2l2bdLS0vzCHHK5ubwIOhmbzzV9haIbRgAMysmSQ60e/maJN5PgosLtktDgaIYQM3E5jKYvcSRmv39RdQ47tQ0sexuUnjDtTADXaEAD7vPQnorREjCP2ixtTI4lz2ve+QGyRBZLncpy9Dc+ausL2qYac2BBIs2SwNge0RJJk6dFkMDh3DEVHu1eG5c0xHtX7pyjyRVPFMLKg3YBfVcZn2QJaGiI55lUmYpmi212m3bWZQCSGkw8k8RGrrwb6RaUDtXtk1lNxc0NDQIJAc4yYOS2tv8gs3jXjdtyNcQC3NEuMNF3HmY9o95KqMa9uIxLadIFzDAaT7z4aCYPukhwHO4SSsXdtFBh8MK1XLmALnS1ty4yZgWgnzTH4eq0Xz06ZcQ2ZgRcW/JS7V2M+hUl1hNjcaCfI3VvsqoXsEthug1M3+PPXv5Epy/Uala4K3BCpRIh8Z/eF/GCbc1sNhPf7VO7pBdYO4cwy5geWaNOXctA+kPsAw9VjIENZY56Zu5hAcIJgEGPNUuBwgpSzO6akMIHSdT3zHqspM11Eo1TstamFNJ4Mh3E1xgOFnEwDOmnotLV2KeUHp/pVA2pmokDNIa1tQuLQXNJdIixPEReCQQtTsratOrSbLWZ2ANkkA8myOfP6I03L4yWo3yUFbZzm6gj9dUmbHc6k6qC0taQHC83IHSDqNFp6mIosY0VgXwD95w4gycxHK7tVHg6ANN1QMaxrBDMzgWBoLhwETeS7Q8xrK6VqSIelBmX/AHO8tzNh/cwhzo6wOV0xmx6rhLWExrpI8RMhahtLI8VaZYRYOAe5xaTOZp1NxeBe0BdJfGY++AYu1ri+RlYCJMC4k6iVe8yH+NEzNHYL3Mc4FvC4NcLzfmLQQPFSv7NvABLgQbWsQehnT1VttUHDksaJDgHmM9ybQQCJIy+vjNWK9R3ssHL3RyECxnp6I3ZMl6MF8O4js+xlUNL3FpiXQBl4cx6z6c1LQ7P0nNdxn+U3HS5BsbdDrzVNtHtIadQtdUdI1aJBHWdLzyQru0DHA8TnTyiT15krN67XbNF+OmrUS5odmXOBmrTZBiHktnwshq+D3UHPSeQDIBzcz1F9UFh8bmIa0uJNwGgev+le7N2I+rRJaKc5oAeS18mNHNjxgreOrau7MJaVOsaKKF0MV+/shVa9odEOeKcgg5XmNW9L8iVbN7E0nMMPcHMMOIEh0iRAOnx5rbeiY7EzN0toMIy1KTMvVgAeO8TKVbYYeM2HdnHMe8PFtz8J8lo9m9nm098SBUyZmkOAcJEwQeQ59fgiO0WyKNOmw0QG1MzMpBMkcUiSYInKudzp/odK021U+Tz2tTcw8QI+R8DzTBUW3w9BldwbiWmmSXxLSSeFoY0uMDUkyZ9krP7Y2HuicpzAcm8fj7Mx6raP5C6kYz/GfceSozJZl2kDrBI81x2pjkuhSTOVxFmSXMySdiPVqddEtxUdFWCqB+pXab3STNrQLd8nSeY58l88mz6Gi1e5rxxNBGlwD81FX2VQqMLC0AOEHLw/JQ056ofbW1BhqD6jj7IjzJgeMTPgCrUnfBLSPOu09BuHr1MgcKbWHLmiTktYx169VS0KLm0mR90HzIBPqTzVl2ox7qwe8AESGNgRLZzOdcydL+AUOz9pOe6ieFoimJMZGhrbEyQCbWGhJvzWrOZpOVIFxGzKzqNQUw4kCK4gNyCQWszuPC46mPdKm7P7LYau4exrGxnc64qBzZGdh14SDNzoZjVaik4NwpjK4DEvzHicXQGFp7y4N9o9ZQ1Kk6piRUpta2izMHF7TYQGu4ogOzZrAzJNk3J9Gq00raKDtPscOoOaWxUoPMmJL8rSanFcuzCHcWmg76fY+zHVzLQ4ZSHQ0DMATEN8uVtFpNr7XYN857nZ6jwBTAFmhobJJFszQR5BZ/8AeBOXIN2xpHCJvlgi8zNyL93NS2/pMseKDsfiWlxIB5zMjjJl5DZsJnp4IjZmEcRvIkC86d0nwKqK1c1HFxJJJ/IePJW2CxpyZAYaIkeEnx1n4BZzlbshJWFVcMd1mvAdB6dwPVS4fDvNMEHQkA+Am8XBj4xZEOa0UqZY4OMiWXEOkggzrMgeCfSe5j3l43bhle0aZgTa3UaT3d6mMq5KceTS7G2jVq4t0NLaLmNjMQ5ssY1vu6F2U98FFY2jXfUaWsY2myGuGfKNGvIiL3DioMFSxRpNNCpRG8Yd4/JD8xLibAQbk9IMonZ9bG043jaT2tJEUyGzqASSO8WjkF0ZoqmPOHrCg8sYIzl3CWsAEybzBjTSEti4uriXgy3JTyg5eVjlD2kXPha6OftNwYWPp5WlrgSSXQHSD7InnPKO9VGysdQwgNJlcu3hkvy8wMgGctAHWY807sKounbNNSk9j6ky4NBIucoHIQ3yjlMrMbeaMNRc9lfJVYz+HwhpzTe15Jbmv/MOiu8bt2nQpOqVXHIJN3Bs9MuUX+a8J7XdtnYus4gZacnIybAdSdXOOsnqi76H12BNxjnVHh8B8m8fGY+MpbOqOeYuf1oDytdCU3ZjLiQYgOF/iOYVxsrbhwwLWspkkWebi4ifyN1DKizV9nsPTDs4Y95YSHTYhwIOsX/JbrD9omndPfIbMCwDswBETMEz4aLx/CduatKnkDZfm7i0g+Xetbg9rirRpioGyeNzGnNzLWz0PteYCx/aLs1eMlRusZ2kbwvDHvAqbxkuYBm0HsAyNNSh8VtjFuY+mW0KBq6Oa4k6AG+azoAjT5rC4bbLg8sbLmtJaWuu4Q43DpkjUq2wPa7cVXMfFRpAkGHOaDoRI0Wu6Z7ZoN9iabCKpa2mZ4d61+YucbECHXmPeV2yiWRTLeLLIZwxAtAl0fJUx2lRdT3LWGpncKjHNh5pt4SAQ4EsILT01Qlc4vfDMQQLEEtc49CRJnw9Vp2Z9F5X2sKYl1IaxHATfThEnqhh2gBcAKLJLc0XmJgcO7VTWa/M0upATqQ1wETABiJ4Y6oTEbHZUquqCAHcOUnihphpGa4sikh9lpjtpMcW56DL2mXNdJBgAENm9tedpQNTZ9KpRqPaw0ntdZrnF2ZsSeZE3OiFo7Mq5mMY4FrH7508RBAytAtBHCToPkrOjiq4zb0MEF2W2a3ukgAXk6dwVLjol19M+yhTi8z4A+spKyqVRPsj4JK8mRgvDSMiUbTxIjiIKojXkqSnW/V159nZRdHHDkJXmP7SO2O8q/ZmA/wyTUP80WAM6AEz4rYbU2oKFB1SxIFgeZ0vC8OxmLLnuqG5c5zjzkmSdfFaaa5sifha4jtCXMykdSCO9P2dtRpblMNMQ0qkw2KzXyiG8MHvnX4ptSzQCIMyD3aR8Qtjnr6eiDtEyjRztMYlz4drkcAXGCwktLYI7wZvFiNV7fPq0X0g3jjgLQMrIIvJJOYQepvFoWIo4smBU4wLibkd3gj3VuAEDK0CYtpMecJNu7N9yC0sMeR5pySSS52v4wFPhcM6tVFJpy6ZpMakAjz08fIqsGIk8MzyPLvVpgyHZYdJLzvXXLhoQSbcNuvfdJnOlb5Jm1YPCBPOb/CdOf6spsJU4hECOUwCOgJ9k2HcYTcPs7PO7eI0OaBLtBl8eiYcA8TN45Afjf8A0or6XKE4Omi/w+JbPCJHRwkaARP1HRHVGgsEumLZTMiLC/kVk8JnDuGQeY/EfitTs2g3NleDLhwgn2T7Wl5iOcalZvgS54Nj2cxjnF1N8B4hw93NYAwCdbAnxV+aThqCvOKOIq52kTmbAk8sthbyXoezNsNqNEOl0CbiZi5Ed6LRtFOh2dQ1NmUXmalJjjbiIGa2knVWZeHagFMqspgFzuEC5MwAPOytOgZ43+2TCU6eRtJxaDfdguy+MRHqvNsLRM5SYB/3Hotb+0fatPEY47qrvKbYAjNAPPWx8QqZ2HGUyDI0Pz9Y+K0sVAgpyCpt3IFoSy2C7vS3S/4dyVjoLwYpNPGydOR68oMLTbJ2jT+0aS22U2aCIALDGhBMzfTvWJftMtOngjsDs3E1mb+nQJp5t3mloBIEmJiYHRS02NNIv+1m1KVOuX0qV4DnEPInyEglDYfbeExDRvHPpPBkEwCDpwviCO4hGDsNjt0+s+k1gpky0vBcQ2Zc0RcCOZvylM2v2PxNBpfUZafcguHflQor6Dk2+DQ7FpMpB1QVDULAHsyxLhIDmlo8tOU2VPXxLqtR9SWlziSczoIOpgZmk6EIXY9PKGGlma4th5DnBrndWt1bNrDnPJWGMYXH+IXEiAXH/XcujTqPZz6ly6DKDXNyFtSoJBcWue1rDyY3NTqOLZcQLwYlLFbYxdKCS4s/mEt1iM0uHIhVFbANkAP5TMWnWJUFbDlurh3Xjv5raKizGTlFfS+w/a10iabSSY9hpME2jKASe5GYntS6mb0s+aCA3O3KJIuDe+Wb9VkGugjuI/UhXr+0hdUNXdkZgBwv5j2hJAMad9+ac9OK6Fp6sndsK/8AVmFNzRueuSfVspLOVKmYlxFyZNybnvN0ktlCf5D/AIbLfkFObjeQn9fNS/ZpHsmOqr9qbZoYYHevGbkxt3nyGniYXlJN9Hq2l2Vvbmo91AOk5GkAiNZkTP61XnNVaPbHbF2JYaTWBtOQbkueYMiToPBUNQSFvFNcMydPlFaHls95mfmFLmLtSYAk+Pd0XG+1BMT8JRbsHI1utHJLsyxb6BsO2/U/ADmb+EoqKjiBbpBNoiZJ005p+BwjWmXyTaADl66lFnFFoBAYCCTMkmeUkm8KXJGmnpp3k6IhiGMEOyvuMzXuLTIIJAggiRIkdVMNuU2VJp0wKYdLWRfWRxa+t7oXEYcPdvKhu+SXF3tONyZj0UAwjR73pKHKJmoM2WExjA0vpMe0ukzvLZSS4SHWAj5JUi5uR+/pOBMZWjM48gXTaZ+XestSdHCJdMCDp3RKu8DTyAjKJNi6OIWvE6X7lk5uKpHRjm7fZocfsgPuX5Zj2iAJge43TwnmicFh6dMZWuc8kh0u4GTEAga9yp8NSJOUy4wMjoknTMwxzEEjrccgtDg6LcvCDEEeNp0Kwbl6bKEbuiww7gLOIv7o0A7r8o/JS0Qabw9lwDzsRy0HihMM+ZIPMN7rCVTbY7THDuywcxaYLdOYHcf9JYtvgq0kem0sTmaCNDf8llf2k9qW0MG5ksdUqQGseM4Im5y8rTc9F5vs3t/i6ALWOa5sl0PGa5MmDr/tUm3tr1cXVNWsQXEBsAQ0AaABdMYNPk5XJfALCgkzbVXTiTA6Ktw9OAjKNW8jl1VyCPARTwLnnK0SR4d0dw1CFxGz3NmWzctjUzlnRE1KxJJHDJGkp5xhIdNpzH1hRkx4oruzWwzjMZSoCYe6HFvJurj5AEr3et2MpB+Do0yWtw4q1ABGn8MGZm7nuF9bOXnX7FsEPtj6p/46Zj+p5y//AFzL2DCYrNVqVItw0m+DJLv83uH9gWjasypkW1qbzu6djvKjZ0u1k1XfHIB/ciMxvLddfwK7vw6vJIimwgTbiqET8G0x/wB6smOSodlN+48PUMmlTBHMcBvY3bE+JVJtr9n7HHPQMFtyxxBDo5B/u+crYOpNOrR+vBN+zgaFzVStC4PKanZHF7tznMDH3IyguBgfea43N4HqFn3bJr5w1zCXETcObGvIt+q90FFwNiHeNj8QnOpA6tI8DIVrUkiXCL7PEqfZapU4XMc0xMy3URDZBNjf4ICoypSeWOY4lsiSwhju+RYaT/te1YvZrgS5jaTjOjm5T38befiFSYrar6R/i4KsG/fpltVsciQ0281e5fZC0q/yeU1GkmZDdLGQRbwSXor+1uBm7ak85pCUkbv9Da/gx+MbBHEZETpHeF4ztekWVqjCSS17hJMk3sSeZhewM2cSeSznansIKs1KMCrq4E2f/wCJ9Fx6UsXydOrG1web0q0OHwRtRsCyHx2zX0nZajS13Q/MdR4KE4oixXQ1fJjGVKgbGOU+C2kNH+Gb8UHVkmYSe0nQQm42hKVMuCAbj0UdSmqqm5zdD+CLpbQ+9b1ChxaNFNMMqSacfdv9fqU8VAQoaGLHUKKcpLSbclNBdFlTHsxrKs8JXLCQZEuBA531sNb8lQOeRTAGv5lSYLFOEd31M/RRKNm0J0b/AGVUBItYmbeNoPkCtK14N9HDURrrDhHI/MFYHZm1TLDERrJWuo7Qa+mXAHMAbHuE5fT0C5kn0zeVdoho4rJVc0ixdmBF5tH0HxTcfgqdc5XDw7tb+qDxOMBMgggw4G/MWPnZGMrZmzz/AEVRN/DNbf7NCiwOZJvxc9dD3fms6WLeYrFy1zDfMCIPwWJrUy0wRBC305NrkynGiMGykokckG50lEUqWk/VW0RZIQRMXHRGYfY9fFFopsPEYzRDQCb8XctZ2Y7MsDRUxDCZALWO0A6uHXuW1wldvIAQIEdOkALHLkuuBvZfs/SwNDK259p7vvQPlqrfZwLaLAfaiXf1OOZ3+Tiq/EPBAAIOZwaesan0BHmiauIhjusQP6jZvqQjkXARhK9sw95xd5ey3/FrUZSrN6QhadJrWgDQAAeVk110rYUWzKw5H6/NSb/wPxCqaRPepsytSZLiiw39tPwUjHjqgmPToJWmZOIcbphaEICQbGOuvoNFGcTUBsA4ddD/ALVZIVMmOHZ90fBdUe/6tPofVJLgKZluXTT9QoatMEcpOunqqQY57rkkk8gp8NWLnQAfPl4rls6KH4/ZDKoy1GscIgSBbrB1Hksni/2agmaVTKOjhmHkZn4rfMwZi5HwU7ML+iqjJx6IcUzx/H9gsVT0pioOtM5v8bH0VI/AltnNIPQgg/Ar6AbhxCHx2yKVWN7Tz5bgEuLfHJME+IWq1n9M3o+HgbsIFBUwS9txXYXC1DO6y/0FzfTRVtf9muGOjqrfBzT82qt6JO1I8cdhYTXVHRBvGh5hbftV2LdhuJhL6XMmJB745d6ylXDrRNSVmbTXBf7JwbDZw5W1RuJ7OmM1Jjj1sVT7O2mWkEat1H4LS4TtG1xBP1n9d65JKSZ3Kmiuo0ntuLnSIBPgQUdhdqmnZ/CIi55XCshi6dQ8bGE9SAPUckDtfsgK4Jo1Sxw0BJcx3n7QQqvkJXXBnsftobwlrobNvjI9VebL7QggBxiOax+0ezeIo3qUyW/fbxt8ZGnnCr2VXA8JI7vyW7gpLg51qNPk9FxGMY45p0nzhQ4/EsqNGZoMaH81kcHtZwY5jrhwtHIzMppx7/Hv/JRtGm6g6hRJeGtBJJgAXJ8FvezXZXduFWuASLtZYweru8dF5lTxNRrg4OLSDYtJBHnqvW+xW2HYjD8Zl7Dlc7m60tJ7+XkjUTSsmDT4LxwzGyeykR/pdNGByP61TGOIkCYAJJJ5C6wNRNEONjDRHiT+A+ae/FEuptk83kf0xl9ZP9qfhsI4tEm7uIjpN48hA8kNToziB9wMqX/uYxt/EVD5rRdkPotW1R3/ADU7cRA0lQ06drFP3Pkkhk7MUDy/FEgFVg/X0R+HcefkqJJ21I5KRlYEzf6fBQ1ngR3qLet5QiwoONTmmCqIJcR8kM2tGqf9qHkqTFROaTDzPxKSGNRv6P5pIsdGYZsZgNp8JMfmrBmGDRYAKZntQLHr+ARDcN1KnEdgDQU8qxGFYU11Aa6D9aKaHYDmCXj6KWq4e7bv5oY+KQzj6h5KMnmnrjmpUMhcAbEAjoRI+BWY2z+zulVl1E7px93WmT82+XwWqLU0NIQpNcoTin2eM7W7I4mg69N1tHNBc0+Y+qqKlQg2senJe/OcUNiNlMrD+JTpvH8zQfWFru+oz22umeIYfalQaRp3H81YYDbdYHhDjziCbDn8F6dW/Z3gn60sp6sc5vpJCzm1v2XOYC7C13TyY6xPXjFvTzTyiw/dAuyduPIaXF2UzldEAx7Q7+vxWgpU6b2l1Wmx4cCBmY2DcA3I0E6rAOo4nDfw6tJ8H+X1BFj5LT9ncVVrBtNtJ4EiXFpDGtmSZNvJTKNcmkZqXZldt9lntru3FN7qZu3KC6J93yPoq2rhatKN5TcAdMzS35r3xmAa1ogQAAAB3frVJ2CaQc7Wub0IBB8QU1qvpozen4eE0aG8e1sgSQORN7aayvZezuym4ajlAAJguIiTyAnnA+ZUeJ7IYVzg4UmMIMiAQPNoP5ojeuZIdxAc4vHTMPqB4lEpZKhxi0+SzABMmPoocQZIYIg8Tv6QRbzMDwlVuC2yyo3M2RHJwiPEyY8/orGmyAS48Ru46C3IdAB9TzWdUX2PxNZwbLdTAHiTH5+SGwTzvKg91oY1vfGbN/lI8ig3Yio7E0xA3cPfFyeGGh5OgkvMDunwMwWGc0kuvIaBGoiSSe8lziq6Qu2H0SSVKanIqJtA6hSOw5AkhShj6NO9vgi2i1rQq1pIMj8UUNoSIAk+ioklruECXX8bIB7jclNNST16XXXVREFAwuhVtcgqR0cgfJAtqDqpW4gCBOth680wJikoftL/ALoPfI/BJIB1LmjqYSSVkDBqB4/RPr+0kkpZSA6oQtYpJKCjvIJtT8EkkMPpxvsrgC6kpKGvHElTOiSSBj+RScupJDBnc/H6KZv4JJIEJpv+u9Tv0C4kqECN5/rmuN9rzSSSAodpDKMS5vC7etGYWMbqkYkX1J+Kl2HUJrlsnLkJyzwzDbxpzSSXR4Zell/yv/t//SPppJLBmiC2aDxUlJ3D5u+ZSSQMCxbYNuhQYNkklRAXSPCPNCVikkhjQ1mikw518PxXUkIB5ckkkqEf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1" name="Titre 1"/>
          <p:cNvSpPr txBox="1">
            <a:spLocks/>
          </p:cNvSpPr>
          <p:nvPr/>
        </p:nvSpPr>
        <p:spPr>
          <a:xfrm>
            <a:off x="5508104" y="44624"/>
            <a:ext cx="3600400" cy="28803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C.</a:t>
            </a:r>
            <a:r>
              <a:rPr kumimoji="0" lang="en-US" i="0" u="none" strike="noStrike" kern="1200" cap="none" spc="0" normalizeH="0" noProof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en-US" i="0" u="none" strike="noStrike" kern="1200" cap="none" spc="0" normalizeH="0" noProof="0" dirty="0" err="1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Tadonki</a:t>
            </a:r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 -</a:t>
            </a:r>
            <a:r>
              <a:rPr kumimoji="0" lang="en-US" i="0" u="none" strike="noStrike" kern="1200" cap="none" spc="0" normalizeH="0" noProof="0" dirty="0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Mines </a:t>
            </a:r>
            <a:r>
              <a:rPr kumimoji="0" lang="en-US" i="0" u="none" strike="noStrike" kern="1200" cap="none" spc="0" normalizeH="0" noProof="0" dirty="0" err="1" smtClean="0">
                <a:ln>
                  <a:noFill/>
                </a:ln>
                <a:solidFill>
                  <a:schemeClr val="tx2">
                    <a:lumMod val="60000"/>
                    <a:lumOff val="4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ParisTech</a:t>
            </a:r>
            <a:endParaRPr kumimoji="0" lang="fr-FR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60000"/>
                  <a:lumOff val="4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cxnSp>
        <p:nvCxnSpPr>
          <p:cNvPr id="9" name="Connecteur droit 8"/>
          <p:cNvCxnSpPr/>
          <p:nvPr/>
        </p:nvCxnSpPr>
        <p:spPr>
          <a:xfrm flipV="1">
            <a:off x="0" y="332656"/>
            <a:ext cx="9144000" cy="72008"/>
          </a:xfrm>
          <a:prstGeom prst="line">
            <a:avLst/>
          </a:prstGeom>
          <a:ln w="28575" cmpd="dbl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/>
          <p:cNvCxnSpPr/>
          <p:nvPr/>
        </p:nvCxnSpPr>
        <p:spPr>
          <a:xfrm>
            <a:off x="0" y="6237312"/>
            <a:ext cx="9144000" cy="0"/>
          </a:xfrm>
          <a:prstGeom prst="line">
            <a:avLst/>
          </a:prstGeom>
          <a:ln w="28575" cmpd="dbl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ZoneTexte 12"/>
          <p:cNvSpPr txBox="1"/>
          <p:nvPr/>
        </p:nvSpPr>
        <p:spPr>
          <a:xfrm>
            <a:off x="35496" y="548680"/>
            <a:ext cx="28458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u="sng" dirty="0" smtClean="0">
                <a:solidFill>
                  <a:srgbClr val="FF0000"/>
                </a:solidFill>
              </a:rPr>
              <a:t>Conclusion and perspectives</a:t>
            </a:r>
            <a:endParaRPr lang="fr-FR" u="sng" dirty="0">
              <a:solidFill>
                <a:srgbClr val="FF0000"/>
              </a:solidFill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323528" y="1340768"/>
            <a:ext cx="8815298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This </a:t>
            </a:r>
            <a:r>
              <a:rPr lang="fr-FR" dirty="0" err="1" smtClean="0"/>
              <a:t>work</a:t>
            </a:r>
            <a:r>
              <a:rPr lang="fr-FR" dirty="0" smtClean="0"/>
              <a:t> shows </a:t>
            </a:r>
            <a:r>
              <a:rPr lang="fr-FR" dirty="0" err="1" smtClean="0"/>
              <a:t>that</a:t>
            </a:r>
            <a:r>
              <a:rPr lang="fr-FR" dirty="0" smtClean="0"/>
              <a:t>, </a:t>
            </a:r>
            <a:r>
              <a:rPr lang="fr-FR" dirty="0" err="1" smtClean="0"/>
              <a:t>when</a:t>
            </a:r>
            <a:r>
              <a:rPr lang="fr-FR" dirty="0" smtClean="0"/>
              <a:t> </a:t>
            </a:r>
            <a:r>
              <a:rPr lang="fr-FR" dirty="0" err="1" smtClean="0"/>
              <a:t>using</a:t>
            </a:r>
            <a:r>
              <a:rPr lang="fr-FR" dirty="0" smtClean="0"/>
              <a:t> </a:t>
            </a:r>
            <a:r>
              <a:rPr lang="fr-FR" dirty="0" err="1" smtClean="0"/>
              <a:t>accelerators</a:t>
            </a:r>
            <a:r>
              <a:rPr lang="fr-FR" dirty="0" smtClean="0"/>
              <a:t>, </a:t>
            </a:r>
            <a:r>
              <a:rPr lang="fr-FR" dirty="0" err="1" smtClean="0"/>
              <a:t>it</a:t>
            </a:r>
            <a:r>
              <a:rPr lang="fr-FR" dirty="0" smtClean="0"/>
              <a:t> </a:t>
            </a:r>
            <a:r>
              <a:rPr lang="fr-FR" dirty="0" err="1" smtClean="0"/>
              <a:t>is</a:t>
            </a:r>
            <a:r>
              <a:rPr lang="fr-FR" dirty="0" smtClean="0"/>
              <a:t> important to have an efficient </a:t>
            </a:r>
          </a:p>
          <a:p>
            <a:r>
              <a:rPr lang="fr-FR" dirty="0" err="1" smtClean="0"/>
              <a:t>Implementation</a:t>
            </a:r>
            <a:r>
              <a:rPr lang="fr-FR" dirty="0" smtClean="0"/>
              <a:t> of the </a:t>
            </a:r>
            <a:r>
              <a:rPr lang="fr-FR" dirty="0" err="1" smtClean="0"/>
              <a:t>transfers</a:t>
            </a:r>
            <a:r>
              <a:rPr lang="fr-FR" dirty="0" smtClean="0"/>
              <a:t> </a:t>
            </a:r>
            <a:r>
              <a:rPr lang="fr-FR" dirty="0" err="1" smtClean="0"/>
              <a:t>between</a:t>
            </a:r>
            <a:r>
              <a:rPr lang="fr-FR" dirty="0" smtClean="0"/>
              <a:t> the main </a:t>
            </a:r>
            <a:r>
              <a:rPr lang="fr-FR" dirty="0" err="1" smtClean="0"/>
              <a:t>memory</a:t>
            </a:r>
            <a:r>
              <a:rPr lang="fr-FR" dirty="0" smtClean="0"/>
              <a:t> and the local </a:t>
            </a:r>
            <a:r>
              <a:rPr lang="fr-FR" dirty="0" err="1" smtClean="0"/>
              <a:t>memory</a:t>
            </a:r>
            <a:r>
              <a:rPr lang="fr-FR" dirty="0" smtClean="0"/>
              <a:t> of the </a:t>
            </a:r>
          </a:p>
          <a:p>
            <a:r>
              <a:rPr lang="fr-FR" dirty="0" err="1" smtClean="0"/>
              <a:t>a</a:t>
            </a:r>
            <a:r>
              <a:rPr lang="fr-FR" dirty="0" err="1" smtClean="0"/>
              <a:t>ccelerators</a:t>
            </a:r>
            <a:r>
              <a:rPr lang="fr-FR" dirty="0" smtClean="0"/>
              <a:t>. </a:t>
            </a:r>
          </a:p>
          <a:p>
            <a:endParaRPr lang="fr-FR" dirty="0" smtClean="0"/>
          </a:p>
          <a:p>
            <a:r>
              <a:rPr lang="fr-FR" dirty="0" smtClean="0"/>
              <a:t>Due to the </a:t>
            </a:r>
            <a:r>
              <a:rPr lang="fr-FR" dirty="0" err="1" smtClean="0"/>
              <a:t>current</a:t>
            </a:r>
            <a:r>
              <a:rPr lang="fr-FR" dirty="0" smtClean="0"/>
              <a:t> </a:t>
            </a:r>
            <a:r>
              <a:rPr lang="fr-FR" dirty="0" err="1" smtClean="0"/>
              <a:t>status</a:t>
            </a:r>
            <a:r>
              <a:rPr lang="fr-FR" dirty="0" smtClean="0"/>
              <a:t> of the CELL, </a:t>
            </a:r>
            <a:r>
              <a:rPr lang="fr-FR" dirty="0" err="1" smtClean="0"/>
              <a:t>we</a:t>
            </a:r>
            <a:r>
              <a:rPr lang="fr-FR" dirty="0" smtClean="0"/>
              <a:t> </a:t>
            </a:r>
            <a:r>
              <a:rPr lang="fr-FR" dirty="0" err="1" smtClean="0"/>
              <a:t>need</a:t>
            </a:r>
            <a:r>
              <a:rPr lang="fr-FR" dirty="0" smtClean="0"/>
              <a:t> to explore </a:t>
            </a:r>
            <a:r>
              <a:rPr lang="fr-FR" dirty="0" err="1" smtClean="0"/>
              <a:t>our</a:t>
            </a:r>
            <a:r>
              <a:rPr lang="fr-FR" dirty="0" smtClean="0"/>
              <a:t> </a:t>
            </a:r>
            <a:r>
              <a:rPr lang="fr-FR" dirty="0" err="1" smtClean="0"/>
              <a:t>ideas</a:t>
            </a:r>
            <a:r>
              <a:rPr lang="fr-FR" dirty="0" smtClean="0"/>
              <a:t> on </a:t>
            </a:r>
            <a:r>
              <a:rPr lang="fr-FR" dirty="0" err="1" smtClean="0"/>
              <a:t>GPUs</a:t>
            </a:r>
            <a:r>
              <a:rPr lang="fr-FR" dirty="0" smtClean="0"/>
              <a:t>.</a:t>
            </a:r>
            <a:r>
              <a:rPr lang="fr-FR" dirty="0" smtClean="0"/>
              <a:t> 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249</TotalTime>
  <Words>879</Words>
  <Application>Microsoft Office PowerPoint</Application>
  <PresentationFormat>Affichage à l'écran (4:3)</PresentationFormat>
  <Paragraphs>96</Paragraphs>
  <Slides>10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1" baseType="lpstr">
      <vt:lpstr>Thème Office</vt:lpstr>
      <vt:lpstr>Accelerator-based Implementation of the Harris Algorithm</vt:lpstr>
      <vt:lpstr>Accelerator-based Implementation of the Harris Algorithm</vt:lpstr>
      <vt:lpstr>Accelerator-based Implementation of the Harris Algorithm</vt:lpstr>
      <vt:lpstr>Accelerator-based Implementation of the Harris Algorithm</vt:lpstr>
      <vt:lpstr>Accelerator-based Implementation of the Harris Algorithm</vt:lpstr>
      <vt:lpstr>Accelerator-based Implementation of the Harris Algorithm</vt:lpstr>
      <vt:lpstr>Accelerator-based Implementation of the Harris Algorithm</vt:lpstr>
      <vt:lpstr>Accelerator-based Implementation of the Harris Algorithm</vt:lpstr>
      <vt:lpstr>Accelerator-based Implementation of the Harris Algorithm</vt:lpstr>
      <vt:lpstr>Accelerator-based Implementation of the Harris Algorithm</vt:lpstr>
    </vt:vector>
  </TitlesOfParts>
  <Company>LAL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Administrateur</dc:creator>
  <cp:lastModifiedBy>Administrateur</cp:lastModifiedBy>
  <cp:revision>76</cp:revision>
  <dcterms:created xsi:type="dcterms:W3CDTF">2012-06-26T19:54:53Z</dcterms:created>
  <dcterms:modified xsi:type="dcterms:W3CDTF">2012-06-30T03:47:39Z</dcterms:modified>
</cp:coreProperties>
</file>