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3" r:id="rId9"/>
    <p:sldId id="262" r:id="rId10"/>
    <p:sldId id="266" r:id="rId11"/>
    <p:sldId id="268" r:id="rId12"/>
    <p:sldId id="269" r:id="rId13"/>
    <p:sldId id="275" r:id="rId14"/>
    <p:sldId id="264" r:id="rId15"/>
    <p:sldId id="270" r:id="rId16"/>
    <p:sldId id="276" r:id="rId17"/>
    <p:sldId id="272" r:id="rId18"/>
    <p:sldId id="273" r:id="rId19"/>
    <p:sldId id="271" r:id="rId20"/>
    <p:sldId id="274" r:id="rId21"/>
    <p:sldId id="277" r:id="rId22"/>
    <p:sldId id="265" r:id="rId23"/>
    <p:sldId id="282" r:id="rId24"/>
    <p:sldId id="278" r:id="rId25"/>
    <p:sldId id="279" r:id="rId26"/>
    <p:sldId id="280" r:id="rId27"/>
    <p:sldId id="281" r:id="rId28"/>
    <p:sldId id="285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DE2"/>
    <a:srgbClr val="134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96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25/11/2016</a:t>
            </a:fld>
            <a:endParaRPr lang="en-US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25/11/2016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25/11/2016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25/11/2016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25/11/2016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25/11/2016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25/11/2016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25/11/2016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25/11/2016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25/11/2016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25/11/2016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9" name="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25/11/2016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png"/><Relationship Id="rId8" Type="http://schemas.openxmlformats.org/officeDocument/2006/relationships/image" Target="../media/image33.jpe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3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5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35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4" Type="http://schemas.openxmlformats.org/officeDocument/2006/relationships/image" Target="../media/image44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4" Type="http://schemas.openxmlformats.org/officeDocument/2006/relationships/image" Target="../media/image35.png"/><Relationship Id="rId5" Type="http://schemas.openxmlformats.org/officeDocument/2006/relationships/image" Target="../media/image46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3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44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52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3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973" y="1908551"/>
            <a:ext cx="2405867" cy="1461898"/>
          </a:xfrm>
          <a:prstGeom prst="rect">
            <a:avLst/>
          </a:prstGeom>
        </p:spPr>
      </p:pic>
      <p:pic>
        <p:nvPicPr>
          <p:cNvPr id="5" name="Image 4" descr="Capture d’écran 2016-04-11 à 22.36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84" y="4069033"/>
            <a:ext cx="2506902" cy="23186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2560" y="521774"/>
            <a:ext cx="7406640" cy="1472184"/>
          </a:xfrm>
        </p:spPr>
        <p:txBody>
          <a:bodyPr/>
          <a:lstStyle/>
          <a:p>
            <a:r>
              <a:rPr lang="fr-FR" dirty="0" smtClean="0"/>
              <a:t>High Performance </a:t>
            </a:r>
            <a:r>
              <a:rPr lang="fr-FR" dirty="0" err="1" smtClean="0"/>
              <a:t>Computing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i="1" dirty="0" smtClean="0"/>
              <a:t>Synopsis of  </a:t>
            </a:r>
            <a:r>
              <a:rPr lang="fr-FR" sz="2400" i="1" dirty="0" err="1" smtClean="0"/>
              <a:t>Technical</a:t>
            </a:r>
            <a:r>
              <a:rPr lang="fr-FR" sz="2400" i="1" dirty="0" smtClean="0"/>
              <a:t> and </a:t>
            </a:r>
            <a:r>
              <a:rPr lang="fr-FR" sz="2400" i="1" dirty="0" err="1" smtClean="0"/>
              <a:t>Programming</a:t>
            </a:r>
            <a:r>
              <a:rPr lang="fr-FR" sz="2400" i="1" dirty="0" smtClean="0"/>
              <a:t> Concepts</a:t>
            </a:r>
            <a:endParaRPr lang="fr-FR" sz="24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65860" y="2781980"/>
            <a:ext cx="7406640" cy="1752600"/>
          </a:xfrm>
        </p:spPr>
        <p:txBody>
          <a:bodyPr/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Arial Rounded MT Bold"/>
                <a:cs typeface="Arial Rounded MT Bold"/>
              </a:rPr>
              <a:t>Claude TADONKI</a:t>
            </a:r>
          </a:p>
          <a:p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Adobe Caslon Pro Bold"/>
                <a:cs typeface="Adobe Caslon Pro Bold"/>
              </a:rPr>
              <a:t>MINES ParisTech – PSL </a:t>
            </a:r>
            <a:r>
              <a:rPr lang="fr-FR" b="1" dirty="0" err="1" smtClean="0">
                <a:solidFill>
                  <a:schemeClr val="accent4">
                    <a:lumMod val="50000"/>
                  </a:schemeClr>
                </a:solidFill>
                <a:latin typeface="Adobe Caslon Pro Bold"/>
                <a:cs typeface="Adobe Caslon Pro Bold"/>
              </a:rPr>
              <a:t>Research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Adobe Caslon Pro Bold"/>
                <a:cs typeface="Adobe Caslon Pro Bold"/>
              </a:rPr>
              <a:t> </a:t>
            </a:r>
            <a:r>
              <a:rPr lang="fr-FR" b="1" dirty="0" err="1" smtClean="0">
                <a:solidFill>
                  <a:schemeClr val="accent4">
                    <a:lumMod val="50000"/>
                  </a:schemeClr>
                </a:solidFill>
                <a:latin typeface="Adobe Caslon Pro Bold"/>
                <a:cs typeface="Adobe Caslon Pro Bold"/>
              </a:rPr>
              <a:t>University</a:t>
            </a:r>
            <a:endParaRPr lang="fr-FR" b="1" dirty="0" smtClean="0">
              <a:solidFill>
                <a:schemeClr val="accent4">
                  <a:lumMod val="50000"/>
                </a:schemeClr>
              </a:solidFill>
              <a:latin typeface="Adobe Caslon Pro Bold"/>
              <a:cs typeface="Adobe Caslon Pro Bold"/>
            </a:endParaRPr>
          </a:p>
          <a:p>
            <a:pPr>
              <a:lnSpc>
                <a:spcPct val="70000"/>
              </a:lnSpc>
            </a:pP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Adobe Caslon Pro Bold"/>
                <a:cs typeface="Adobe Caslon Pro Bold"/>
              </a:rPr>
              <a:t>Paris - France</a:t>
            </a:r>
            <a:endParaRPr lang="fr-FR" b="1" dirty="0">
              <a:solidFill>
                <a:schemeClr val="accent4">
                  <a:lumMod val="50000"/>
                </a:schemeClr>
              </a:solidFill>
              <a:latin typeface="Adobe Caslon Pro Bold"/>
              <a:cs typeface="Adobe Caslon Pro Bold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670" y="3527107"/>
            <a:ext cx="1256330" cy="94329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80653" y="6226845"/>
            <a:ext cx="8028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  <a:latin typeface="Arial Narrow"/>
                <a:cs typeface="Arial Narrow"/>
              </a:rPr>
              <a:t>INSISCOS </a:t>
            </a:r>
            <a:r>
              <a:rPr lang="fr-FR" b="1" dirty="0">
                <a:solidFill>
                  <a:schemeClr val="accent1"/>
                </a:solidFill>
                <a:latin typeface="Arial Narrow"/>
                <a:cs typeface="Arial Narrow"/>
              </a:rPr>
              <a:t>2016 </a:t>
            </a:r>
          </a:p>
          <a:p>
            <a:pPr algn="ctr"/>
            <a:r>
              <a:rPr lang="fr-FR" dirty="0" err="1" smtClean="0">
                <a:solidFill>
                  <a:schemeClr val="accent1"/>
                </a:solidFill>
              </a:rPr>
              <a:t>Universidad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Tecnológica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Equinoccial</a:t>
            </a:r>
            <a:r>
              <a:rPr lang="fr-FR" dirty="0" smtClean="0">
                <a:solidFill>
                  <a:schemeClr val="accent1"/>
                </a:solidFill>
              </a:rPr>
              <a:t> (UTE) – Quito (</a:t>
            </a:r>
            <a:r>
              <a:rPr lang="fr-FR" dirty="0" err="1" smtClean="0">
                <a:solidFill>
                  <a:schemeClr val="accent1"/>
                </a:solidFill>
              </a:rPr>
              <a:t>Ecuador</a:t>
            </a:r>
            <a:r>
              <a:rPr lang="fr-FR" dirty="0" smtClean="0">
                <a:solidFill>
                  <a:schemeClr val="accent1"/>
                </a:solidFill>
              </a:rPr>
              <a:t>) – </a:t>
            </a:r>
            <a:r>
              <a:rPr lang="fr-FR" dirty="0" err="1" smtClean="0">
                <a:solidFill>
                  <a:schemeClr val="accent1"/>
                </a:solidFill>
              </a:rPr>
              <a:t>November</a:t>
            </a:r>
            <a:r>
              <a:rPr lang="fr-FR" dirty="0" smtClean="0">
                <a:solidFill>
                  <a:schemeClr val="accent1"/>
                </a:solidFill>
              </a:rPr>
              <a:t> 25, 2016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200" y="4258345"/>
            <a:ext cx="5338984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1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9849" y="274638"/>
            <a:ext cx="7613839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Message Passing </a:t>
            </a:r>
            <a:r>
              <a:rPr lang="fr-FR" dirty="0" err="1" smtClean="0"/>
              <a:t>Programming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>
                <a:latin typeface="Arial Narrow"/>
                <a:cs typeface="Arial Narrow"/>
              </a:rPr>
              <a:t>This is the typical way to </a:t>
            </a:r>
            <a:r>
              <a:rPr lang="en-GB" sz="1800" u="sng" dirty="0" smtClean="0">
                <a:latin typeface="Arial Narrow"/>
                <a:cs typeface="Arial Narrow"/>
              </a:rPr>
              <a:t>execute across several independent compute nodes</a:t>
            </a:r>
          </a:p>
          <a:p>
            <a:r>
              <a:rPr lang="en-GB" sz="1800" dirty="0" smtClean="0">
                <a:latin typeface="Arial Narrow"/>
                <a:cs typeface="Arial Narrow"/>
              </a:rPr>
              <a:t>The whole program is decomposed </a:t>
            </a:r>
            <a:r>
              <a:rPr lang="en-GB" sz="1800" u="sng" dirty="0" smtClean="0">
                <a:latin typeface="Arial Narrow"/>
                <a:cs typeface="Arial Narrow"/>
              </a:rPr>
              <a:t>at runtime into several processes</a:t>
            </a:r>
          </a:p>
          <a:p>
            <a:r>
              <a:rPr lang="en-GB" sz="1800" dirty="0" smtClean="0">
                <a:latin typeface="Arial Narrow"/>
                <a:cs typeface="Arial Narrow"/>
              </a:rPr>
              <a:t>Processes </a:t>
            </a:r>
            <a:r>
              <a:rPr lang="en-GB" sz="1800" u="sng" dirty="0" smtClean="0">
                <a:latin typeface="Arial Narrow"/>
                <a:cs typeface="Arial Narrow"/>
              </a:rPr>
              <a:t>exchange data among themselves </a:t>
            </a:r>
            <a:r>
              <a:rPr lang="en-GB" sz="1800" dirty="0" smtClean="0">
                <a:latin typeface="Arial Narrow"/>
                <a:cs typeface="Arial Narrow"/>
              </a:rPr>
              <a:t>using message passing routines</a:t>
            </a:r>
          </a:p>
          <a:p>
            <a:r>
              <a:rPr lang="en-GB" sz="1800" dirty="0" smtClean="0">
                <a:latin typeface="Arial Narrow"/>
                <a:cs typeface="Arial Narrow"/>
              </a:rPr>
              <a:t>The standard programming model is </a:t>
            </a:r>
            <a:r>
              <a:rPr lang="en-GB" sz="1800" b="1" dirty="0" smtClean="0">
                <a:latin typeface="Arial Narrow"/>
                <a:cs typeface="Arial Narrow"/>
              </a:rPr>
              <a:t>SPMD</a:t>
            </a:r>
            <a:r>
              <a:rPr lang="en-GB" sz="1800" dirty="0" smtClean="0">
                <a:latin typeface="Arial Narrow"/>
                <a:cs typeface="Arial Narrow"/>
              </a:rPr>
              <a:t> (</a:t>
            </a:r>
            <a:r>
              <a:rPr lang="en-GB" sz="1800" b="1" dirty="0" smtClean="0">
                <a:latin typeface="Arial Narrow"/>
                <a:cs typeface="Arial Narrow"/>
              </a:rPr>
              <a:t>S</a:t>
            </a:r>
            <a:r>
              <a:rPr lang="en-GB" sz="1800" dirty="0" smtClean="0">
                <a:latin typeface="Arial Narrow"/>
                <a:cs typeface="Arial Narrow"/>
              </a:rPr>
              <a:t>ingle </a:t>
            </a:r>
            <a:r>
              <a:rPr lang="en-GB" sz="1800" b="1" dirty="0" smtClean="0">
                <a:latin typeface="Arial Narrow"/>
                <a:cs typeface="Arial Narrow"/>
              </a:rPr>
              <a:t>P</a:t>
            </a:r>
            <a:r>
              <a:rPr lang="en-GB" sz="1800" dirty="0" smtClean="0">
                <a:latin typeface="Arial Narrow"/>
                <a:cs typeface="Arial Narrow"/>
              </a:rPr>
              <a:t>rogram </a:t>
            </a:r>
            <a:r>
              <a:rPr lang="en-GB" sz="1800" b="1" dirty="0" smtClean="0">
                <a:latin typeface="Arial Narrow"/>
                <a:cs typeface="Arial Narrow"/>
              </a:rPr>
              <a:t>M</a:t>
            </a:r>
            <a:r>
              <a:rPr lang="en-GB" sz="1800" dirty="0" smtClean="0">
                <a:latin typeface="Arial Narrow"/>
                <a:cs typeface="Arial Narrow"/>
              </a:rPr>
              <a:t>ultiple </a:t>
            </a:r>
            <a:r>
              <a:rPr lang="en-GB" sz="1800" b="1" dirty="0" smtClean="0">
                <a:latin typeface="Arial Narrow"/>
                <a:cs typeface="Arial Narrow"/>
              </a:rPr>
              <a:t>D</a:t>
            </a:r>
            <a:r>
              <a:rPr lang="en-GB" sz="1800" dirty="0" smtClean="0">
                <a:latin typeface="Arial Narrow"/>
                <a:cs typeface="Arial Narrow"/>
              </a:rPr>
              <a:t>ata)</a:t>
            </a:r>
            <a:endParaRPr lang="en-GB" sz="1800" dirty="0">
              <a:latin typeface="Arial Narrow"/>
              <a:cs typeface="Arial Narrow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Image 8" descr="Capture d’écran 2016-04-26 à 00.55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3000973"/>
            <a:ext cx="5181600" cy="3088676"/>
          </a:xfrm>
          <a:prstGeom prst="rect">
            <a:avLst/>
          </a:prstGeom>
          <a:ln>
            <a:solidFill>
              <a:srgbClr val="8898C3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 descr="Capture d’écran 2016-04-26 à 01.08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32" y="3013673"/>
            <a:ext cx="2231968" cy="2540000"/>
          </a:xfrm>
          <a:prstGeom prst="rect">
            <a:avLst/>
          </a:prstGeom>
          <a:ln>
            <a:solidFill>
              <a:srgbClr val="8898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6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9849" y="274638"/>
            <a:ext cx="7613839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Message Passing </a:t>
            </a:r>
            <a:r>
              <a:rPr lang="fr-FR" dirty="0" err="1" smtClean="0"/>
              <a:t>Programming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>
                <a:latin typeface="Arial Narrow"/>
                <a:cs typeface="Arial Narrow"/>
              </a:rPr>
              <a:t>MPI code is compiled with </a:t>
            </a:r>
            <a:r>
              <a:rPr lang="en-GB" sz="1800" i="1" dirty="0" err="1" smtClean="0">
                <a:solidFill>
                  <a:srgbClr val="3366FF"/>
                </a:solidFill>
                <a:latin typeface="Arial Narrow"/>
                <a:cs typeface="Arial Narrow"/>
              </a:rPr>
              <a:t>mpicc</a:t>
            </a:r>
            <a:r>
              <a:rPr lang="en-GB" sz="1800" i="1" dirty="0" smtClean="0">
                <a:solidFill>
                  <a:srgbClr val="3366FF"/>
                </a:solidFill>
                <a:latin typeface="Arial Narrow"/>
                <a:cs typeface="Arial Narrow"/>
              </a:rPr>
              <a:t> -o </a:t>
            </a:r>
            <a:r>
              <a:rPr lang="en-GB" sz="1800" i="1" dirty="0" err="1" smtClean="0">
                <a:solidFill>
                  <a:srgbClr val="3366FF"/>
                </a:solidFill>
                <a:latin typeface="Arial Narrow"/>
                <a:cs typeface="Arial Narrow"/>
              </a:rPr>
              <a:t>myprogram</a:t>
            </a:r>
            <a:r>
              <a:rPr lang="en-GB" sz="1800" i="1" dirty="0" smtClean="0">
                <a:solidFill>
                  <a:srgbClr val="3366FF"/>
                </a:solidFill>
                <a:latin typeface="Arial Narrow"/>
                <a:cs typeface="Arial Narrow"/>
              </a:rPr>
              <a:t> </a:t>
            </a:r>
            <a:r>
              <a:rPr lang="en-GB" sz="1800" i="1" dirty="0" err="1" smtClean="0">
                <a:solidFill>
                  <a:srgbClr val="3366FF"/>
                </a:solidFill>
                <a:latin typeface="Arial Narrow"/>
                <a:cs typeface="Arial Narrow"/>
              </a:rPr>
              <a:t>myprogram.c</a:t>
            </a:r>
            <a:r>
              <a:rPr lang="en-GB" sz="1800" i="1" dirty="0" smtClean="0">
                <a:solidFill>
                  <a:srgbClr val="3366FF"/>
                </a:solidFill>
                <a:latin typeface="Arial Narrow"/>
                <a:cs typeface="Arial Narrow"/>
              </a:rPr>
              <a:t> </a:t>
            </a:r>
          </a:p>
          <a:p>
            <a:r>
              <a:rPr lang="en-GB" sz="1800" dirty="0" smtClean="0">
                <a:latin typeface="Arial Narrow"/>
                <a:cs typeface="Arial Narrow"/>
              </a:rPr>
              <a:t>Our MPI program is launched with the command </a:t>
            </a:r>
            <a:r>
              <a:rPr lang="en-GB" sz="1800" i="1" dirty="0" err="1" smtClean="0">
                <a:solidFill>
                  <a:srgbClr val="3366FF"/>
                </a:solidFill>
                <a:latin typeface="Arial Narrow"/>
                <a:cs typeface="Arial Narrow"/>
              </a:rPr>
              <a:t>mpirun</a:t>
            </a:r>
            <a:r>
              <a:rPr lang="en-GB" sz="1800" i="1" dirty="0" smtClean="0">
                <a:solidFill>
                  <a:srgbClr val="3366FF"/>
                </a:solidFill>
                <a:latin typeface="Arial Narrow"/>
                <a:cs typeface="Arial Narrow"/>
              </a:rPr>
              <a:t> </a:t>
            </a:r>
            <a:r>
              <a:rPr lang="en-GB" sz="1800" i="1" dirty="0" err="1" smtClean="0">
                <a:solidFill>
                  <a:srgbClr val="3366FF"/>
                </a:solidFill>
                <a:latin typeface="Arial Narrow"/>
                <a:cs typeface="Arial Narrow"/>
              </a:rPr>
              <a:t>myprogram</a:t>
            </a:r>
            <a:r>
              <a:rPr lang="en-GB" sz="1800" i="1" dirty="0" smtClean="0">
                <a:solidFill>
                  <a:srgbClr val="3366FF"/>
                </a:solidFill>
                <a:latin typeface="Arial Narrow"/>
                <a:cs typeface="Arial Narrow"/>
              </a:rPr>
              <a:t> –</a:t>
            </a:r>
            <a:r>
              <a:rPr lang="en-GB" sz="1800" i="1" dirty="0" err="1" smtClean="0">
                <a:solidFill>
                  <a:srgbClr val="3366FF"/>
                </a:solidFill>
                <a:latin typeface="Arial Narrow"/>
                <a:cs typeface="Arial Narrow"/>
              </a:rPr>
              <a:t>np</a:t>
            </a:r>
            <a:r>
              <a:rPr lang="en-GB" sz="1800" i="1" dirty="0" smtClean="0">
                <a:solidFill>
                  <a:srgbClr val="3366FF"/>
                </a:solidFill>
                <a:latin typeface="Arial Narrow"/>
                <a:cs typeface="Arial Narrow"/>
              </a:rPr>
              <a:t> 8 </a:t>
            </a:r>
          </a:p>
          <a:p>
            <a:r>
              <a:rPr lang="en-GB" sz="1800" dirty="0" smtClean="0">
                <a:latin typeface="Arial Narrow"/>
                <a:cs typeface="Arial Narrow"/>
              </a:rPr>
              <a:t>The value passed through “-</a:t>
            </a:r>
            <a:r>
              <a:rPr lang="en-GB" sz="1800" dirty="0" err="1" smtClean="0">
                <a:latin typeface="Arial Narrow"/>
                <a:cs typeface="Arial Narrow"/>
              </a:rPr>
              <a:t>np</a:t>
            </a:r>
            <a:r>
              <a:rPr lang="en-GB" sz="1800" dirty="0" smtClean="0">
                <a:latin typeface="Arial Narrow"/>
                <a:cs typeface="Arial Narrow"/>
              </a:rPr>
              <a:t>” is the </a:t>
            </a:r>
            <a:r>
              <a:rPr lang="en-GB" sz="1800" u="sng" dirty="0" smtClean="0">
                <a:latin typeface="Arial Narrow"/>
                <a:cs typeface="Arial Narrow"/>
              </a:rPr>
              <a:t>number of processes</a:t>
            </a:r>
          </a:p>
          <a:p>
            <a:r>
              <a:rPr lang="en-GB" sz="1800" dirty="0" smtClean="0">
                <a:latin typeface="Arial Narrow"/>
                <a:cs typeface="Arial Narrow"/>
              </a:rPr>
              <a:t>The number of processes can be higher or lower than the number of processors.</a:t>
            </a:r>
          </a:p>
          <a:p>
            <a:r>
              <a:rPr lang="en-GB" sz="1800" dirty="0" smtClean="0">
                <a:latin typeface="Arial Narrow"/>
                <a:cs typeface="Arial Narrow"/>
              </a:rPr>
              <a:t>The </a:t>
            </a:r>
            <a:r>
              <a:rPr lang="en-GB" sz="1800" u="sng" dirty="0" smtClean="0">
                <a:latin typeface="Arial Narrow"/>
                <a:cs typeface="Arial Narrow"/>
              </a:rPr>
              <a:t>scalability</a:t>
            </a:r>
            <a:r>
              <a:rPr lang="en-GB" sz="1800" dirty="0" smtClean="0">
                <a:latin typeface="Arial Narrow"/>
                <a:cs typeface="Arial Narrow"/>
              </a:rPr>
              <a:t> of your MPI code will mainly depends on </a:t>
            </a:r>
            <a:r>
              <a:rPr lang="en-GB" sz="1800" u="sng" dirty="0" smtClean="0">
                <a:latin typeface="Arial Narrow"/>
                <a:cs typeface="Arial Narrow"/>
              </a:rPr>
              <a:t>data exchanges overhead</a:t>
            </a:r>
          </a:p>
          <a:p>
            <a:endParaRPr lang="en-GB" sz="1800" u="sng" dirty="0">
              <a:latin typeface="Arial Narrow"/>
              <a:cs typeface="Arial Narrow"/>
            </a:endParaRPr>
          </a:p>
          <a:p>
            <a:endParaRPr lang="en-GB" sz="1800" u="sng" dirty="0" smtClean="0">
              <a:latin typeface="Arial Narrow"/>
              <a:cs typeface="Arial Narrow"/>
            </a:endParaRPr>
          </a:p>
          <a:p>
            <a:endParaRPr lang="en-GB" sz="1800" u="sng" dirty="0">
              <a:latin typeface="Arial Narrow"/>
              <a:cs typeface="Arial Narrow"/>
            </a:endParaRPr>
          </a:p>
          <a:p>
            <a:endParaRPr lang="en-GB" sz="1800" u="sng" dirty="0" smtClean="0">
              <a:latin typeface="Arial Narrow"/>
              <a:cs typeface="Arial Narrow"/>
            </a:endParaRPr>
          </a:p>
          <a:p>
            <a:endParaRPr lang="en-GB" sz="1800" u="sng" dirty="0">
              <a:latin typeface="Arial Narrow"/>
              <a:cs typeface="Arial Narrow"/>
            </a:endParaRPr>
          </a:p>
          <a:p>
            <a:endParaRPr lang="en-GB" sz="1800" u="sng" dirty="0" smtClean="0">
              <a:latin typeface="Arial Narrow"/>
              <a:cs typeface="Arial Narrow"/>
            </a:endParaRPr>
          </a:p>
          <a:p>
            <a:r>
              <a:rPr lang="en-GB" sz="1800" dirty="0">
                <a:latin typeface="Arial Narrow"/>
                <a:cs typeface="Arial Narrow"/>
              </a:rPr>
              <a:t>Every MPI command starts with the prefix “</a:t>
            </a:r>
            <a:r>
              <a:rPr lang="en-GB" sz="1800" dirty="0" smtClean="0">
                <a:latin typeface="Arial Narrow"/>
                <a:cs typeface="Arial Narrow"/>
              </a:rPr>
              <a:t>MPI_”</a:t>
            </a:r>
          </a:p>
          <a:p>
            <a:r>
              <a:rPr lang="en-GB" sz="1800" dirty="0" smtClean="0">
                <a:latin typeface="Arial Narrow"/>
                <a:cs typeface="Arial Narrow"/>
              </a:rPr>
              <a:t>There several implementations and versions of MPI, but </a:t>
            </a:r>
            <a:r>
              <a:rPr lang="en-GB" sz="1800" u="sng" dirty="0" smtClean="0">
                <a:latin typeface="Arial Narrow"/>
                <a:cs typeface="Arial Narrow"/>
              </a:rPr>
              <a:t>portability is preserved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Image 9" descr="Capture d’écran 2016-04-26 à 00.52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409950"/>
            <a:ext cx="4064000" cy="1714500"/>
          </a:xfrm>
          <a:prstGeom prst="rect">
            <a:avLst/>
          </a:prstGeom>
          <a:ln>
            <a:solidFill>
              <a:srgbClr val="8898C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5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apture d’écran 2016-04-26 à 01.24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44" y="1645669"/>
            <a:ext cx="2767244" cy="286283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9849" y="274638"/>
            <a:ext cx="7613839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Message Passing </a:t>
            </a:r>
            <a:r>
              <a:rPr lang="fr-FR" dirty="0" err="1" smtClean="0"/>
              <a:t>Programming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594092" cy="4800600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Arial Narrow"/>
                <a:cs typeface="Arial Narrow"/>
              </a:rPr>
              <a:t>MPI commands can be roughly grouped into three categories</a:t>
            </a:r>
          </a:p>
          <a:p>
            <a:pPr lvl="1"/>
            <a:r>
              <a:rPr lang="en-GB" sz="1400" dirty="0" smtClean="0">
                <a:solidFill>
                  <a:srgbClr val="3366FF"/>
                </a:solidFill>
                <a:latin typeface="Arial Narrow"/>
                <a:cs typeface="Arial Narrow"/>
              </a:rPr>
              <a:t>Environment </a:t>
            </a:r>
            <a:r>
              <a:rPr lang="en-GB" sz="1400" dirty="0">
                <a:solidFill>
                  <a:srgbClr val="3366FF"/>
                </a:solidFill>
                <a:latin typeface="Arial Narrow"/>
                <a:cs typeface="Arial Narrow"/>
              </a:rPr>
              <a:t>M</a:t>
            </a:r>
            <a:r>
              <a:rPr lang="en-GB" sz="1400" dirty="0" smtClean="0">
                <a:solidFill>
                  <a:srgbClr val="3366FF"/>
                </a:solidFill>
                <a:latin typeface="Arial Narrow"/>
                <a:cs typeface="Arial Narrow"/>
              </a:rPr>
              <a:t>anagement Routines</a:t>
            </a:r>
          </a:p>
          <a:p>
            <a:pPr lvl="1"/>
            <a:r>
              <a:rPr lang="en-GB" sz="1400" dirty="0" smtClean="0">
                <a:solidFill>
                  <a:srgbClr val="3366FF"/>
                </a:solidFill>
                <a:latin typeface="Arial Narrow"/>
                <a:cs typeface="Arial Narrow"/>
              </a:rPr>
              <a:t>Communication Routines (</a:t>
            </a:r>
            <a:r>
              <a:rPr lang="en-GB" sz="1400" i="1" dirty="0" smtClean="0">
                <a:solidFill>
                  <a:srgbClr val="3366FF"/>
                </a:solidFill>
                <a:latin typeface="Arial Narrow"/>
                <a:cs typeface="Arial Narrow"/>
              </a:rPr>
              <a:t>point-to-point </a:t>
            </a:r>
            <a:r>
              <a:rPr lang="en-GB" sz="1400" dirty="0" smtClean="0">
                <a:solidFill>
                  <a:srgbClr val="3366FF"/>
                </a:solidFill>
                <a:latin typeface="Arial Narrow"/>
                <a:cs typeface="Arial Narrow"/>
              </a:rPr>
              <a:t>– </a:t>
            </a:r>
            <a:r>
              <a:rPr lang="en-GB" sz="1400" i="1" dirty="0" smtClean="0">
                <a:solidFill>
                  <a:srgbClr val="3366FF"/>
                </a:solidFill>
                <a:latin typeface="Arial Narrow"/>
                <a:cs typeface="Arial Narrow"/>
              </a:rPr>
              <a:t>collective - synchronization</a:t>
            </a:r>
            <a:r>
              <a:rPr lang="en-GB" sz="1400" dirty="0" smtClean="0">
                <a:solidFill>
                  <a:srgbClr val="3366FF"/>
                </a:solidFill>
                <a:latin typeface="Arial Narrow"/>
                <a:cs typeface="Arial Narrow"/>
              </a:rPr>
              <a:t>)</a:t>
            </a:r>
          </a:p>
          <a:p>
            <a:pPr lvl="1"/>
            <a:r>
              <a:rPr lang="en-GB" sz="1400" dirty="0" smtClean="0">
                <a:solidFill>
                  <a:srgbClr val="3366FF"/>
                </a:solidFill>
                <a:latin typeface="Arial Narrow"/>
                <a:cs typeface="Arial Narrow"/>
              </a:rPr>
              <a:t>Group Communicator Management Routines</a:t>
            </a:r>
          </a:p>
          <a:p>
            <a:pPr lvl="1"/>
            <a:endParaRPr lang="en-GB" sz="1400" dirty="0">
              <a:solidFill>
                <a:srgbClr val="3366FF"/>
              </a:solidFill>
              <a:latin typeface="Arial Narrow"/>
              <a:cs typeface="Arial Narrow"/>
            </a:endParaRPr>
          </a:p>
          <a:p>
            <a:pPr lvl="1"/>
            <a:endParaRPr lang="en-GB" sz="1400" dirty="0" smtClean="0">
              <a:solidFill>
                <a:srgbClr val="3366FF"/>
              </a:solidFill>
              <a:latin typeface="Arial Narrow"/>
              <a:cs typeface="Arial Narrow"/>
            </a:endParaRPr>
          </a:p>
          <a:p>
            <a:pPr lvl="1"/>
            <a:endParaRPr lang="en-GB" sz="1400" dirty="0">
              <a:solidFill>
                <a:srgbClr val="3366FF"/>
              </a:solidFill>
              <a:latin typeface="Arial Narrow"/>
              <a:cs typeface="Arial Narrow"/>
            </a:endParaRPr>
          </a:p>
          <a:p>
            <a:pPr lvl="1"/>
            <a:endParaRPr lang="en-GB" sz="1400" dirty="0" smtClean="0">
              <a:solidFill>
                <a:srgbClr val="3366FF"/>
              </a:solidFill>
              <a:latin typeface="Arial Narrow"/>
              <a:cs typeface="Arial Narrow"/>
            </a:endParaRPr>
          </a:p>
          <a:p>
            <a:pPr lvl="1"/>
            <a:endParaRPr lang="en-GB" sz="1400" dirty="0">
              <a:solidFill>
                <a:srgbClr val="3366FF"/>
              </a:solidFill>
              <a:latin typeface="Arial Narrow"/>
              <a:cs typeface="Arial Narrow"/>
            </a:endParaRPr>
          </a:p>
          <a:p>
            <a:pPr lvl="1"/>
            <a:endParaRPr lang="en-GB" sz="1400" dirty="0" smtClean="0">
              <a:solidFill>
                <a:srgbClr val="3366FF"/>
              </a:solidFill>
              <a:latin typeface="Arial Narrow"/>
              <a:cs typeface="Arial Narrow"/>
            </a:endParaRPr>
          </a:p>
          <a:p>
            <a:pPr lvl="1"/>
            <a:endParaRPr lang="en-GB" sz="1800" dirty="0" smtClean="0">
              <a:solidFill>
                <a:srgbClr val="3366FF"/>
              </a:solidFill>
              <a:latin typeface="Arial Narrow"/>
              <a:cs typeface="Arial Narrow"/>
            </a:endParaRPr>
          </a:p>
          <a:p>
            <a:r>
              <a:rPr lang="en-GB" sz="1800" dirty="0" smtClean="0">
                <a:solidFill>
                  <a:srgbClr val="000000"/>
                </a:solidFill>
                <a:latin typeface="Arial Narrow"/>
                <a:cs typeface="Arial Narrow"/>
              </a:rPr>
              <a:t>From here you just need to delve into MPI documentation for details &amp; specific needs </a:t>
            </a:r>
          </a:p>
          <a:p>
            <a:r>
              <a:rPr lang="en-GB" sz="1800" dirty="0" smtClean="0">
                <a:latin typeface="Arial Narrow"/>
                <a:cs typeface="Arial Narrow"/>
              </a:rPr>
              <a:t>The global </a:t>
            </a:r>
            <a:r>
              <a:rPr lang="en-GB" sz="1800" u="sng" dirty="0" smtClean="0">
                <a:latin typeface="Arial Narrow"/>
                <a:cs typeface="Arial Narrow"/>
              </a:rPr>
              <a:t>performance</a:t>
            </a:r>
            <a:r>
              <a:rPr lang="en-GB" sz="1800" dirty="0" smtClean="0">
                <a:latin typeface="Arial Narrow"/>
                <a:cs typeface="Arial Narrow"/>
              </a:rPr>
              <a:t> of your program will depend on both the </a:t>
            </a:r>
            <a:r>
              <a:rPr lang="en-GB" sz="1800" u="sng" dirty="0" smtClean="0">
                <a:latin typeface="Arial Narrow"/>
                <a:cs typeface="Arial Narrow"/>
              </a:rPr>
              <a:t>parallel algorithm behind</a:t>
            </a:r>
            <a:r>
              <a:rPr lang="en-GB" sz="1800" dirty="0" smtClean="0">
                <a:latin typeface="Arial Narrow"/>
                <a:cs typeface="Arial Narrow"/>
              </a:rPr>
              <a:t>  and the </a:t>
            </a:r>
            <a:r>
              <a:rPr lang="en-GB" sz="1800" u="sng" dirty="0" smtClean="0">
                <a:latin typeface="Arial Narrow"/>
                <a:cs typeface="Arial Narrow"/>
              </a:rPr>
              <a:t>quality of the corresponding parallel program</a:t>
            </a:r>
            <a:r>
              <a:rPr lang="en-GB" sz="1800" dirty="0" smtClean="0">
                <a:latin typeface="Arial Narrow"/>
                <a:cs typeface="Arial Narrow"/>
              </a:rPr>
              <a:t>          </a:t>
            </a:r>
            <a:r>
              <a:rPr lang="en-GB" sz="1800" dirty="0" smtClean="0">
                <a:solidFill>
                  <a:srgbClr val="FF0000"/>
                </a:solidFill>
                <a:latin typeface="Arial Narrow"/>
                <a:cs typeface="Arial Narrow"/>
              </a:rPr>
              <a:t>2 skills involved!!!</a:t>
            </a:r>
          </a:p>
          <a:p>
            <a:pPr marL="82296" indent="0">
              <a:buNone/>
            </a:pPr>
            <a:endParaRPr lang="en-GB" sz="1800" u="sng" dirty="0" smtClean="0">
              <a:latin typeface="Arial Narrow"/>
              <a:cs typeface="Arial Narrow"/>
            </a:endParaRPr>
          </a:p>
          <a:p>
            <a:pPr marL="82296" indent="0">
              <a:buNone/>
            </a:pPr>
            <a:endParaRPr lang="en-GB" sz="1800" u="sng" dirty="0" smtClean="0">
              <a:latin typeface="Arial Narrow"/>
              <a:cs typeface="Arial Narrow"/>
            </a:endParaRPr>
          </a:p>
          <a:p>
            <a:endParaRPr lang="en-GB" sz="1800" u="sng" dirty="0">
              <a:latin typeface="Arial Narrow"/>
              <a:cs typeface="Arial Narrow"/>
            </a:endParaRPr>
          </a:p>
          <a:p>
            <a:endParaRPr lang="en-GB" sz="1800" u="sng" dirty="0" smtClean="0">
              <a:latin typeface="Arial Narrow"/>
              <a:cs typeface="Arial Narrow"/>
            </a:endParaRPr>
          </a:p>
          <a:p>
            <a:endParaRPr lang="en-GB" sz="1800" u="sng" dirty="0">
              <a:latin typeface="Arial Narrow"/>
              <a:cs typeface="Arial Narrow"/>
            </a:endParaRPr>
          </a:p>
          <a:p>
            <a:pPr marL="82296" indent="0">
              <a:buNone/>
            </a:pPr>
            <a:endParaRPr lang="en-GB" sz="1800" u="sng" dirty="0" smtClean="0">
              <a:latin typeface="Arial Narrow"/>
              <a:cs typeface="Arial Narrow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Flèche vers la droite 7"/>
          <p:cNvSpPr/>
          <p:nvPr/>
        </p:nvSpPr>
        <p:spPr>
          <a:xfrm>
            <a:off x="7048500" y="5410200"/>
            <a:ext cx="355600" cy="165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pic>
        <p:nvPicPr>
          <p:cNvPr id="11" name="Image 10" descr="Capture d’écran 2016-04-26 à 01.27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08" y="2717800"/>
            <a:ext cx="3187095" cy="19431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8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9849" y="274638"/>
            <a:ext cx="7613839" cy="1143000"/>
          </a:xfrm>
        </p:spPr>
        <p:txBody>
          <a:bodyPr/>
          <a:lstStyle/>
          <a:p>
            <a:r>
              <a:rPr lang="fr-FR" dirty="0" err="1" smtClean="0"/>
              <a:t>Multithreaded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01" y="1438220"/>
            <a:ext cx="1524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encrypted-tbn2.google.com/images?q=tbn:ANd9GcTOCHuXLwFcN-xmHMgmcYFdPt-Y0MOWYvMLp0JTja-sdkqZDJ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92" y="1510431"/>
            <a:ext cx="1440161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encrypted-tbn2.google.com/images?q=tbn:ANd9GcRNph4lwK9YUWshRmwdMRepVDObSxjalXsMQOzbTVhJSYDq1D2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16" y="1574644"/>
            <a:ext cx="1867957" cy="10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encrypted-tbn1.google.com/images?q=tbn:ANd9GcSfTWEcuBFvV-O1EEmsQNC_pslp7b1f43HHUcg6Hjwys8r5WzY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94" y="2572258"/>
            <a:ext cx="3033346" cy="189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geforce.com/Active/en_US/shared/images/whats_new/articles/newscapsule-masseffect3-tweakguid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2868" y="3343001"/>
            <a:ext cx="1521924" cy="797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8" descr="http://t3.gstatic.com/images?q=tbn:ANd9GcQk7LTUhT8g8IwSi1E1Oa0Q2G_964K8iJayxnqom0Aan2UfTcbbM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78252" y="3022600"/>
            <a:ext cx="2962275" cy="1543051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257808" y="4927600"/>
            <a:ext cx="7913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3366FF"/>
                </a:solidFill>
              </a:rPr>
              <a:t>Although we can still use the message passing approach for multicore machines, </a:t>
            </a:r>
          </a:p>
          <a:p>
            <a:r>
              <a:rPr lang="en-US" sz="2000" i="1" dirty="0">
                <a:solidFill>
                  <a:srgbClr val="3366FF"/>
                </a:solidFill>
              </a:rPr>
              <a:t>i</a:t>
            </a:r>
            <a:r>
              <a:rPr lang="en-US" sz="2000" i="1" dirty="0" smtClean="0">
                <a:solidFill>
                  <a:srgbClr val="3366FF"/>
                </a:solidFill>
              </a:rPr>
              <a:t>t is important to know that there is a specific paradigm for this context. </a:t>
            </a:r>
          </a:p>
          <a:p>
            <a:endParaRPr lang="en-US" sz="2000" i="1" dirty="0">
              <a:solidFill>
                <a:srgbClr val="3366F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9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9849" y="274638"/>
            <a:ext cx="7613839" cy="1143000"/>
          </a:xfrm>
        </p:spPr>
        <p:txBody>
          <a:bodyPr/>
          <a:lstStyle/>
          <a:p>
            <a:r>
              <a:rPr lang="fr-FR" dirty="0" err="1" smtClean="0"/>
              <a:t>Multithreaded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384808" y="1341438"/>
            <a:ext cx="3048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HISTORICAL CONTEXT AND TREND</a:t>
            </a:r>
            <a:endParaRPr lang="fr-FR" sz="16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10" name="Picture 8" descr="http://blogs.microsoft.co.il/blogs/eladkatz/090811ec_f1_780A16D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271" y="1417638"/>
            <a:ext cx="4253417" cy="2925762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1593776" y="4399384"/>
            <a:ext cx="73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 observe a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stagnation of the processor frequency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(tends to decreases)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60" y="4496792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593776" y="4822140"/>
            <a:ext cx="724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 need to keep following the trend of Moore’s Law (transistors count)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60" y="491954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593776" y="5254188"/>
            <a:ext cx="724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 order to scale up with processor speed, we need more cores per chip 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60" y="5351596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606476" y="5673288"/>
            <a:ext cx="753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number of cores per chip is increasing, but with complex memory system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60" y="5770696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4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9849" y="274638"/>
            <a:ext cx="7613839" cy="1143000"/>
          </a:xfrm>
        </p:spPr>
        <p:txBody>
          <a:bodyPr/>
          <a:lstStyle/>
          <a:p>
            <a:r>
              <a:rPr lang="fr-FR" dirty="0" err="1" smtClean="0"/>
              <a:t>Multithreaded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384808" y="1341438"/>
            <a:ext cx="3429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PACKAGING &amp; HIERARCHICAL MEMORY</a:t>
            </a:r>
            <a:endParaRPr lang="fr-FR" sz="16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08" y="1743492"/>
            <a:ext cx="3162300" cy="25781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388" y="1705392"/>
            <a:ext cx="3073400" cy="26543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593776" y="4399384"/>
            <a:ext cx="73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cores always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share the main memory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and there are different cache levels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60" y="4496792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593776" y="4822140"/>
            <a:ext cx="755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Cache memories are distributed among the cores depending on the packaging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60" y="491954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593776" y="5254188"/>
            <a:ext cx="724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 given core might be able to get data from non-local unshared caches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60" y="5351596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606476" y="5673288"/>
            <a:ext cx="753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Cache coherency is guarantee by the hardware and associated protocols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60" y="5770696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7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9849" y="274638"/>
            <a:ext cx="7613839" cy="1143000"/>
          </a:xfrm>
        </p:spPr>
        <p:txBody>
          <a:bodyPr/>
          <a:lstStyle/>
          <a:p>
            <a:r>
              <a:rPr lang="fr-FR" dirty="0" err="1" smtClean="0"/>
              <a:t>Multithreaded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384808" y="1341438"/>
            <a:ext cx="3534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PACKAGING AND NUMA CONSIDERATION</a:t>
            </a:r>
            <a:endParaRPr lang="fr-FR" sz="16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249" y="3340100"/>
            <a:ext cx="3048000" cy="2667000"/>
          </a:xfrm>
          <a:prstGeom prst="rect">
            <a:avLst/>
          </a:prstGeom>
        </p:spPr>
      </p:pic>
      <p:pic>
        <p:nvPicPr>
          <p:cNvPr id="10" name="Image 9" descr="Capture d’écran 2016-04-26 à 16.12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49" y="1679992"/>
            <a:ext cx="3488770" cy="1530350"/>
          </a:xfrm>
          <a:prstGeom prst="rect">
            <a:avLst/>
          </a:prstGeom>
        </p:spPr>
      </p:pic>
      <p:pic>
        <p:nvPicPr>
          <p:cNvPr id="11" name="Image 10" descr="Capture d’écran 2016-04-26 à 16.13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86" y="1419642"/>
            <a:ext cx="3756102" cy="17907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848100" y="2209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3366FF"/>
                </a:solidFill>
              </a:rPr>
              <a:t>UMA</a:t>
            </a:r>
            <a:endParaRPr lang="fr-FR" dirty="0">
              <a:solidFill>
                <a:srgbClr val="3366FF"/>
              </a:solidFill>
            </a:endParaRPr>
          </a:p>
        </p:txBody>
      </p:sp>
      <p:pic>
        <p:nvPicPr>
          <p:cNvPr id="14" name="Image 13" descr="Capture d’écran 2016-04-26 à 16.19.2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4533900"/>
            <a:ext cx="3684669" cy="1326046"/>
          </a:xfrm>
          <a:prstGeom prst="rect">
            <a:avLst/>
          </a:prstGeom>
        </p:spPr>
      </p:pic>
      <p:pic>
        <p:nvPicPr>
          <p:cNvPr id="15" name="Image 14" descr="Capture d’écran 2016-04-26 à 16.18.5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3409950"/>
            <a:ext cx="3633869" cy="108686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073150" y="5600700"/>
            <a:ext cx="1105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Yinan</a:t>
            </a:r>
            <a:r>
              <a:rPr lang="fr-FR" sz="1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 Li et al.</a:t>
            </a:r>
            <a:endParaRPr lang="fr-FR" sz="1400" i="1" dirty="0">
              <a:solidFill>
                <a:schemeClr val="accent6">
                  <a:lumMod val="60000"/>
                  <a:lumOff val="4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06476" y="5838388"/>
            <a:ext cx="753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32D2E"/>
                </a:solidFill>
              </a:rPr>
              <a:t>Serious source of scalability issues</a:t>
            </a:r>
            <a:endParaRPr lang="en-US" dirty="0">
              <a:solidFill>
                <a:srgbClr val="C32D2E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60" y="5935796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9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9849" y="274638"/>
            <a:ext cx="7613839" cy="1143000"/>
          </a:xfrm>
        </p:spPr>
        <p:txBody>
          <a:bodyPr/>
          <a:lstStyle/>
          <a:p>
            <a:r>
              <a:rPr lang="fr-FR" dirty="0" err="1" smtClean="0"/>
              <a:t>Multithreaded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Picture 2" descr="Process-thread relationsh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516" y="1840632"/>
            <a:ext cx="3231823" cy="2858368"/>
          </a:xfrm>
          <a:prstGeom prst="rect">
            <a:avLst/>
          </a:prstGeom>
          <a:noFill/>
        </p:spPr>
      </p:pic>
      <p:pic>
        <p:nvPicPr>
          <p:cNvPr id="12" name="Picture 6" descr="Business Success Conce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028" y="1713756"/>
            <a:ext cx="432048" cy="432048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1763068" y="164174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 a program, an independent section or a routine can be executed as a thread.   </a:t>
            </a:r>
            <a:endParaRPr lang="fr-FR" dirty="0"/>
          </a:p>
        </p:txBody>
      </p:sp>
      <p:pic>
        <p:nvPicPr>
          <p:cNvPr id="14" name="Picture 6" descr="Business Success Conce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028" y="2363569"/>
            <a:ext cx="432048" cy="432048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1763068" y="2291561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i="1" dirty="0" smtClean="0">
                <a:solidFill>
                  <a:srgbClr val="C32D2E"/>
                </a:solidFill>
              </a:rPr>
              <a:t>multi-</a:t>
            </a:r>
            <a:r>
              <a:rPr lang="fr-FR" i="1" dirty="0" err="1" smtClean="0">
                <a:solidFill>
                  <a:srgbClr val="C32D2E"/>
                </a:solidFill>
              </a:rPr>
              <a:t>threaded</a:t>
            </a:r>
            <a:r>
              <a:rPr lang="fr-FR" dirty="0" smtClean="0">
                <a:solidFill>
                  <a:srgbClr val="C32D2E"/>
                </a:solidFill>
              </a:rPr>
              <a:t>  </a:t>
            </a:r>
            <a:r>
              <a:rPr lang="fr-FR" dirty="0" smtClean="0"/>
              <a:t>program </a:t>
            </a:r>
            <a:r>
              <a:rPr lang="fr-FR" dirty="0" err="1" smtClean="0"/>
              <a:t>is</a:t>
            </a:r>
            <a:r>
              <a:rPr lang="fr-FR" dirty="0" smtClean="0"/>
              <a:t> a program </a:t>
            </a:r>
            <a:r>
              <a:rPr lang="en-US" dirty="0" smtClean="0"/>
              <a:t> </a:t>
            </a:r>
          </a:p>
          <a:p>
            <a:r>
              <a:rPr lang="en-US" dirty="0" smtClean="0"/>
              <a:t>that contains </a:t>
            </a:r>
            <a:r>
              <a:rPr lang="en-US" dirty="0" smtClean="0">
                <a:solidFill>
                  <a:srgbClr val="C32D2E"/>
                </a:solidFill>
              </a:rPr>
              <a:t>several concurrent threads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16" name="Picture 6" descr="Business Success Conce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028" y="3011641"/>
            <a:ext cx="432048" cy="432048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1763068" y="2939633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i="1" dirty="0" smtClean="0">
                <a:solidFill>
                  <a:srgbClr val="C32D2E"/>
                </a:solidFill>
              </a:rPr>
              <a:t>thread</a:t>
            </a:r>
            <a:r>
              <a:rPr lang="fr-FR" dirty="0" smtClean="0"/>
              <a:t>  can be seen as </a:t>
            </a:r>
            <a:r>
              <a:rPr lang="fr-FR" dirty="0" smtClean="0">
                <a:solidFill>
                  <a:srgbClr val="C32D2E"/>
                </a:solidFill>
              </a:rPr>
              <a:t>a lightweight process </a:t>
            </a:r>
            <a:r>
              <a:rPr lang="fr-FR" dirty="0" smtClean="0"/>
              <a:t>(</a:t>
            </a:r>
            <a:r>
              <a:rPr lang="fr-FR" dirty="0" err="1" smtClean="0"/>
              <a:t>memory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among</a:t>
            </a:r>
            <a:r>
              <a:rPr lang="fr-FR" dirty="0" smtClean="0"/>
              <a:t> threads)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18" name="Picture 6" descr="Business Success Conce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028" y="3731721"/>
            <a:ext cx="432048" cy="432048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1763068" y="3659713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i="1" dirty="0" smtClean="0">
                <a:solidFill>
                  <a:srgbClr val="C32D2E"/>
                </a:solidFill>
              </a:rPr>
              <a:t>thread</a:t>
            </a:r>
            <a:r>
              <a:rPr lang="fr-FR" dirty="0" smtClean="0"/>
              <a:t> 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child</a:t>
            </a:r>
            <a:r>
              <a:rPr lang="fr-FR" dirty="0" smtClean="0"/>
              <a:t> of a (OS) process. </a:t>
            </a:r>
            <a:r>
              <a:rPr lang="fr-FR" dirty="0" err="1" smtClean="0"/>
              <a:t>Thus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uses the main </a:t>
            </a:r>
            <a:r>
              <a:rPr lang="fr-FR" dirty="0" err="1" smtClean="0"/>
              <a:t>resources</a:t>
            </a:r>
            <a:r>
              <a:rPr lang="fr-FR" dirty="0" smtClean="0"/>
              <a:t> of the process (</a:t>
            </a:r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all running threads), </a:t>
            </a:r>
          </a:p>
          <a:p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keeping</a:t>
            </a:r>
            <a:r>
              <a:rPr lang="fr-FR" dirty="0" smtClean="0"/>
              <a:t> its own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Stack pointer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Registers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Scheduling properties (policy ,priority)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Set of pending and blocked signals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Thread specific data.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397508" y="1214438"/>
            <a:ext cx="1221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THREAD</a:t>
            </a:r>
            <a:endParaRPr lang="fr-FR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7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9849" y="274638"/>
            <a:ext cx="7613839" cy="1143000"/>
          </a:xfrm>
        </p:spPr>
        <p:txBody>
          <a:bodyPr/>
          <a:lstStyle/>
          <a:p>
            <a:r>
              <a:rPr lang="fr-FR" dirty="0" err="1" smtClean="0"/>
              <a:t>Multithreaded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2" descr="Threads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15" y="2938498"/>
            <a:ext cx="2914873" cy="199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380096" y="1412652"/>
            <a:ext cx="536003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rgbClr val="C32D2E"/>
                </a:solidFill>
              </a:rPr>
              <a:t>threaded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program is built from a </a:t>
            </a:r>
            <a:r>
              <a:rPr lang="en-US" dirty="0" smtClean="0">
                <a:solidFill>
                  <a:srgbClr val="C32D2E"/>
                </a:solidFill>
              </a:rPr>
              <a:t>classical program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by embedding the execution of </a:t>
            </a:r>
            <a:r>
              <a:rPr lang="en-US" dirty="0" smtClean="0">
                <a:solidFill>
                  <a:srgbClr val="C32D2E"/>
                </a:solidFill>
              </a:rPr>
              <a:t>some of its subroutines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within the framework of </a:t>
            </a:r>
            <a:r>
              <a:rPr lang="en-US" dirty="0" smtClean="0">
                <a:solidFill>
                  <a:srgbClr val="C32D2E"/>
                </a:solidFill>
              </a:rPr>
              <a:t>associated threads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7585" y="2372563"/>
            <a:ext cx="5724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Typical</a:t>
            </a:r>
            <a:r>
              <a:rPr lang="fr-FR" dirty="0" smtClean="0"/>
              <a:t> scenario to design a </a:t>
            </a:r>
            <a:r>
              <a:rPr lang="fr-FR" dirty="0" err="1" smtClean="0"/>
              <a:t>threaded</a:t>
            </a:r>
            <a:r>
              <a:rPr lang="fr-FR" dirty="0" smtClean="0"/>
              <a:t> program </a:t>
            </a:r>
            <a:r>
              <a:rPr lang="fr-FR" dirty="0" err="1" smtClean="0"/>
              <a:t>implies</a:t>
            </a:r>
            <a:endParaRPr lang="en-US" dirty="0"/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calls to a specialized library (thread implementation)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programming directives for threads creation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appropriate compiler directives 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35" y="2454429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18" y="2755709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18" y="3020635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18" y="3269894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61435" y="4819233"/>
            <a:ext cx="8375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There are </a:t>
            </a:r>
            <a:r>
              <a:rPr lang="fr-FR" dirty="0" err="1" smtClean="0">
                <a:solidFill>
                  <a:srgbClr val="C32D2E"/>
                </a:solidFill>
              </a:rPr>
              <a:t>several</a:t>
            </a:r>
            <a:r>
              <a:rPr lang="fr-FR" dirty="0" smtClean="0">
                <a:solidFill>
                  <a:srgbClr val="C32D2E"/>
                </a:solidFill>
              </a:rPr>
              <a:t> (incompatible) </a:t>
            </a:r>
            <a:r>
              <a:rPr lang="fr-FR" dirty="0" err="1" smtClean="0">
                <a:solidFill>
                  <a:srgbClr val="C32D2E"/>
                </a:solidFill>
              </a:rPr>
              <a:t>implementations</a:t>
            </a:r>
            <a:r>
              <a:rPr lang="fr-FR" dirty="0" smtClean="0">
                <a:solidFill>
                  <a:srgbClr val="C32D2E"/>
                </a:solidFill>
              </a:rPr>
              <a:t> of threads </a:t>
            </a:r>
            <a:r>
              <a:rPr lang="fr-FR" dirty="0" err="1" smtClean="0"/>
              <a:t>depending</a:t>
            </a:r>
            <a:r>
              <a:rPr lang="fr-FR" dirty="0" smtClean="0"/>
              <a:t> on 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target</a:t>
            </a:r>
            <a:r>
              <a:rPr lang="fr-FR" dirty="0" smtClean="0"/>
              <a:t> architecture (</a:t>
            </a:r>
            <a:r>
              <a:rPr lang="fr-FR" dirty="0" err="1" smtClean="0"/>
              <a:t>vendors</a:t>
            </a:r>
            <a:r>
              <a:rPr lang="fr-FR" dirty="0" smtClean="0"/>
              <a:t>) or the operating system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impacts 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 portability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35" y="4901099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461435" y="5788997"/>
            <a:ext cx="8375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u="sng" dirty="0" smtClean="0"/>
              <a:t>standard </a:t>
            </a:r>
            <a:r>
              <a:rPr lang="fr-FR" u="sng" dirty="0" err="1" smtClean="0"/>
              <a:t>implementations</a:t>
            </a:r>
            <a:r>
              <a:rPr lang="fr-FR" dirty="0" smtClean="0"/>
              <a:t> of threads are: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POSIX Threads </a:t>
            </a:r>
            <a:r>
              <a:rPr lang="fr-FR" dirty="0" smtClean="0"/>
              <a:t>and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OpenMP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35" y="5870863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2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9849" y="274638"/>
            <a:ext cx="7613839" cy="1143000"/>
          </a:xfrm>
        </p:spPr>
        <p:txBody>
          <a:bodyPr/>
          <a:lstStyle/>
          <a:p>
            <a:r>
              <a:rPr lang="fr-FR" dirty="0" err="1" smtClean="0"/>
              <a:t>Multithreaded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397508" y="1214438"/>
            <a:ext cx="1176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OpenMP</a:t>
            </a:r>
            <a:endParaRPr lang="fr-FR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3" name="Image 2" descr="Capture d’écran 2016-04-26 à 16.34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071594"/>
            <a:ext cx="7512908" cy="408790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644576" y="1609040"/>
            <a:ext cx="60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Directives oriented compiler for multithreaded programming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60" y="170644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/>
          <a:lstStyle/>
          <a:p>
            <a:r>
              <a:rPr lang="fr-FR" dirty="0" smtClean="0"/>
              <a:t>INTEL BROADWELL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>
                <a:latin typeface="Arial Narrow"/>
                <a:cs typeface="Arial Narrow"/>
              </a:rPr>
              <a:t>22x2 = </a:t>
            </a:r>
            <a:r>
              <a:rPr lang="fr-FR" sz="1800" dirty="0" smtClean="0">
                <a:solidFill>
                  <a:schemeClr val="accent3"/>
                </a:solidFill>
                <a:latin typeface="Arial Narrow"/>
                <a:cs typeface="Arial Narrow"/>
              </a:rPr>
              <a:t>44 </a:t>
            </a:r>
            <a:r>
              <a:rPr lang="fr-FR" sz="1800" dirty="0" err="1" smtClean="0">
                <a:solidFill>
                  <a:schemeClr val="accent3"/>
                </a:solidFill>
                <a:latin typeface="Arial Narrow"/>
                <a:cs typeface="Arial Narrow"/>
              </a:rPr>
              <a:t>cores</a:t>
            </a:r>
            <a:endParaRPr lang="fr-FR" sz="1800" dirty="0" smtClean="0">
              <a:solidFill>
                <a:schemeClr val="accent3"/>
              </a:solidFill>
              <a:latin typeface="Arial Narrow"/>
              <a:cs typeface="Arial Narrow"/>
            </a:endParaRPr>
          </a:p>
          <a:p>
            <a:r>
              <a:rPr lang="fr-FR" sz="1800" dirty="0" smtClean="0">
                <a:solidFill>
                  <a:srgbClr val="C32D2E"/>
                </a:solidFill>
                <a:latin typeface="Arial Narrow"/>
                <a:cs typeface="Arial Narrow"/>
              </a:rPr>
              <a:t>2.2 </a:t>
            </a:r>
            <a:r>
              <a:rPr lang="fr-FR" sz="1800" dirty="0" err="1" smtClean="0">
                <a:solidFill>
                  <a:srgbClr val="C32D2E"/>
                </a:solidFill>
                <a:latin typeface="Arial Narrow"/>
                <a:cs typeface="Arial Narrow"/>
              </a:rPr>
              <a:t>Ghz</a:t>
            </a:r>
            <a:r>
              <a:rPr lang="fr-FR" sz="1800" dirty="0" smtClean="0">
                <a:latin typeface="Arial Narrow"/>
                <a:cs typeface="Arial Narrow"/>
              </a:rPr>
              <a:t>/core</a:t>
            </a:r>
          </a:p>
          <a:p>
            <a:r>
              <a:rPr lang="fr-FR" sz="1800" dirty="0" smtClean="0">
                <a:solidFill>
                  <a:schemeClr val="accent3"/>
                </a:solidFill>
                <a:latin typeface="Arial Narrow"/>
                <a:cs typeface="Arial Narrow"/>
              </a:rPr>
              <a:t>3.6 GHz </a:t>
            </a:r>
            <a:r>
              <a:rPr lang="fr-FR" sz="1800" dirty="0" err="1" smtClean="0">
                <a:latin typeface="Arial Narrow"/>
                <a:cs typeface="Arial Narrow"/>
              </a:rPr>
              <a:t>Boost</a:t>
            </a:r>
            <a:endParaRPr lang="fr-FR" sz="1800" dirty="0" smtClean="0">
              <a:latin typeface="Arial Narrow"/>
              <a:cs typeface="Arial Narrow"/>
            </a:endParaRPr>
          </a:p>
          <a:p>
            <a:r>
              <a:rPr lang="fr-FR" sz="1800" dirty="0" err="1" smtClean="0">
                <a:latin typeface="Arial Narrow"/>
                <a:cs typeface="Arial Narrow"/>
              </a:rPr>
              <a:t>Hyperthreading</a:t>
            </a:r>
            <a:endParaRPr lang="fr-FR" sz="1800" dirty="0" smtClean="0">
              <a:latin typeface="Arial Narrow"/>
              <a:cs typeface="Arial Narrow"/>
            </a:endParaRPr>
          </a:p>
          <a:p>
            <a:r>
              <a:rPr lang="fr-FR" sz="1800" dirty="0" smtClean="0">
                <a:solidFill>
                  <a:srgbClr val="C32D2E"/>
                </a:solidFill>
                <a:latin typeface="Arial Narrow"/>
                <a:cs typeface="Arial Narrow"/>
              </a:rPr>
              <a:t>256-bit </a:t>
            </a:r>
            <a:r>
              <a:rPr lang="fr-FR" sz="1800" dirty="0" err="1" smtClean="0">
                <a:latin typeface="Arial Narrow"/>
                <a:cs typeface="Arial Narrow"/>
              </a:rPr>
              <a:t>vectors</a:t>
            </a:r>
            <a:endParaRPr lang="fr-FR" sz="1800" dirty="0" smtClean="0">
              <a:latin typeface="Arial Narrow"/>
              <a:cs typeface="Arial Narrow"/>
            </a:endParaRPr>
          </a:p>
          <a:p>
            <a:r>
              <a:rPr lang="fr-FR" sz="1800" dirty="0" smtClean="0">
                <a:solidFill>
                  <a:srgbClr val="C32D2E"/>
                </a:solidFill>
                <a:latin typeface="Arial Narrow"/>
                <a:cs typeface="Arial Narrow"/>
              </a:rPr>
              <a:t>256 Gb </a:t>
            </a:r>
            <a:r>
              <a:rPr lang="fr-FR" sz="1800" dirty="0" smtClean="0">
                <a:latin typeface="Arial Narrow"/>
                <a:cs typeface="Arial Narrow"/>
              </a:rPr>
              <a:t>RAM</a:t>
            </a:r>
          </a:p>
          <a:p>
            <a:r>
              <a:rPr lang="fr-FR" sz="1800" dirty="0" smtClean="0">
                <a:solidFill>
                  <a:srgbClr val="C32D2E"/>
                </a:solidFill>
                <a:latin typeface="Arial Narrow"/>
                <a:cs typeface="Arial Narrow"/>
              </a:rPr>
              <a:t>76.8</a:t>
            </a:r>
            <a:r>
              <a:rPr lang="fr-FR" sz="1800" dirty="0" smtClean="0">
                <a:latin typeface="Arial Narrow"/>
                <a:cs typeface="Arial Narrow"/>
              </a:rPr>
              <a:t> </a:t>
            </a:r>
            <a:r>
              <a:rPr lang="fr-FR" sz="1800" dirty="0" smtClean="0">
                <a:solidFill>
                  <a:schemeClr val="accent3"/>
                </a:solidFill>
                <a:latin typeface="Arial Narrow"/>
                <a:cs typeface="Arial Narrow"/>
              </a:rPr>
              <a:t>Gb/s</a:t>
            </a:r>
          </a:p>
          <a:p>
            <a:r>
              <a:rPr lang="fr-FR" sz="1800" dirty="0" smtClean="0">
                <a:solidFill>
                  <a:schemeClr val="accent3"/>
                </a:solidFill>
                <a:latin typeface="Arial Narrow"/>
                <a:cs typeface="Arial Narrow"/>
              </a:rPr>
              <a:t>500 Gb </a:t>
            </a:r>
            <a:r>
              <a:rPr lang="fr-FR" sz="1800" dirty="0" err="1" smtClean="0">
                <a:latin typeface="Arial Narrow"/>
                <a:cs typeface="Arial Narrow"/>
              </a:rPr>
              <a:t>disk</a:t>
            </a:r>
            <a:endParaRPr lang="fr-FR" sz="1800" dirty="0" smtClean="0">
              <a:solidFill>
                <a:schemeClr val="accent3"/>
              </a:solidFill>
              <a:latin typeface="Arial Narrow"/>
              <a:cs typeface="Arial Narrow"/>
            </a:endParaRPr>
          </a:p>
          <a:p>
            <a:r>
              <a:rPr lang="fr-FR" sz="1800" dirty="0" smtClean="0">
                <a:solidFill>
                  <a:srgbClr val="C32D2E"/>
                </a:solidFill>
                <a:latin typeface="Arial Narrow"/>
                <a:cs typeface="Arial Narrow"/>
              </a:rPr>
              <a:t>1.54 </a:t>
            </a:r>
            <a:r>
              <a:rPr lang="fr-FR" sz="1800" dirty="0" err="1">
                <a:solidFill>
                  <a:srgbClr val="C32D2E"/>
                </a:solidFill>
                <a:latin typeface="Arial Narrow"/>
                <a:cs typeface="Arial Narrow"/>
              </a:rPr>
              <a:t>T</a:t>
            </a:r>
            <a:r>
              <a:rPr lang="fr-FR" sz="1800" dirty="0" err="1" smtClean="0">
                <a:solidFill>
                  <a:srgbClr val="C32D2E"/>
                </a:solidFill>
                <a:latin typeface="Arial Narrow"/>
                <a:cs typeface="Arial Narrow"/>
              </a:rPr>
              <a:t>flops</a:t>
            </a:r>
            <a:r>
              <a:rPr lang="fr-FR" sz="1800" dirty="0" smtClean="0">
                <a:latin typeface="Arial Narrow"/>
                <a:cs typeface="Arial Narrow"/>
              </a:rPr>
              <a:t>  SP</a:t>
            </a:r>
          </a:p>
          <a:p>
            <a:r>
              <a:rPr lang="fr-FR" sz="1800" dirty="0" smtClean="0">
                <a:solidFill>
                  <a:srgbClr val="C32D2E"/>
                </a:solidFill>
                <a:latin typeface="Arial Narrow"/>
                <a:cs typeface="Arial Narrow"/>
              </a:rPr>
              <a:t>0.78 </a:t>
            </a:r>
            <a:r>
              <a:rPr lang="fr-FR" sz="1800" dirty="0" err="1" smtClean="0">
                <a:solidFill>
                  <a:srgbClr val="C32D2E"/>
                </a:solidFill>
                <a:latin typeface="Arial Narrow"/>
                <a:cs typeface="Arial Narrow"/>
              </a:rPr>
              <a:t>Tflops</a:t>
            </a:r>
            <a:r>
              <a:rPr lang="fr-FR" sz="1800" dirty="0" smtClean="0">
                <a:solidFill>
                  <a:srgbClr val="C32D2E"/>
                </a:solidFill>
                <a:latin typeface="Arial Narrow"/>
                <a:cs typeface="Arial Narrow"/>
              </a:rPr>
              <a:t>  </a:t>
            </a:r>
            <a:r>
              <a:rPr lang="fr-FR" sz="1800" dirty="0" smtClean="0">
                <a:latin typeface="Arial Narrow"/>
                <a:cs typeface="Arial Narrow"/>
              </a:rPr>
              <a:t>DP</a:t>
            </a:r>
          </a:p>
          <a:p>
            <a:r>
              <a:rPr lang="fr-FR" sz="1800" b="1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Tflops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is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1000 000 000 000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(1 billion) 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floating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point </a:t>
            </a:r>
            <a:r>
              <a:rPr lang="fr-FR" sz="1800" b="1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operations</a:t>
            </a:r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 per seconds</a:t>
            </a:r>
            <a:endParaRPr lang="fr-FR" sz="18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Image 5" descr="b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46" y="1562100"/>
            <a:ext cx="5484253" cy="3140177"/>
          </a:xfrm>
          <a:prstGeom prst="rect">
            <a:avLst/>
          </a:prstGeom>
          <a:ln w="57150" cmpd="thickThin">
            <a:solidFill>
              <a:srgbClr val="3891A7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6134100" y="609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 Narrow"/>
                <a:cs typeface="Arial Narrow"/>
              </a:rPr>
              <a:t>Intel® Xeon® Processor E5-2699 </a:t>
            </a:r>
            <a:r>
              <a:rPr lang="fr-FR" sz="1400" dirty="0" smtClean="0">
                <a:latin typeface="Arial Narrow"/>
                <a:cs typeface="Arial Narrow"/>
              </a:rPr>
              <a:t>v4</a:t>
            </a:r>
          </a:p>
          <a:p>
            <a:r>
              <a:rPr lang="fr-FR" sz="1400" dirty="0" err="1" smtClean="0">
                <a:solidFill>
                  <a:schemeClr val="accent6"/>
                </a:solidFill>
                <a:latin typeface="Arial Narrow"/>
                <a:cs typeface="Arial Narrow"/>
              </a:rPr>
              <a:t>Released</a:t>
            </a:r>
            <a:r>
              <a:rPr lang="fr-FR" sz="1400" dirty="0" smtClean="0">
                <a:solidFill>
                  <a:schemeClr val="accent6"/>
                </a:solidFill>
                <a:latin typeface="Arial Narrow"/>
                <a:cs typeface="Arial Narrow"/>
              </a:rPr>
              <a:t> in April 2016</a:t>
            </a:r>
            <a:endParaRPr lang="fr-FR" sz="1400" dirty="0">
              <a:solidFill>
                <a:schemeClr val="accent6"/>
              </a:solidFill>
              <a:latin typeface="Arial Narrow"/>
              <a:cs typeface="Arial Narrow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9849" y="274638"/>
            <a:ext cx="7613839" cy="1143000"/>
          </a:xfrm>
        </p:spPr>
        <p:txBody>
          <a:bodyPr/>
          <a:lstStyle/>
          <a:p>
            <a:r>
              <a:rPr lang="fr-FR" dirty="0" err="1" smtClean="0"/>
              <a:t>Multithreaded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3467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334008" y="1214438"/>
            <a:ext cx="1068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Pthread</a:t>
            </a:r>
            <a:endParaRPr lang="fr-FR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48" y="2135892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1634741" y="2063884"/>
            <a:ext cx="729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rgbClr val="C32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Thread management</a:t>
            </a:r>
            <a:r>
              <a:rPr lang="en-US" dirty="0" smtClean="0">
                <a:solidFill>
                  <a:srgbClr val="C32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:</a:t>
            </a:r>
            <a:r>
              <a:rPr lang="en-US" dirty="0" smtClean="0">
                <a:solidFill>
                  <a:srgbClr val="C32D2E"/>
                </a:solidFill>
                <a:latin typeface="Arial Narrow"/>
                <a:cs typeface="Arial Narrow"/>
              </a:rPr>
              <a:t>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Routines to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create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terminate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,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manage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 the threads. </a:t>
            </a:r>
            <a:endParaRPr lang="fr-FR" dirty="0">
              <a:solidFill>
                <a:schemeClr val="tx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96" y="2474724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1635197" y="2402716"/>
            <a:ext cx="740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>
                <a:solidFill>
                  <a:srgbClr val="C32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Mutexes</a:t>
            </a:r>
            <a:r>
              <a:rPr lang="en-US" dirty="0" smtClean="0">
                <a:solidFill>
                  <a:srgbClr val="C32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:</a:t>
            </a:r>
            <a:r>
              <a:rPr lang="en-US" dirty="0" smtClean="0">
                <a:solidFill>
                  <a:srgbClr val="C32D2E"/>
                </a:solidFill>
                <a:latin typeface="Arial Narrow"/>
                <a:cs typeface="Arial Narrow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Routines for synchronization (through a “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mutex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”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  <a:sym typeface="Symbol"/>
              </a:rPr>
              <a:t>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mutual exclusion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). </a:t>
            </a:r>
            <a:endParaRPr lang="fr-FR" dirty="0">
              <a:solidFill>
                <a:schemeClr val="tx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96" y="2872864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1630426" y="2800856"/>
            <a:ext cx="751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rgbClr val="C32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Condition variables</a:t>
            </a:r>
            <a:r>
              <a:rPr lang="en-US" dirty="0" smtClean="0">
                <a:solidFill>
                  <a:srgbClr val="C32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:</a:t>
            </a:r>
            <a:r>
              <a:rPr lang="en-US" dirty="0" smtClean="0">
                <a:solidFill>
                  <a:srgbClr val="C32D2E"/>
                </a:solidFill>
                <a:latin typeface="Arial Narrow"/>
                <a:cs typeface="Arial Narrow"/>
              </a:rPr>
              <a:t>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Routines for communications between threads that share a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mutex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.</a:t>
            </a:r>
            <a:endParaRPr lang="fr-FR" dirty="0">
              <a:solidFill>
                <a:schemeClr val="tx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32" y="3271004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1626361" y="3198996"/>
            <a:ext cx="6933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>
                <a:solidFill>
                  <a:srgbClr val="C32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Synchronization</a:t>
            </a:r>
            <a:r>
              <a:rPr lang="en-US" dirty="0" smtClean="0">
                <a:solidFill>
                  <a:srgbClr val="C32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:</a:t>
            </a:r>
            <a:r>
              <a:rPr lang="en-US" dirty="0" smtClean="0">
                <a:solidFill>
                  <a:srgbClr val="C32D2E"/>
                </a:solidFill>
                <a:latin typeface="Arial Narrow"/>
                <a:cs typeface="Arial Narrow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Routines for the management of read/write locks and barriers. </a:t>
            </a:r>
            <a:endParaRPr lang="fr-FR" dirty="0">
              <a:solidFill>
                <a:schemeClr val="tx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33" name="Picture 6" descr="Business Success Conce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8716" y="3787636"/>
            <a:ext cx="432048" cy="432048"/>
          </a:xfrm>
          <a:prstGeom prst="rect">
            <a:avLst/>
          </a:prstGeom>
          <a:noFill/>
        </p:spPr>
      </p:pic>
      <p:sp>
        <p:nvSpPr>
          <p:cNvPr id="34" name="ZoneTexte 33"/>
          <p:cNvSpPr txBox="1"/>
          <p:nvPr/>
        </p:nvSpPr>
        <p:spPr>
          <a:xfrm>
            <a:off x="1778756" y="3850352"/>
            <a:ext cx="726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/>
                <a:cs typeface="Arial Narrow"/>
              </a:rPr>
              <a:t>All </a:t>
            </a:r>
            <a:r>
              <a:rPr lang="fr-FR" dirty="0" err="1" smtClean="0">
                <a:latin typeface="Arial Narrow"/>
                <a:cs typeface="Arial Narrow"/>
              </a:rPr>
              <a:t>identifiers</a:t>
            </a:r>
            <a:r>
              <a:rPr lang="fr-FR" dirty="0" smtClean="0">
                <a:latin typeface="Arial Narrow"/>
                <a:cs typeface="Arial Narrow"/>
              </a:rPr>
              <a:t> of the </a:t>
            </a:r>
            <a:r>
              <a:rPr lang="fr-FR" dirty="0" err="1" smtClean="0">
                <a:latin typeface="Arial Narrow"/>
                <a:cs typeface="Arial Narrow"/>
              </a:rPr>
              <a:t>Pthreads</a:t>
            </a:r>
            <a:r>
              <a:rPr lang="fr-FR" dirty="0" smtClean="0">
                <a:latin typeface="Arial Narrow"/>
                <a:cs typeface="Arial Narrow"/>
              </a:rPr>
              <a:t> routines and data types are </a:t>
            </a:r>
            <a:r>
              <a:rPr lang="fr-FR" dirty="0" err="1" smtClean="0">
                <a:latin typeface="Arial Narrow"/>
                <a:cs typeface="Arial Narrow"/>
              </a:rPr>
              <a:t>prefixed</a:t>
            </a:r>
            <a:r>
              <a:rPr lang="fr-FR" dirty="0" smtClean="0">
                <a:latin typeface="Arial Narrow"/>
                <a:cs typeface="Arial Narrow"/>
              </a:rPr>
              <a:t>  </a:t>
            </a:r>
            <a:r>
              <a:rPr lang="fr-FR" dirty="0" err="1" smtClean="0">
                <a:latin typeface="Arial Narrow"/>
                <a:cs typeface="Arial Narrow"/>
              </a:rPr>
              <a:t>with</a:t>
            </a:r>
            <a:r>
              <a:rPr lang="fr-FR" dirty="0" smtClean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lang="fr-FR" dirty="0" smtClean="0">
                <a:solidFill>
                  <a:schemeClr val="accent4"/>
                </a:solidFill>
                <a:latin typeface="Arial Narrow"/>
                <a:cs typeface="Arial Narrow"/>
              </a:rPr>
              <a:t>« </a:t>
            </a:r>
            <a:r>
              <a:rPr lang="fr-FR" dirty="0" err="1" smtClean="0">
                <a:solidFill>
                  <a:srgbClr val="3366FF"/>
                </a:solidFill>
                <a:latin typeface="Arial Narrow"/>
                <a:cs typeface="Arial Narrow"/>
              </a:rPr>
              <a:t>pthread_</a:t>
            </a:r>
            <a:r>
              <a:rPr lang="fr-FR" dirty="0" smtClean="0">
                <a:solidFill>
                  <a:srgbClr val="3366FF"/>
                </a:solidFill>
                <a:latin typeface="Arial Narrow"/>
                <a:cs typeface="Arial Narrow"/>
              </a:rPr>
              <a:t> </a:t>
            </a:r>
            <a:r>
              <a:rPr lang="fr-FR" dirty="0" smtClean="0">
                <a:solidFill>
                  <a:schemeClr val="accent4"/>
                </a:solidFill>
                <a:latin typeface="Arial Narrow"/>
                <a:cs typeface="Arial Narrow"/>
              </a:rPr>
              <a:t>»</a:t>
            </a:r>
          </a:p>
          <a:p>
            <a:r>
              <a:rPr lang="fr-FR" u="sng" dirty="0" err="1" smtClean="0">
                <a:solidFill>
                  <a:schemeClr val="accent6"/>
                </a:solidFill>
                <a:latin typeface="Arial Narrow"/>
                <a:cs typeface="Arial Narrow"/>
              </a:rPr>
              <a:t>Example</a:t>
            </a:r>
            <a:r>
              <a:rPr lang="fr-FR" u="sng" dirty="0" smtClean="0">
                <a:solidFill>
                  <a:schemeClr val="accent6"/>
                </a:solidFill>
                <a:latin typeface="Arial Narrow"/>
                <a:cs typeface="Arial Narrow"/>
              </a:rPr>
              <a:t>:</a:t>
            </a:r>
            <a:r>
              <a:rPr lang="fr-FR" dirty="0" smtClean="0">
                <a:solidFill>
                  <a:schemeClr val="accent6"/>
                </a:solidFill>
                <a:latin typeface="Arial Narrow"/>
                <a:cs typeface="Arial Narrow"/>
              </a:rPr>
              <a:t> </a:t>
            </a:r>
            <a:r>
              <a:rPr lang="fr-FR" dirty="0" err="1" smtClean="0">
                <a:solidFill>
                  <a:srgbClr val="3366FF"/>
                </a:solidFill>
                <a:latin typeface="Arial Narrow"/>
                <a:cs typeface="Arial Narrow"/>
              </a:rPr>
              <a:t>pthread_create</a:t>
            </a:r>
            <a:r>
              <a:rPr lang="fr-FR" dirty="0" smtClean="0">
                <a:solidFill>
                  <a:srgbClr val="3366FF"/>
                </a:solidFill>
                <a:latin typeface="Arial Narrow"/>
                <a:cs typeface="Arial Narrow"/>
              </a:rPr>
              <a:t>, </a:t>
            </a:r>
            <a:r>
              <a:rPr lang="fr-FR" dirty="0" err="1" smtClean="0">
                <a:solidFill>
                  <a:srgbClr val="3366FF"/>
                </a:solidFill>
                <a:latin typeface="Arial Narrow"/>
                <a:cs typeface="Arial Narrow"/>
              </a:rPr>
              <a:t>thread_join</a:t>
            </a:r>
            <a:r>
              <a:rPr lang="fr-FR" dirty="0" smtClean="0">
                <a:solidFill>
                  <a:srgbClr val="3366FF"/>
                </a:solidFill>
                <a:latin typeface="Arial Narrow"/>
                <a:cs typeface="Arial Narrow"/>
              </a:rPr>
              <a:t>, </a:t>
            </a:r>
            <a:r>
              <a:rPr lang="fr-FR" dirty="0" err="1" smtClean="0">
                <a:solidFill>
                  <a:srgbClr val="3366FF"/>
                </a:solidFill>
                <a:latin typeface="Arial Narrow"/>
                <a:cs typeface="Arial Narrow"/>
              </a:rPr>
              <a:t>pthread_t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, …</a:t>
            </a:r>
            <a:endParaRPr lang="fr-FR" dirty="0">
              <a:solidFill>
                <a:schemeClr val="bg2">
                  <a:lumMod val="2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35" name="Picture 6" descr="Business Success Conce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8716" y="4486508"/>
            <a:ext cx="432048" cy="432048"/>
          </a:xfrm>
          <a:prstGeom prst="rect">
            <a:avLst/>
          </a:prstGeom>
          <a:noFill/>
        </p:spPr>
      </p:pic>
      <p:sp>
        <p:nvSpPr>
          <p:cNvPr id="36" name="ZoneTexte 35"/>
          <p:cNvSpPr txBox="1"/>
          <p:nvPr/>
        </p:nvSpPr>
        <p:spPr>
          <a:xfrm>
            <a:off x="1778756" y="4549224"/>
            <a:ext cx="706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Arial Narrow"/>
                <a:cs typeface="Arial Narrow"/>
              </a:rPr>
              <a:t>For </a:t>
            </a:r>
            <a:r>
              <a:rPr lang="fr-FR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portability</a:t>
            </a:r>
            <a:r>
              <a:rPr lang="fr-FR" dirty="0" smtClean="0">
                <a:solidFill>
                  <a:srgbClr val="000000"/>
                </a:solidFill>
                <a:latin typeface="Arial Narrow"/>
                <a:cs typeface="Arial Narrow"/>
              </a:rPr>
              <a:t>, the </a:t>
            </a:r>
            <a:r>
              <a:rPr lang="fr-FR" dirty="0" err="1" smtClean="0">
                <a:solidFill>
                  <a:srgbClr val="3366FF"/>
                </a:solidFill>
                <a:latin typeface="Arial Narrow"/>
                <a:cs typeface="Arial Narrow"/>
              </a:rPr>
              <a:t>pthread.h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Arial Narrow"/>
                <a:cs typeface="Arial Narrow"/>
              </a:rPr>
              <a:t>header file should </a:t>
            </a:r>
            <a:r>
              <a:rPr lang="fr-FR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be</a:t>
            </a:r>
            <a:r>
              <a:rPr lang="fr-FR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included</a:t>
            </a:r>
            <a:r>
              <a:rPr lang="fr-FR" dirty="0" smtClean="0">
                <a:solidFill>
                  <a:srgbClr val="000000"/>
                </a:solidFill>
                <a:latin typeface="Arial Narrow"/>
                <a:cs typeface="Arial Narrow"/>
              </a:rPr>
              <a:t> in </a:t>
            </a:r>
            <a:r>
              <a:rPr lang="fr-FR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each</a:t>
            </a:r>
            <a:r>
              <a:rPr lang="fr-FR" dirty="0" smtClean="0">
                <a:solidFill>
                  <a:srgbClr val="000000"/>
                </a:solidFill>
                <a:latin typeface="Arial Narrow"/>
                <a:cs typeface="Arial Narrow"/>
              </a:rPr>
              <a:t> source file </a:t>
            </a:r>
          </a:p>
        </p:txBody>
      </p:sp>
      <p:pic>
        <p:nvPicPr>
          <p:cNvPr id="37" name="Picture 6" descr="Business Success Conce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8716" y="5032856"/>
            <a:ext cx="432048" cy="432048"/>
          </a:xfrm>
          <a:prstGeom prst="rect">
            <a:avLst/>
          </a:prstGeom>
          <a:noFill/>
        </p:spPr>
      </p:pic>
      <p:sp>
        <p:nvSpPr>
          <p:cNvPr id="38" name="ZoneTexte 37"/>
          <p:cNvSpPr txBox="1"/>
          <p:nvPr/>
        </p:nvSpPr>
        <p:spPr>
          <a:xfrm>
            <a:off x="1876164" y="5133672"/>
            <a:ext cx="4118236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generic</a:t>
            </a:r>
            <a:r>
              <a:rPr lang="fr-FR" dirty="0" smtClean="0"/>
              <a:t> compile command </a:t>
            </a:r>
            <a:r>
              <a:rPr lang="fr-FR" dirty="0" err="1" smtClean="0"/>
              <a:t>is</a:t>
            </a:r>
            <a:r>
              <a:rPr lang="fr-FR" dirty="0" smtClean="0"/>
              <a:t>  </a:t>
            </a:r>
          </a:p>
          <a:p>
            <a:r>
              <a:rPr lang="fr-FR" dirty="0" smtClean="0">
                <a:solidFill>
                  <a:schemeClr val="accent4"/>
                </a:solidFill>
              </a:rPr>
              <a:t>« </a:t>
            </a:r>
            <a:r>
              <a:rPr lang="fr-FR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cc –</a:t>
            </a:r>
            <a:r>
              <a:rPr lang="fr-FR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lpthread</a:t>
            </a:r>
            <a:r>
              <a:rPr lang="fr-FR" dirty="0" smtClean="0">
                <a:solidFill>
                  <a:schemeClr val="accent4"/>
                </a:solidFill>
              </a:rPr>
              <a:t> » or « </a:t>
            </a:r>
            <a:r>
              <a:rPr lang="fr-FR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cc –</a:t>
            </a:r>
            <a:r>
              <a:rPr lang="fr-FR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pthread</a:t>
            </a:r>
            <a:r>
              <a:rPr lang="fr-FR" dirty="0" smtClean="0">
                <a:solidFill>
                  <a:schemeClr val="accent4"/>
                </a:solidFill>
              </a:rPr>
              <a:t> »,  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cc = compiler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34008" y="1574503"/>
            <a:ext cx="794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Pthread</a:t>
            </a:r>
            <a:r>
              <a:rPr lang="fr-FR" dirty="0" smtClean="0"/>
              <a:t> </a:t>
            </a:r>
            <a:r>
              <a:rPr lang="fr-FR" dirty="0" err="1"/>
              <a:t>library</a:t>
            </a:r>
            <a:r>
              <a:rPr lang="fr-FR" dirty="0"/>
              <a:t> </a:t>
            </a:r>
            <a:r>
              <a:rPr lang="fr-FR" dirty="0" err="1"/>
              <a:t>contains</a:t>
            </a:r>
            <a:r>
              <a:rPr lang="fr-FR" dirty="0"/>
              <a:t> </a:t>
            </a:r>
            <a:r>
              <a:rPr lang="fr-FR" dirty="0" err="1"/>
              <a:t>hundred</a:t>
            </a:r>
            <a:r>
              <a:rPr lang="fr-FR" dirty="0"/>
              <a:t> of routines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grouped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smtClean="0"/>
              <a:t>4 </a:t>
            </a:r>
            <a:r>
              <a:rPr lang="fr-FR" dirty="0" err="1"/>
              <a:t>categories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6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9849" y="274638"/>
            <a:ext cx="7613839" cy="1143000"/>
          </a:xfrm>
        </p:spPr>
        <p:txBody>
          <a:bodyPr/>
          <a:lstStyle/>
          <a:p>
            <a:r>
              <a:rPr lang="fr-FR" dirty="0" err="1" smtClean="0"/>
              <a:t>Multithreaded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3467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3" name="Picture 4" descr="Cartoon light bul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212" y="1273622"/>
            <a:ext cx="576064" cy="725750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9284" y="1417638"/>
            <a:ext cx="5878016" cy="4675779"/>
          </a:xfrm>
          <a:prstGeom prst="rect">
            <a:avLst/>
          </a:prstGeom>
          <a:noFill/>
          <a:ln w="38100" cmpd="dbl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88" y="1710396"/>
            <a:ext cx="2552700" cy="15906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3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9849" y="127000"/>
            <a:ext cx="7613839" cy="503238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Vector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435608" y="7755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http://origin.arstechnica.com/cpu/1q00/simd/figure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09" y="838200"/>
            <a:ext cx="3225292" cy="234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33" y="3156630"/>
            <a:ext cx="209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1440658" y="3083605"/>
            <a:ext cx="9072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en-US" dirty="0">
                <a:latin typeface="Arial Narrow"/>
                <a:ea typeface="WenQuanYi Micro Hei" charset="0"/>
                <a:cs typeface="Arial Narrow"/>
              </a:rPr>
              <a:t>A </a:t>
            </a:r>
            <a:r>
              <a:rPr lang="en-US" b="1" dirty="0">
                <a:latin typeface="Arial Narrow"/>
                <a:ea typeface="WenQuanYi Micro Hei" charset="0"/>
                <a:cs typeface="Arial Narrow"/>
              </a:rPr>
              <a:t>SIMD</a:t>
            </a:r>
            <a:r>
              <a:rPr lang="en-US" dirty="0">
                <a:latin typeface="Arial Narrow"/>
                <a:ea typeface="WenQuanYi Micro Hei" charset="0"/>
                <a:cs typeface="Arial Narrow"/>
              </a:rPr>
              <a:t> machine simultaneously operates on tuples of atomic data (</a:t>
            </a:r>
            <a:r>
              <a:rPr lang="en-US" i="1" dirty="0">
                <a:latin typeface="Arial Narrow"/>
                <a:ea typeface="WenQuanYi Micro Hei" charset="0"/>
                <a:cs typeface="Arial Narrow"/>
              </a:rPr>
              <a:t>one instruction</a:t>
            </a:r>
            <a:r>
              <a:rPr lang="en-US" dirty="0">
                <a:latin typeface="Arial Narrow"/>
                <a:ea typeface="WenQuanYi Micro Hei" charset="0"/>
                <a:cs typeface="Arial Narrow"/>
              </a:rPr>
              <a:t>). </a:t>
            </a:r>
            <a:endParaRPr lang="fr-FR" sz="800" b="1" dirty="0">
              <a:solidFill>
                <a:schemeClr val="accent1">
                  <a:lumMod val="75000"/>
                </a:schemeClr>
              </a:solidFill>
              <a:latin typeface="Arial Narrow"/>
              <a:ea typeface="WenQuanYi Micro Hei" charset="0"/>
              <a:cs typeface="Arial Narrow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33" y="3516992"/>
            <a:ext cx="209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1440658" y="3442380"/>
            <a:ext cx="9288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en-US" b="1" dirty="0">
                <a:latin typeface="Arial Narrow"/>
                <a:ea typeface="WenQuanYi Micro Hei" charset="0"/>
                <a:cs typeface="Arial Narrow"/>
              </a:rPr>
              <a:t>SIMD</a:t>
            </a:r>
            <a:r>
              <a:rPr lang="en-US" dirty="0">
                <a:latin typeface="Arial Narrow"/>
                <a:ea typeface="WenQuanYi Micro Hei" charset="0"/>
                <a:cs typeface="Arial Narrow"/>
              </a:rPr>
              <a:t> is opposed to </a:t>
            </a:r>
            <a:r>
              <a:rPr lang="en-US" b="1" dirty="0">
                <a:latin typeface="Arial Narrow"/>
                <a:ea typeface="WenQuanYi Micro Hei" charset="0"/>
                <a:cs typeface="Arial Narrow"/>
              </a:rPr>
              <a:t>SCALAR </a:t>
            </a:r>
            <a:r>
              <a:rPr lang="en-US" dirty="0">
                <a:latin typeface="Arial Narrow"/>
                <a:ea typeface="WenQuanYi Micro Hei" charset="0"/>
                <a:cs typeface="Arial Narrow"/>
              </a:rPr>
              <a:t>(the traditional mechanism). </a:t>
            </a:r>
            <a:endParaRPr lang="fr-FR" sz="800" b="1" dirty="0">
              <a:solidFill>
                <a:schemeClr val="accent1">
                  <a:lumMod val="75000"/>
                </a:schemeClr>
              </a:solidFill>
              <a:latin typeface="Arial Narrow"/>
              <a:ea typeface="WenQuanYi Micro Hei" charset="0"/>
              <a:cs typeface="Arial Narrow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39070" y="3826555"/>
            <a:ext cx="75906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/>
                <a:cs typeface="Arial Narrow"/>
              </a:rPr>
              <a:t>SIMD</a:t>
            </a:r>
            <a:r>
              <a:rPr lang="en-US" dirty="0">
                <a:latin typeface="Arial Narrow"/>
                <a:cs typeface="Arial Narrow"/>
              </a:rPr>
              <a:t> is about exploiting parallelism in the data stream (</a:t>
            </a:r>
            <a:r>
              <a:rPr lang="en-US" dirty="0">
                <a:solidFill>
                  <a:srgbClr val="7030A0"/>
                </a:solidFill>
                <a:latin typeface="Arial Narrow"/>
                <a:cs typeface="Arial Narrow"/>
              </a:rPr>
              <a:t>DLP</a:t>
            </a:r>
            <a:r>
              <a:rPr lang="en-US" dirty="0">
                <a:latin typeface="Arial Narrow"/>
                <a:cs typeface="Arial Narrow"/>
              </a:rPr>
              <a:t>) , while superscalar </a:t>
            </a:r>
            <a:r>
              <a:rPr lang="en-US" b="1" dirty="0">
                <a:latin typeface="Arial Narrow"/>
                <a:cs typeface="Arial Narrow"/>
              </a:rPr>
              <a:t>SISD</a:t>
            </a:r>
            <a:r>
              <a:rPr lang="en-US" dirty="0">
                <a:latin typeface="Arial Narrow"/>
                <a:cs typeface="Arial Narrow"/>
              </a:rPr>
              <a:t> is </a:t>
            </a:r>
            <a:endParaRPr lang="en-US" dirty="0" smtClean="0">
              <a:latin typeface="Arial Narrow"/>
              <a:cs typeface="Arial Narrow"/>
            </a:endParaRPr>
          </a:p>
          <a:p>
            <a:r>
              <a:rPr lang="en-US" dirty="0" smtClean="0">
                <a:latin typeface="Arial Narrow"/>
                <a:cs typeface="Arial Narrow"/>
              </a:rPr>
              <a:t>about </a:t>
            </a:r>
            <a:r>
              <a:rPr lang="en-US" dirty="0">
                <a:latin typeface="Arial Narrow"/>
                <a:cs typeface="Arial Narrow"/>
              </a:rPr>
              <a:t>exploiting parallelism in the instruction stream (</a:t>
            </a:r>
            <a:r>
              <a:rPr lang="en-US" dirty="0">
                <a:solidFill>
                  <a:srgbClr val="7030A0"/>
                </a:solidFill>
                <a:latin typeface="Arial Narrow"/>
                <a:cs typeface="Arial Narrow"/>
              </a:rPr>
              <a:t>ILP</a:t>
            </a:r>
            <a:r>
              <a:rPr lang="en-US" dirty="0">
                <a:latin typeface="Arial Narrow"/>
                <a:cs typeface="Arial Narrow"/>
              </a:rPr>
              <a:t>).</a:t>
            </a:r>
            <a:endParaRPr lang="fr-FR" dirty="0">
              <a:latin typeface="Arial Narrow"/>
              <a:cs typeface="Arial Narrow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83" y="3902755"/>
            <a:ext cx="209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70" y="4479017"/>
            <a:ext cx="209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440658" y="4415517"/>
            <a:ext cx="74930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en-US" b="1" dirty="0">
                <a:latin typeface="Arial Narrow"/>
                <a:ea typeface="WenQuanYi Micro Hei" charset="0"/>
                <a:cs typeface="Arial Narrow"/>
              </a:rPr>
              <a:t>SIMD</a:t>
            </a:r>
            <a:r>
              <a:rPr lang="en-US" dirty="0">
                <a:latin typeface="Arial Narrow"/>
                <a:ea typeface="WenQuanYi Micro Hei" charset="0"/>
                <a:cs typeface="Arial Narrow"/>
              </a:rPr>
              <a:t> is usually referred as </a:t>
            </a:r>
            <a:r>
              <a:rPr lang="en-US" b="1" dirty="0">
                <a:latin typeface="Arial Narrow"/>
                <a:ea typeface="WenQuanYi Micro Hei" charset="0"/>
                <a:cs typeface="Arial Narrow"/>
              </a:rPr>
              <a:t>VECTOR COMPUTING</a:t>
            </a:r>
            <a:r>
              <a:rPr lang="en-US" dirty="0">
                <a:latin typeface="Arial Narrow"/>
                <a:ea typeface="WenQuanYi Micro Hei" charset="0"/>
                <a:cs typeface="Arial Narrow"/>
              </a:rPr>
              <a:t>, since its basic unit is the </a:t>
            </a:r>
            <a:r>
              <a:rPr lang="en-US" i="1" dirty="0">
                <a:solidFill>
                  <a:srgbClr val="7030A0"/>
                </a:solidFill>
                <a:latin typeface="Arial Narrow"/>
                <a:ea typeface="WenQuanYi Micro Hei" charset="0"/>
                <a:cs typeface="Arial Narrow"/>
              </a:rPr>
              <a:t>vector</a:t>
            </a:r>
            <a:r>
              <a:rPr lang="en-US" dirty="0">
                <a:latin typeface="Arial Narrow"/>
                <a:ea typeface="WenQuanYi Micro Hei" charset="0"/>
                <a:cs typeface="Arial Narrow"/>
              </a:rPr>
              <a:t>.</a:t>
            </a:r>
            <a:endParaRPr lang="fr-FR" sz="800" b="1" dirty="0">
              <a:solidFill>
                <a:schemeClr val="accent1">
                  <a:lumMod val="75000"/>
                </a:schemeClr>
              </a:solidFill>
              <a:latin typeface="Arial Narrow"/>
              <a:ea typeface="WenQuanYi Micro Hei" charset="0"/>
              <a:cs typeface="Arial Narrow"/>
            </a:endParaRPr>
          </a:p>
        </p:txBody>
      </p:sp>
      <p:pic>
        <p:nvPicPr>
          <p:cNvPr id="18" name="Picture 4" descr="http://origin.arstechnica.com/cpu/1q00/simd/figure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9" y="877888"/>
            <a:ext cx="2089022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70" y="4874305"/>
            <a:ext cx="209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440658" y="4786992"/>
            <a:ext cx="9217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Vectors are represented in what is called </a:t>
            </a:r>
            <a:r>
              <a:rPr lang="en-US" i="1" dirty="0">
                <a:solidFill>
                  <a:srgbClr val="7030A0"/>
                </a:solidFill>
                <a:latin typeface="Arial Narrow"/>
                <a:cs typeface="Arial Narrow"/>
              </a:rPr>
              <a:t>packed data format</a:t>
            </a:r>
            <a:r>
              <a:rPr lang="en-US" dirty="0">
                <a:latin typeface="Arial Narrow"/>
                <a:cs typeface="Arial Narrow"/>
              </a:rPr>
              <a:t> stored into </a:t>
            </a:r>
            <a:r>
              <a:rPr lang="en-US" i="1" dirty="0">
                <a:solidFill>
                  <a:srgbClr val="7030A0"/>
                </a:solidFill>
                <a:latin typeface="Arial Narrow"/>
                <a:cs typeface="Arial Narrow"/>
              </a:rPr>
              <a:t>vector registers</a:t>
            </a:r>
            <a:r>
              <a:rPr lang="en-US" dirty="0">
                <a:latin typeface="Arial Narrow"/>
                <a:cs typeface="Arial Narrow"/>
              </a:rPr>
              <a:t>.</a:t>
            </a:r>
            <a:endParaRPr lang="fr-FR" sz="800" b="1" dirty="0">
              <a:solidFill>
                <a:srgbClr val="009973"/>
              </a:solidFill>
              <a:latin typeface="Arial Narrow"/>
              <a:cs typeface="Arial Narrow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70" y="5245780"/>
            <a:ext cx="209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440658" y="5171167"/>
            <a:ext cx="9072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en-US" dirty="0">
                <a:latin typeface="Arial Narrow"/>
                <a:ea typeface="WenQuanYi Micro Hei" charset="0"/>
                <a:cs typeface="Arial Narrow"/>
              </a:rPr>
              <a:t>On a given machine, the </a:t>
            </a:r>
            <a:r>
              <a:rPr lang="en-US" dirty="0" smtClean="0">
                <a:latin typeface="Arial Narrow"/>
                <a:ea typeface="WenQuanYi Micro Hei" charset="0"/>
                <a:cs typeface="Arial Narrow"/>
              </a:rPr>
              <a:t>length/number </a:t>
            </a:r>
            <a:r>
              <a:rPr lang="en-US" dirty="0">
                <a:latin typeface="Arial Narrow"/>
                <a:ea typeface="WenQuanYi Micro Hei" charset="0"/>
                <a:cs typeface="Arial Narrow"/>
              </a:rPr>
              <a:t>of the vector registers </a:t>
            </a:r>
            <a:r>
              <a:rPr lang="en-US" dirty="0" smtClean="0">
                <a:latin typeface="Arial Narrow"/>
                <a:ea typeface="WenQuanYi Micro Hei" charset="0"/>
                <a:cs typeface="Arial Narrow"/>
              </a:rPr>
              <a:t>are fixed</a:t>
            </a:r>
            <a:endParaRPr lang="fr-FR" sz="800" b="1" dirty="0">
              <a:solidFill>
                <a:schemeClr val="accent1">
                  <a:lumMod val="75000"/>
                </a:schemeClr>
              </a:solidFill>
              <a:latin typeface="Arial Narrow"/>
              <a:ea typeface="WenQuanYi Micro Hei" charset="0"/>
              <a:cs typeface="Arial Narrow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70" y="5617255"/>
            <a:ext cx="209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434308" y="5582330"/>
            <a:ext cx="9215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SIMD can be implemented on using specific extensions </a:t>
            </a:r>
            <a:r>
              <a:rPr lang="en-US" b="1" dirty="0">
                <a:latin typeface="Arial Narrow"/>
                <a:cs typeface="Arial Narrow"/>
              </a:rPr>
              <a:t>MMX</a:t>
            </a:r>
            <a:r>
              <a:rPr lang="en-US" dirty="0">
                <a:latin typeface="Arial Narrow"/>
                <a:cs typeface="Arial Narrow"/>
              </a:rPr>
              <a:t>, </a:t>
            </a:r>
            <a:r>
              <a:rPr lang="en-US" b="1" dirty="0">
                <a:latin typeface="Arial Narrow"/>
                <a:cs typeface="Arial Narrow"/>
              </a:rPr>
              <a:t>SSE</a:t>
            </a:r>
            <a:r>
              <a:rPr lang="en-US" dirty="0">
                <a:latin typeface="Arial Narrow"/>
                <a:cs typeface="Arial Narrow"/>
              </a:rPr>
              <a:t>, </a:t>
            </a:r>
            <a:r>
              <a:rPr lang="en-US" b="1" dirty="0">
                <a:latin typeface="Arial Narrow"/>
                <a:cs typeface="Arial Narrow"/>
              </a:rPr>
              <a:t>AVX</a:t>
            </a:r>
            <a:r>
              <a:rPr lang="en-US" dirty="0">
                <a:latin typeface="Arial Narrow"/>
                <a:cs typeface="Arial Narrow"/>
              </a:rPr>
              <a:t>, … </a:t>
            </a:r>
            <a:endParaRPr lang="fr-FR" sz="800" b="1" dirty="0">
              <a:solidFill>
                <a:srgbClr val="009973"/>
              </a:solidFill>
              <a:latin typeface="Arial Narrow"/>
              <a:cs typeface="Arial Narrow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 flipV="1">
            <a:off x="13467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5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0" grpId="0"/>
      <p:bldP spid="22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 flipV="1">
            <a:off x="13467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319849" y="127000"/>
            <a:ext cx="7613839" cy="503238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Vector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1435608" y="7755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35608" y="996950"/>
            <a:ext cx="5832475" cy="346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fr-FR" dirty="0" smtClean="0">
                <a:solidFill>
                  <a:schemeClr val="accent3"/>
                </a:solidFill>
                <a:latin typeface="Adobe Fan Heiti Std B" pitchFamily="34" charset="-128"/>
                <a:ea typeface="Adobe Fan Heiti Std B" pitchFamily="34" charset="-128"/>
              </a:rPr>
              <a:t>SIMD </a:t>
            </a:r>
            <a:r>
              <a:rPr lang="fr-FR" dirty="0" err="1" smtClean="0">
                <a:solidFill>
                  <a:schemeClr val="accent3"/>
                </a:solidFill>
                <a:latin typeface="Adobe Fan Heiti Std B" pitchFamily="34" charset="-128"/>
                <a:ea typeface="Adobe Fan Heiti Std B" pitchFamily="34" charset="-128"/>
              </a:rPr>
              <a:t>Implementation</a:t>
            </a:r>
            <a:endParaRPr lang="fr-FR" dirty="0" smtClean="0">
              <a:solidFill>
                <a:schemeClr val="accent3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690688"/>
            <a:ext cx="7928871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83" y="5391830"/>
            <a:ext cx="171131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1435608" y="5318805"/>
            <a:ext cx="7409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en-US" dirty="0" smtClean="0">
                <a:latin typeface="Arial Narrow"/>
                <a:ea typeface="WenQuanYi Micro Hei" charset="0"/>
                <a:cs typeface="Arial Narrow"/>
              </a:rPr>
              <a:t>Then AVX2, MIC, …</a:t>
            </a:r>
            <a:endParaRPr lang="fr-FR" sz="800" b="1" dirty="0">
              <a:solidFill>
                <a:schemeClr val="accent1">
                  <a:lumMod val="75000"/>
                </a:schemeClr>
              </a:solidFill>
              <a:latin typeface="Arial Narrow"/>
              <a:ea typeface="WenQuanYi Micro Hei" charset="0"/>
              <a:cs typeface="Arial Narrow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83" y="5734730"/>
            <a:ext cx="171131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448308" y="5661705"/>
            <a:ext cx="7409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en-US" dirty="0" smtClean="0">
                <a:latin typeface="Arial Narrow"/>
                <a:ea typeface="WenQuanYi Micro Hei" charset="0"/>
                <a:cs typeface="Arial Narrow"/>
              </a:rPr>
              <a:t>Vector instructions can be used from their </a:t>
            </a:r>
            <a:r>
              <a:rPr lang="en-US" u="sng" dirty="0" smtClean="0">
                <a:latin typeface="Arial Narrow"/>
                <a:ea typeface="WenQuanYi Micro Hei" charset="0"/>
                <a:cs typeface="Arial Narrow"/>
              </a:rPr>
              <a:t>native form </a:t>
            </a:r>
            <a:r>
              <a:rPr lang="en-US" dirty="0" smtClean="0">
                <a:latin typeface="Arial Narrow"/>
                <a:ea typeface="WenQuanYi Micro Hei" charset="0"/>
                <a:cs typeface="Arial Narrow"/>
              </a:rPr>
              <a:t>or through </a:t>
            </a:r>
            <a:r>
              <a:rPr lang="en-US" u="sng" dirty="0" err="1" smtClean="0">
                <a:latin typeface="Arial Narrow"/>
                <a:ea typeface="WenQuanYi Micro Hei" charset="0"/>
                <a:cs typeface="Arial Narrow"/>
              </a:rPr>
              <a:t>intrinsics</a:t>
            </a:r>
            <a:endParaRPr lang="fr-FR" sz="800" b="1" u="sng" dirty="0">
              <a:solidFill>
                <a:schemeClr val="accent1">
                  <a:lumMod val="75000"/>
                </a:schemeClr>
              </a:solidFill>
              <a:latin typeface="Arial Narrow"/>
              <a:ea typeface="WenQuanYi Micro Hei" charset="0"/>
              <a:cs typeface="Arial Narrow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0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 flipV="1">
            <a:off x="13467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319849" y="127000"/>
            <a:ext cx="7613839" cy="503238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Vector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1435608" y="7755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7" y="806450"/>
            <a:ext cx="4684711" cy="126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49" y="2008495"/>
            <a:ext cx="4774564" cy="151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95" y="3475345"/>
            <a:ext cx="4658805" cy="141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49" y="4799171"/>
            <a:ext cx="4659470" cy="141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6094413" y="900113"/>
            <a:ext cx="287069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MMX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 =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M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ulti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M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edia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e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X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tension</a:t>
            </a:r>
            <a:endParaRPr lang="fr-FR" sz="1600" dirty="0">
              <a:solidFill>
                <a:schemeClr val="accent6">
                  <a:lumMod val="75000"/>
                </a:schemeClr>
              </a:solidFill>
              <a:latin typeface="Arial Narrow"/>
              <a:ea typeface="WenQuanYi Micro Hei" charset="0"/>
              <a:cs typeface="Arial Narrow"/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SSE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 =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S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treaming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S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IMD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E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xtension</a:t>
            </a:r>
          </a:p>
          <a:p>
            <a:pPr>
              <a:buFont typeface="Times New Roman" pitchFamily="18" charset="0"/>
              <a:buNone/>
              <a:defRPr/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AVX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 =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A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dvanced 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V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ector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E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xtensions</a:t>
            </a:r>
          </a:p>
          <a:p>
            <a:pPr>
              <a:buFont typeface="Times New Roman" pitchFamily="18" charset="0"/>
              <a:buNone/>
              <a:defRPr/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MIC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 = 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M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any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 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I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ntegrated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 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C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  <a:latin typeface="Arial Narrow"/>
                <a:ea typeface="WenQuanYi Micro Hei" charset="0"/>
                <a:cs typeface="Arial Narrow"/>
              </a:rPr>
              <a:t>ore</a:t>
            </a:r>
            <a:endParaRPr lang="fr-FR" sz="1600" dirty="0">
              <a:solidFill>
                <a:schemeClr val="accent6">
                  <a:lumMod val="75000"/>
                </a:schemeClr>
              </a:solidFill>
              <a:latin typeface="Arial Narrow"/>
              <a:ea typeface="WenQuanYi Micro Hei" charset="0"/>
              <a:cs typeface="Arial Narrow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3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 flipV="1">
            <a:off x="13467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319849" y="127000"/>
            <a:ext cx="7613839" cy="503238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Vector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1435608" y="7755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46745" y="814447"/>
            <a:ext cx="749725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 Narrow"/>
                <a:cs typeface="Arial Narrow"/>
              </a:rPr>
              <a:t>SSE</a:t>
            </a:r>
            <a:r>
              <a:rPr lang="en-US" sz="1600" dirty="0">
                <a:latin typeface="Arial Narrow"/>
                <a:cs typeface="Arial Narrow"/>
              </a:rPr>
              <a:t> = </a:t>
            </a:r>
            <a:r>
              <a:rPr lang="en-US" sz="1600" b="1" dirty="0">
                <a:latin typeface="Arial Narrow"/>
                <a:cs typeface="Arial Narrow"/>
              </a:rPr>
              <a:t>S</a:t>
            </a:r>
            <a:r>
              <a:rPr lang="en-US" sz="1600" dirty="0">
                <a:latin typeface="Arial Narrow"/>
                <a:cs typeface="Arial Narrow"/>
              </a:rPr>
              <a:t>treaming </a:t>
            </a:r>
            <a:r>
              <a:rPr lang="en-US" sz="1600" b="1" dirty="0">
                <a:latin typeface="Arial Narrow"/>
                <a:cs typeface="Arial Narrow"/>
              </a:rPr>
              <a:t>S</a:t>
            </a:r>
            <a:r>
              <a:rPr lang="en-US" sz="1600" dirty="0">
                <a:latin typeface="Arial Narrow"/>
                <a:cs typeface="Arial Narrow"/>
              </a:rPr>
              <a:t>IMD </a:t>
            </a:r>
            <a:r>
              <a:rPr lang="en-US" sz="1600" b="1" dirty="0">
                <a:latin typeface="Arial Narrow"/>
                <a:cs typeface="Arial Narrow"/>
              </a:rPr>
              <a:t>E</a:t>
            </a:r>
            <a:r>
              <a:rPr lang="en-US" sz="1600" dirty="0">
                <a:latin typeface="Arial Narrow"/>
                <a:cs typeface="Arial Narrow"/>
              </a:rPr>
              <a:t>xtensions</a:t>
            </a:r>
          </a:p>
          <a:p>
            <a:endParaRPr lang="en-US" sz="1600" dirty="0">
              <a:latin typeface="Arial Narrow"/>
              <a:cs typeface="Arial Narrow"/>
            </a:endParaRPr>
          </a:p>
          <a:p>
            <a:r>
              <a:rPr lang="en-US" sz="1600" dirty="0">
                <a:latin typeface="Arial Narrow"/>
                <a:cs typeface="Arial Narrow"/>
              </a:rPr>
              <a:t>SEE programming can be done either through </a:t>
            </a:r>
            <a:r>
              <a:rPr lang="en-US" sz="1600" dirty="0">
                <a:solidFill>
                  <a:srgbClr val="7878DE"/>
                </a:solidFill>
                <a:latin typeface="Arial Narrow"/>
                <a:cs typeface="Arial Narrow"/>
              </a:rPr>
              <a:t>(inline) assembly </a:t>
            </a:r>
            <a:r>
              <a:rPr lang="en-US" sz="1600" dirty="0">
                <a:latin typeface="Arial Narrow"/>
                <a:cs typeface="Arial Narrow"/>
              </a:rPr>
              <a:t>or </a:t>
            </a:r>
            <a:endParaRPr lang="en-US" sz="1600" dirty="0" smtClean="0">
              <a:latin typeface="Arial Narrow"/>
              <a:cs typeface="Arial Narrow"/>
            </a:endParaRPr>
          </a:p>
          <a:p>
            <a:r>
              <a:rPr lang="en-US" sz="1600" dirty="0" smtClean="0">
                <a:latin typeface="Arial Narrow"/>
                <a:cs typeface="Arial Narrow"/>
              </a:rPr>
              <a:t>from </a:t>
            </a:r>
            <a:r>
              <a:rPr lang="en-US" sz="1600" dirty="0">
                <a:latin typeface="Arial Narrow"/>
                <a:cs typeface="Arial Narrow"/>
              </a:rPr>
              <a:t>a high-level language (C and C++) using </a:t>
            </a:r>
            <a:r>
              <a:rPr lang="en-US" sz="1600" dirty="0" err="1">
                <a:solidFill>
                  <a:srgbClr val="7878DE"/>
                </a:solidFill>
                <a:latin typeface="Arial Narrow"/>
                <a:cs typeface="Arial Narrow"/>
              </a:rPr>
              <a:t>intrinsics</a:t>
            </a:r>
            <a:r>
              <a:rPr lang="en-US" sz="1600" dirty="0">
                <a:latin typeface="Arial Narrow"/>
                <a:cs typeface="Arial Narrow"/>
              </a:rPr>
              <a:t>.</a:t>
            </a:r>
          </a:p>
          <a:p>
            <a:endParaRPr lang="en-US" sz="1600" dirty="0">
              <a:latin typeface="Arial Narrow"/>
              <a:cs typeface="Arial Narrow"/>
            </a:endParaRPr>
          </a:p>
          <a:p>
            <a:r>
              <a:rPr lang="en-US" sz="1600" dirty="0">
                <a:latin typeface="Arial Narrow"/>
                <a:cs typeface="Arial Narrow"/>
              </a:rPr>
              <a:t>The </a:t>
            </a:r>
            <a:r>
              <a:rPr lang="en-US" sz="1600" dirty="0">
                <a:solidFill>
                  <a:srgbClr val="7878DE"/>
                </a:solidFill>
                <a:latin typeface="Arial Narrow"/>
                <a:cs typeface="Arial Narrow"/>
              </a:rPr>
              <a:t>{</a:t>
            </a:r>
            <a:r>
              <a:rPr lang="en-US" sz="1600" dirty="0" err="1">
                <a:solidFill>
                  <a:srgbClr val="7878DE"/>
                </a:solidFill>
                <a:latin typeface="Arial Narrow"/>
                <a:cs typeface="Arial Narrow"/>
              </a:rPr>
              <a:t>x,e,p</a:t>
            </a:r>
            <a:r>
              <a:rPr lang="en-US" sz="1600" dirty="0">
                <a:solidFill>
                  <a:srgbClr val="7878DE"/>
                </a:solidFill>
                <a:latin typeface="Arial Narrow"/>
                <a:cs typeface="Arial Narrow"/>
              </a:rPr>
              <a:t>}</a:t>
            </a:r>
            <a:r>
              <a:rPr lang="en-US" sz="1600" dirty="0" err="1">
                <a:solidFill>
                  <a:srgbClr val="7878DE"/>
                </a:solidFill>
                <a:latin typeface="Arial Narrow"/>
                <a:cs typeface="Arial Narrow"/>
              </a:rPr>
              <a:t>mmintrin.h</a:t>
            </a:r>
            <a:r>
              <a:rPr lang="en-US" sz="1600" dirty="0">
                <a:solidFill>
                  <a:srgbClr val="7878DE"/>
                </a:solidFill>
                <a:latin typeface="Arial Narrow"/>
                <a:cs typeface="Arial Narrow"/>
              </a:rPr>
              <a:t> </a:t>
            </a:r>
            <a:r>
              <a:rPr lang="en-US" sz="1600" dirty="0">
                <a:latin typeface="Arial Narrow"/>
                <a:cs typeface="Arial Narrow"/>
              </a:rPr>
              <a:t>header file contains the declarations for the </a:t>
            </a:r>
            <a:r>
              <a:rPr lang="en-US" sz="1600" dirty="0" err="1">
                <a:latin typeface="Arial Narrow"/>
                <a:cs typeface="Arial Narrow"/>
              </a:rPr>
              <a:t>SSEx</a:t>
            </a:r>
            <a:r>
              <a:rPr lang="en-US" sz="1600" dirty="0">
                <a:latin typeface="Arial Narrow"/>
                <a:cs typeface="Arial Narrow"/>
              </a:rPr>
              <a:t> instructions </a:t>
            </a:r>
            <a:r>
              <a:rPr lang="en-US" sz="1600" dirty="0" err="1">
                <a:latin typeface="Arial Narrow"/>
                <a:cs typeface="Arial Narrow"/>
              </a:rPr>
              <a:t>intrinsics</a:t>
            </a:r>
            <a:r>
              <a:rPr lang="en-US" sz="1600" dirty="0">
                <a:latin typeface="Arial Narrow"/>
                <a:cs typeface="Arial Narrow"/>
              </a:rPr>
              <a:t>.</a:t>
            </a:r>
          </a:p>
          <a:p>
            <a:r>
              <a:rPr lang="en-US" sz="1600" dirty="0">
                <a:latin typeface="Arial Narrow"/>
                <a:cs typeface="Arial Narrow"/>
              </a:rPr>
              <a:t>   </a:t>
            </a:r>
            <a:r>
              <a:rPr lang="en-US" sz="1600" dirty="0" err="1">
                <a:solidFill>
                  <a:srgbClr val="7878DE"/>
                </a:solidFill>
                <a:latin typeface="Arial Narrow"/>
                <a:cs typeface="Arial Narrow"/>
              </a:rPr>
              <a:t>xmmintrin.h</a:t>
            </a:r>
            <a:r>
              <a:rPr lang="en-US" sz="1600" dirty="0">
                <a:latin typeface="Arial Narrow"/>
                <a:cs typeface="Arial Narrow"/>
              </a:rPr>
              <a:t> -&gt; SSE</a:t>
            </a:r>
          </a:p>
          <a:p>
            <a:r>
              <a:rPr lang="en-US" sz="1600" dirty="0">
                <a:latin typeface="Arial Narrow"/>
                <a:cs typeface="Arial Narrow"/>
              </a:rPr>
              <a:t>   </a:t>
            </a:r>
            <a:r>
              <a:rPr lang="en-US" sz="1600" dirty="0" err="1">
                <a:solidFill>
                  <a:srgbClr val="7878DE"/>
                </a:solidFill>
                <a:latin typeface="Arial Narrow"/>
                <a:cs typeface="Arial Narrow"/>
              </a:rPr>
              <a:t>emmintrin.h</a:t>
            </a:r>
            <a:r>
              <a:rPr lang="en-US" sz="1600" dirty="0">
                <a:latin typeface="Arial Narrow"/>
                <a:cs typeface="Arial Narrow"/>
              </a:rPr>
              <a:t> -&gt; SSE2</a:t>
            </a:r>
          </a:p>
          <a:p>
            <a:r>
              <a:rPr lang="en-US" sz="1600" dirty="0">
                <a:latin typeface="Arial Narrow"/>
                <a:cs typeface="Arial Narrow"/>
              </a:rPr>
              <a:t>  </a:t>
            </a:r>
            <a:r>
              <a:rPr lang="en-US" sz="1600" dirty="0">
                <a:solidFill>
                  <a:srgbClr val="7878DE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>
                <a:solidFill>
                  <a:srgbClr val="7878DE"/>
                </a:solidFill>
                <a:latin typeface="Arial Narrow"/>
                <a:cs typeface="Arial Narrow"/>
              </a:rPr>
              <a:t>pmmintrin.h</a:t>
            </a:r>
            <a:r>
              <a:rPr lang="en-US" sz="1600" dirty="0">
                <a:solidFill>
                  <a:srgbClr val="7878DE"/>
                </a:solidFill>
                <a:latin typeface="Arial Narrow"/>
                <a:cs typeface="Arial Narrow"/>
              </a:rPr>
              <a:t> </a:t>
            </a:r>
            <a:r>
              <a:rPr lang="en-US" sz="1600" dirty="0">
                <a:latin typeface="Arial Narrow"/>
                <a:cs typeface="Arial Narrow"/>
              </a:rPr>
              <a:t>-&gt; SSE3</a:t>
            </a:r>
          </a:p>
          <a:p>
            <a:endParaRPr lang="en-US" sz="1600" dirty="0">
              <a:latin typeface="Arial Narrow"/>
              <a:cs typeface="Arial Narrow"/>
            </a:endParaRPr>
          </a:p>
          <a:p>
            <a:r>
              <a:rPr lang="en-US" sz="1600" dirty="0" smtClean="0">
                <a:latin typeface="Arial Narrow"/>
                <a:cs typeface="Arial Narrow"/>
              </a:rPr>
              <a:t>SSE instruction </a:t>
            </a:r>
            <a:r>
              <a:rPr lang="en-US" sz="1600" dirty="0">
                <a:latin typeface="Arial Narrow"/>
                <a:cs typeface="Arial Narrow"/>
              </a:rPr>
              <a:t>sets can be </a:t>
            </a:r>
            <a:r>
              <a:rPr lang="en-US" sz="1600" dirty="0" smtClean="0">
                <a:latin typeface="Arial Narrow"/>
                <a:cs typeface="Arial Narrow"/>
              </a:rPr>
              <a:t>enabled </a:t>
            </a:r>
            <a:r>
              <a:rPr lang="en-US" sz="1600" dirty="0">
                <a:latin typeface="Arial Narrow"/>
                <a:cs typeface="Arial Narrow"/>
              </a:rPr>
              <a:t>or disabled. If </a:t>
            </a:r>
            <a:r>
              <a:rPr lang="en-US" sz="1600" dirty="0" smtClean="0">
                <a:latin typeface="Arial Narrow"/>
                <a:cs typeface="Arial Narrow"/>
              </a:rPr>
              <a:t>disabled, </a:t>
            </a:r>
            <a:r>
              <a:rPr lang="en-US" sz="1600" dirty="0">
                <a:latin typeface="Arial Narrow"/>
                <a:cs typeface="Arial Narrow"/>
              </a:rPr>
              <a:t>SSE instructions will not be possible. </a:t>
            </a:r>
            <a:endParaRPr lang="en-US" sz="1600" dirty="0" smtClean="0">
              <a:latin typeface="Arial Narrow"/>
              <a:cs typeface="Arial Narrow"/>
            </a:endParaRPr>
          </a:p>
          <a:p>
            <a:r>
              <a:rPr lang="en-US" sz="1600" dirty="0" smtClean="0">
                <a:latin typeface="Arial Narrow"/>
                <a:cs typeface="Arial Narrow"/>
              </a:rPr>
              <a:t>It </a:t>
            </a:r>
            <a:r>
              <a:rPr lang="en-US" sz="1600" dirty="0">
                <a:latin typeface="Arial Narrow"/>
                <a:cs typeface="Arial Narrow"/>
              </a:rPr>
              <a:t>is </a:t>
            </a:r>
            <a:r>
              <a:rPr lang="en-US" sz="1600" dirty="0" err="1">
                <a:latin typeface="Arial Narrow"/>
                <a:cs typeface="Arial Narrow"/>
              </a:rPr>
              <a:t>ecommended</a:t>
            </a:r>
            <a:r>
              <a:rPr lang="en-US" sz="1600" dirty="0">
                <a:latin typeface="Arial Narrow"/>
                <a:cs typeface="Arial Narrow"/>
              </a:rPr>
              <a:t> to leave this BIOS feature enabled by default. </a:t>
            </a:r>
            <a:endParaRPr lang="en-US" sz="1600" dirty="0" smtClean="0">
              <a:latin typeface="Arial Narrow"/>
              <a:cs typeface="Arial Narrow"/>
            </a:endParaRPr>
          </a:p>
          <a:p>
            <a:r>
              <a:rPr lang="en-US" sz="1600" dirty="0" smtClean="0">
                <a:latin typeface="Arial Narrow"/>
                <a:cs typeface="Arial Narrow"/>
              </a:rPr>
              <a:t>In </a:t>
            </a:r>
            <a:r>
              <a:rPr lang="en-US" sz="1600" dirty="0">
                <a:latin typeface="Arial Narrow"/>
                <a:cs typeface="Arial Narrow"/>
              </a:rPr>
              <a:t>any case MMX (</a:t>
            </a:r>
            <a:r>
              <a:rPr lang="en-US" sz="1600" dirty="0" err="1">
                <a:latin typeface="Arial Narrow"/>
                <a:cs typeface="Arial Narrow"/>
              </a:rPr>
              <a:t>MultiMedia</a:t>
            </a:r>
            <a:r>
              <a:rPr lang="en-US" sz="1600" dirty="0">
                <a:latin typeface="Arial Narrow"/>
                <a:cs typeface="Arial Narrow"/>
              </a:rPr>
              <a:t> </a:t>
            </a:r>
            <a:r>
              <a:rPr lang="en-US" sz="1600" dirty="0" err="1">
                <a:latin typeface="Arial Narrow"/>
                <a:cs typeface="Arial Narrow"/>
              </a:rPr>
              <a:t>eXtensions</a:t>
            </a:r>
            <a:r>
              <a:rPr lang="en-US" sz="1600" dirty="0">
                <a:latin typeface="Arial Narrow"/>
                <a:cs typeface="Arial Narrow"/>
              </a:rPr>
              <a:t>) will still </a:t>
            </a:r>
            <a:r>
              <a:rPr lang="en-US" sz="1600" dirty="0" smtClean="0">
                <a:latin typeface="Arial Narrow"/>
                <a:cs typeface="Arial Narrow"/>
              </a:rPr>
              <a:t>available</a:t>
            </a:r>
            <a:r>
              <a:rPr lang="en-US" sz="1600" dirty="0">
                <a:latin typeface="Arial Narrow"/>
                <a:cs typeface="Arial Narrow"/>
              </a:rPr>
              <a:t>.</a:t>
            </a:r>
          </a:p>
          <a:p>
            <a:endParaRPr lang="en-US" sz="800" dirty="0">
              <a:latin typeface="Arial Narrow"/>
              <a:cs typeface="Arial Narrow"/>
            </a:endParaRPr>
          </a:p>
          <a:p>
            <a:r>
              <a:rPr lang="en-US" sz="1600" dirty="0" smtClean="0">
                <a:latin typeface="Arial Narrow"/>
                <a:cs typeface="Arial Narrow"/>
              </a:rPr>
              <a:t>Compile </a:t>
            </a:r>
            <a:r>
              <a:rPr lang="en-US" sz="1600" dirty="0">
                <a:latin typeface="Arial Narrow"/>
                <a:cs typeface="Arial Narrow"/>
              </a:rPr>
              <a:t>your SSE code with "</a:t>
            </a:r>
            <a:r>
              <a:rPr lang="en-US" sz="1600" dirty="0" err="1">
                <a:solidFill>
                  <a:srgbClr val="00B050"/>
                </a:solidFill>
                <a:latin typeface="Arial Narrow"/>
                <a:cs typeface="Arial Narrow"/>
              </a:rPr>
              <a:t>gcc</a:t>
            </a:r>
            <a:r>
              <a:rPr lang="en-US" sz="1600" dirty="0">
                <a:solidFill>
                  <a:srgbClr val="00B050"/>
                </a:solidFill>
                <a:latin typeface="Arial Narrow"/>
                <a:cs typeface="Arial Narrow"/>
              </a:rPr>
              <a:t> -o vector </a:t>
            </a:r>
            <a:r>
              <a:rPr lang="en-US" sz="1600" dirty="0" err="1">
                <a:solidFill>
                  <a:srgbClr val="00B050"/>
                </a:solidFill>
                <a:latin typeface="Arial Narrow"/>
                <a:cs typeface="Arial Narrow"/>
              </a:rPr>
              <a:t>vector.c</a:t>
            </a:r>
            <a:r>
              <a:rPr lang="en-US" sz="1600" dirty="0">
                <a:solidFill>
                  <a:srgbClr val="00B050"/>
                </a:solidFill>
                <a:latin typeface="Arial Narrow"/>
                <a:cs typeface="Arial Narrow"/>
              </a:rPr>
              <a:t> -</a:t>
            </a:r>
            <a:r>
              <a:rPr lang="en-US" sz="1600" dirty="0" err="1">
                <a:solidFill>
                  <a:srgbClr val="00B050"/>
                </a:solidFill>
                <a:latin typeface="Arial Narrow"/>
                <a:cs typeface="Arial Narrow"/>
              </a:rPr>
              <a:t>msse</a:t>
            </a:r>
            <a:r>
              <a:rPr lang="en-US" sz="1600" dirty="0">
                <a:solidFill>
                  <a:srgbClr val="00B050"/>
                </a:solidFill>
                <a:latin typeface="Arial Narrow"/>
                <a:cs typeface="Arial Narrow"/>
              </a:rPr>
              <a:t> -msse2 -msse3</a:t>
            </a:r>
            <a:r>
              <a:rPr lang="en-US" sz="1600" dirty="0">
                <a:latin typeface="Arial Narrow"/>
                <a:cs typeface="Arial Narrow"/>
              </a:rPr>
              <a:t>“</a:t>
            </a:r>
          </a:p>
          <a:p>
            <a:endParaRPr lang="en-US" sz="800" dirty="0">
              <a:latin typeface="Arial Narrow"/>
              <a:cs typeface="Arial Narrow"/>
            </a:endParaRPr>
          </a:p>
          <a:p>
            <a:r>
              <a:rPr lang="en-US" sz="1600" dirty="0">
                <a:latin typeface="Arial Narrow"/>
                <a:cs typeface="Arial Narrow"/>
              </a:rPr>
              <a:t>SSE </a:t>
            </a:r>
            <a:r>
              <a:rPr lang="en-US" sz="1600" dirty="0" err="1">
                <a:latin typeface="Arial Narrow"/>
                <a:cs typeface="Arial Narrow"/>
              </a:rPr>
              <a:t>intrinsics</a:t>
            </a:r>
            <a:r>
              <a:rPr lang="en-US" sz="1600" dirty="0">
                <a:latin typeface="Arial Narrow"/>
                <a:cs typeface="Arial Narrow"/>
              </a:rPr>
              <a:t> use types </a:t>
            </a:r>
            <a:r>
              <a:rPr lang="en-US" sz="1600" dirty="0">
                <a:solidFill>
                  <a:srgbClr val="7030A0"/>
                </a:solidFill>
                <a:latin typeface="Arial Narrow"/>
                <a:cs typeface="Arial Narrow"/>
              </a:rPr>
              <a:t>__m128 </a:t>
            </a:r>
            <a:r>
              <a:rPr lang="en-US" sz="1600" dirty="0">
                <a:latin typeface="Arial Narrow"/>
                <a:cs typeface="Arial Narrow"/>
              </a:rPr>
              <a:t>(</a:t>
            </a:r>
            <a:r>
              <a:rPr lang="en-US" sz="1600" i="1" dirty="0">
                <a:latin typeface="Arial Narrow"/>
                <a:cs typeface="Arial Narrow"/>
              </a:rPr>
              <a:t>float</a:t>
            </a:r>
            <a:r>
              <a:rPr lang="en-US" sz="1600" dirty="0">
                <a:latin typeface="Arial Narrow"/>
                <a:cs typeface="Arial Narrow"/>
              </a:rPr>
              <a:t>) </a:t>
            </a:r>
            <a:r>
              <a:rPr lang="en-US" sz="1600" dirty="0">
                <a:solidFill>
                  <a:srgbClr val="7030A0"/>
                </a:solidFill>
                <a:latin typeface="Arial Narrow"/>
                <a:cs typeface="Arial Narrow"/>
              </a:rPr>
              <a:t>, __m128i </a:t>
            </a:r>
            <a:r>
              <a:rPr lang="en-US" sz="1600" dirty="0">
                <a:latin typeface="Arial Narrow"/>
                <a:cs typeface="Arial Narrow"/>
              </a:rPr>
              <a:t>(</a:t>
            </a:r>
            <a:r>
              <a:rPr lang="en-US" sz="1600" i="1" dirty="0" err="1">
                <a:latin typeface="Arial Narrow"/>
                <a:cs typeface="Arial Narrow"/>
              </a:rPr>
              <a:t>int</a:t>
            </a:r>
            <a:r>
              <a:rPr lang="en-US" sz="1600" i="1" dirty="0">
                <a:latin typeface="Arial Narrow"/>
                <a:cs typeface="Arial Narrow"/>
              </a:rPr>
              <a:t>, short, char</a:t>
            </a:r>
            <a:r>
              <a:rPr lang="en-US" sz="1600" dirty="0">
                <a:latin typeface="Arial Narrow"/>
                <a:cs typeface="Arial Narrow"/>
              </a:rPr>
              <a:t>), and </a:t>
            </a:r>
            <a:r>
              <a:rPr lang="en-US" sz="1600" dirty="0">
                <a:solidFill>
                  <a:srgbClr val="7030A0"/>
                </a:solidFill>
                <a:latin typeface="Arial Narrow"/>
                <a:cs typeface="Arial Narrow"/>
              </a:rPr>
              <a:t>__m128d </a:t>
            </a:r>
            <a:r>
              <a:rPr lang="en-US" sz="1600" dirty="0">
                <a:latin typeface="Arial Narrow"/>
                <a:cs typeface="Arial Narrow"/>
              </a:rPr>
              <a:t>(</a:t>
            </a:r>
            <a:r>
              <a:rPr lang="en-US" sz="1600" i="1" dirty="0">
                <a:latin typeface="Arial Narrow"/>
                <a:cs typeface="Arial Narrow"/>
              </a:rPr>
              <a:t>double</a:t>
            </a:r>
            <a:r>
              <a:rPr lang="en-US" sz="1600" dirty="0">
                <a:latin typeface="Arial Narrow"/>
                <a:cs typeface="Arial Narrow"/>
              </a:rPr>
              <a:t>)</a:t>
            </a:r>
          </a:p>
          <a:p>
            <a:endParaRPr lang="en-US" sz="800" dirty="0">
              <a:latin typeface="Arial Narrow"/>
              <a:cs typeface="Arial Narrow"/>
            </a:endParaRPr>
          </a:p>
          <a:p>
            <a:r>
              <a:rPr lang="en-US" sz="1600" dirty="0">
                <a:latin typeface="Arial Narrow"/>
                <a:cs typeface="Arial Narrow"/>
              </a:rPr>
              <a:t>Variable of type  __m128, __m128i, and __m128d (exclusive use) </a:t>
            </a:r>
          </a:p>
          <a:p>
            <a:r>
              <a:rPr lang="en-US" sz="1600" dirty="0">
                <a:latin typeface="Arial Narrow"/>
                <a:cs typeface="Arial Narrow"/>
              </a:rPr>
              <a:t>maps to the XMM[0-7] registers (</a:t>
            </a:r>
            <a:r>
              <a:rPr lang="en-US" sz="1600" dirty="0">
                <a:solidFill>
                  <a:srgbClr val="7030A0"/>
                </a:solidFill>
                <a:latin typeface="Arial Narrow"/>
                <a:cs typeface="Arial Narrow"/>
              </a:rPr>
              <a:t>128 bits</a:t>
            </a:r>
            <a:r>
              <a:rPr lang="en-US" sz="1600" dirty="0">
                <a:latin typeface="Arial Narrow"/>
                <a:cs typeface="Arial Narrow"/>
              </a:rPr>
              <a:t>), and automatically aligned on </a:t>
            </a:r>
            <a:r>
              <a:rPr lang="en-US" sz="1600" u="sng" dirty="0">
                <a:latin typeface="Arial Narrow"/>
                <a:cs typeface="Arial Narrow"/>
              </a:rPr>
              <a:t>16-byte boundaries</a:t>
            </a:r>
            <a:r>
              <a:rPr lang="en-US" sz="1600" dirty="0">
                <a:latin typeface="Arial Narrow"/>
                <a:cs typeface="Arial Narrow"/>
              </a:rPr>
              <a:t>.</a:t>
            </a:r>
            <a:endParaRPr lang="fr-FR" sz="1600" dirty="0">
              <a:latin typeface="Arial Narrow"/>
              <a:cs typeface="Arial Narrow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08" y="852547"/>
            <a:ext cx="209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08" y="1352610"/>
            <a:ext cx="209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95" y="2086035"/>
            <a:ext cx="209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95" y="3292535"/>
            <a:ext cx="209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95" y="4181535"/>
            <a:ext cx="209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08" y="4546660"/>
            <a:ext cx="209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08" y="4910197"/>
            <a:ext cx="209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45" y="5516622"/>
            <a:ext cx="209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"/>
          <p:cNvSpPr txBox="1">
            <a:spLocks noChangeArrowheads="1"/>
          </p:cNvSpPr>
          <p:nvPr/>
        </p:nvSpPr>
        <p:spPr bwMode="auto">
          <a:xfrm>
            <a:off x="1618170" y="5484872"/>
            <a:ext cx="670057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600" dirty="0" err="1">
                <a:latin typeface="Arial Narrow"/>
                <a:cs typeface="Arial Narrow"/>
              </a:rPr>
              <a:t>Vector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dirty="0" err="1">
                <a:latin typeface="Arial Narrow"/>
                <a:cs typeface="Arial Narrow"/>
              </a:rPr>
              <a:t>registers</a:t>
            </a:r>
            <a:r>
              <a:rPr lang="fr-FR" sz="1600" dirty="0">
                <a:latin typeface="Arial Narrow"/>
                <a:cs typeface="Arial Narrow"/>
              </a:rPr>
              <a:t> are </a:t>
            </a:r>
            <a:r>
              <a:rPr lang="fr-FR" sz="1600" dirty="0">
                <a:solidFill>
                  <a:srgbClr val="7030A0"/>
                </a:solidFill>
                <a:latin typeface="Arial Narrow"/>
                <a:cs typeface="Arial Narrow"/>
              </a:rPr>
              <a:t>xmm0, xmm1, …, xmm7. </a:t>
            </a:r>
            <a:r>
              <a:rPr lang="fr-FR" sz="1600" dirty="0" err="1">
                <a:latin typeface="Arial Narrow"/>
                <a:cs typeface="Arial Narrow"/>
              </a:rPr>
              <a:t>Initially</a:t>
            </a:r>
            <a:r>
              <a:rPr lang="fr-FR" sz="1600" dirty="0">
                <a:latin typeface="Arial Narrow"/>
                <a:cs typeface="Arial Narrow"/>
              </a:rPr>
              <a:t>, </a:t>
            </a:r>
            <a:r>
              <a:rPr lang="fr-FR" sz="1600" dirty="0" err="1">
                <a:latin typeface="Arial Narrow"/>
                <a:cs typeface="Arial Narrow"/>
              </a:rPr>
              <a:t>they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dirty="0" err="1">
                <a:latin typeface="Arial Narrow"/>
                <a:cs typeface="Arial Narrow"/>
              </a:rPr>
              <a:t>could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dirty="0" err="1">
                <a:latin typeface="Arial Narrow"/>
                <a:cs typeface="Arial Narrow"/>
              </a:rPr>
              <a:t>only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dirty="0" err="1">
                <a:latin typeface="Arial Narrow"/>
                <a:cs typeface="Arial Narrow"/>
              </a:rPr>
              <a:t>be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dirty="0" err="1">
                <a:latin typeface="Arial Narrow"/>
                <a:cs typeface="Arial Narrow"/>
              </a:rPr>
              <a:t>used</a:t>
            </a:r>
            <a:r>
              <a:rPr lang="fr-FR" sz="1600" dirty="0">
                <a:latin typeface="Arial Narrow"/>
                <a:cs typeface="Arial Narrow"/>
              </a:rPr>
              <a:t> for </a:t>
            </a:r>
            <a:r>
              <a:rPr lang="fr-FR" sz="1600" u="sng" dirty="0">
                <a:latin typeface="Arial Narrow"/>
                <a:cs typeface="Arial Narrow"/>
              </a:rPr>
              <a:t>single </a:t>
            </a:r>
          </a:p>
          <a:p>
            <a:r>
              <a:rPr lang="fr-FR" sz="1600" u="sng" dirty="0" err="1">
                <a:latin typeface="Arial Narrow"/>
                <a:cs typeface="Arial Narrow"/>
              </a:rPr>
              <a:t>precision</a:t>
            </a:r>
            <a:r>
              <a:rPr lang="fr-FR" sz="1600" dirty="0">
                <a:latin typeface="Arial Narrow"/>
                <a:cs typeface="Arial Narrow"/>
              </a:rPr>
              <a:t> computation. </a:t>
            </a:r>
            <a:r>
              <a:rPr lang="fr-FR" sz="1600" dirty="0" err="1">
                <a:latin typeface="Arial Narrow"/>
                <a:cs typeface="Arial Narrow"/>
              </a:rPr>
              <a:t>Since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u="sng" dirty="0">
                <a:latin typeface="Arial Narrow"/>
                <a:cs typeface="Arial Narrow"/>
              </a:rPr>
              <a:t>SSE2</a:t>
            </a:r>
            <a:r>
              <a:rPr lang="fr-FR" sz="1600" dirty="0">
                <a:latin typeface="Arial Narrow"/>
                <a:cs typeface="Arial Narrow"/>
              </a:rPr>
              <a:t>, </a:t>
            </a:r>
            <a:r>
              <a:rPr lang="fr-FR" sz="1600" dirty="0" err="1">
                <a:latin typeface="Arial Narrow"/>
                <a:cs typeface="Arial Narrow"/>
              </a:rPr>
              <a:t>they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dirty="0" err="1">
                <a:latin typeface="Arial Narrow"/>
                <a:cs typeface="Arial Narrow"/>
              </a:rPr>
              <a:t>can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dirty="0" err="1">
                <a:latin typeface="Arial Narrow"/>
                <a:cs typeface="Arial Narrow"/>
              </a:rPr>
              <a:t>be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dirty="0" err="1">
                <a:latin typeface="Arial Narrow"/>
                <a:cs typeface="Arial Narrow"/>
              </a:rPr>
              <a:t>used</a:t>
            </a:r>
            <a:r>
              <a:rPr lang="fr-FR" sz="1600" dirty="0">
                <a:latin typeface="Arial Narrow"/>
                <a:cs typeface="Arial Narrow"/>
              </a:rPr>
              <a:t> for </a:t>
            </a:r>
            <a:r>
              <a:rPr lang="fr-FR" sz="1600" u="sng" dirty="0" err="1">
                <a:latin typeface="Arial Narrow"/>
                <a:cs typeface="Arial Narrow"/>
              </a:rPr>
              <a:t>any</a:t>
            </a:r>
            <a:r>
              <a:rPr lang="fr-FR" sz="1600" u="sng" dirty="0">
                <a:latin typeface="Arial Narrow"/>
                <a:cs typeface="Arial Narrow"/>
              </a:rPr>
              <a:t> primitive data type</a:t>
            </a:r>
            <a:r>
              <a:rPr lang="fr-FR" sz="1600" dirty="0">
                <a:latin typeface="Arial Narrow"/>
                <a:cs typeface="Arial Narrow"/>
              </a:rPr>
              <a:t>. </a:t>
            </a:r>
            <a:endParaRPr lang="fr-FR" sz="1600" dirty="0">
              <a:solidFill>
                <a:srgbClr val="7030A0"/>
              </a:solidFill>
              <a:latin typeface="Arial Narrow"/>
              <a:cs typeface="Arial Narrow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9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 flipV="1">
            <a:off x="13467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319849" y="127000"/>
            <a:ext cx="7613839" cy="503238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Vector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1435608" y="7755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00799" y="942975"/>
            <a:ext cx="5832475" cy="346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fr-FR" sz="1600" dirty="0" smtClean="0">
                <a:solidFill>
                  <a:schemeClr val="accent3"/>
                </a:solidFill>
                <a:latin typeface="Arial Narrow"/>
                <a:ea typeface="Adobe Fan Heiti Std B" pitchFamily="34" charset="-128"/>
                <a:cs typeface="Arial Narrow"/>
              </a:rPr>
              <a:t>SSE (</a:t>
            </a:r>
            <a:r>
              <a:rPr lang="fr-FR" sz="1600" dirty="0" err="1" smtClean="0">
                <a:solidFill>
                  <a:schemeClr val="accent3"/>
                </a:solidFill>
                <a:latin typeface="Arial Narrow"/>
                <a:ea typeface="Adobe Fan Heiti Std B" pitchFamily="34" charset="-128"/>
                <a:cs typeface="Arial Narrow"/>
              </a:rPr>
              <a:t>Connecting</a:t>
            </a:r>
            <a:r>
              <a:rPr lang="fr-FR" sz="1600" dirty="0" smtClean="0">
                <a:solidFill>
                  <a:schemeClr val="accent3"/>
                </a:solidFill>
                <a:latin typeface="Arial Narrow"/>
                <a:ea typeface="Adobe Fan Heiti Std B" pitchFamily="34" charset="-128"/>
                <a:cs typeface="Arial Narrow"/>
              </a:rPr>
              <a:t> </a:t>
            </a:r>
            <a:r>
              <a:rPr lang="fr-FR" sz="1600" dirty="0" err="1" smtClean="0">
                <a:solidFill>
                  <a:schemeClr val="accent3"/>
                </a:solidFill>
                <a:latin typeface="Arial Narrow"/>
                <a:ea typeface="Adobe Fan Heiti Std B" pitchFamily="34" charset="-128"/>
                <a:cs typeface="Arial Narrow"/>
              </a:rPr>
              <a:t>vectors</a:t>
            </a:r>
            <a:r>
              <a:rPr lang="fr-FR" sz="1600" dirty="0" smtClean="0">
                <a:solidFill>
                  <a:schemeClr val="accent3"/>
                </a:solidFill>
                <a:latin typeface="Arial Narrow"/>
                <a:ea typeface="Adobe Fan Heiti Std B" pitchFamily="34" charset="-128"/>
                <a:cs typeface="Arial Narrow"/>
              </a:rPr>
              <a:t> to </a:t>
            </a:r>
            <a:r>
              <a:rPr lang="fr-FR" sz="1600" dirty="0" err="1" smtClean="0">
                <a:solidFill>
                  <a:schemeClr val="accent3"/>
                </a:solidFill>
                <a:latin typeface="Arial Narrow"/>
                <a:ea typeface="Adobe Fan Heiti Std B" pitchFamily="34" charset="-128"/>
                <a:cs typeface="Arial Narrow"/>
              </a:rPr>
              <a:t>scalar</a:t>
            </a:r>
            <a:r>
              <a:rPr lang="fr-FR" sz="1600" dirty="0" smtClean="0">
                <a:solidFill>
                  <a:schemeClr val="accent3"/>
                </a:solidFill>
                <a:latin typeface="Arial Narrow"/>
                <a:ea typeface="Adobe Fan Heiti Std B" pitchFamily="34" charset="-128"/>
                <a:cs typeface="Arial Narrow"/>
              </a:rPr>
              <a:t> data)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3675" y="1809750"/>
            <a:ext cx="7154226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fr-FR" sz="1600" dirty="0" err="1">
                <a:solidFill>
                  <a:srgbClr val="3366FF"/>
                </a:solidFill>
                <a:latin typeface="Arial Narrow"/>
                <a:ea typeface="WenQuanYi Micro Hei" charset="0"/>
                <a:cs typeface="Arial Narrow"/>
              </a:rPr>
              <a:t>float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a[N] __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attribute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__((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aligned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(16)));</a:t>
            </a:r>
          </a:p>
          <a:p>
            <a:pPr>
              <a:buFont typeface="Times New Roman" pitchFamily="18" charset="0"/>
              <a:buNone/>
              <a:defRPr/>
            </a:pPr>
            <a:r>
              <a:rPr lang="fr-FR" sz="1600" dirty="0">
                <a:solidFill>
                  <a:srgbClr val="3366FF"/>
                </a:solidFill>
                <a:latin typeface="Arial Narrow"/>
                <a:ea typeface="WenQuanYi Micro Hei" charset="0"/>
                <a:cs typeface="Arial Narrow"/>
              </a:rPr>
              <a:t>__m128</a:t>
            </a:r>
            <a:r>
              <a:rPr lang="fr-FR" sz="1600" dirty="0">
                <a:solidFill>
                  <a:schemeClr val="accent2"/>
                </a:solidFill>
                <a:latin typeface="Arial Narrow"/>
                <a:ea typeface="WenQuanYi Micro Hei" charset="0"/>
                <a:cs typeface="Arial Narrow"/>
              </a:rPr>
              <a:t> 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*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ptr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= (</a:t>
            </a:r>
            <a:r>
              <a:rPr lang="fr-FR" sz="1600" dirty="0">
                <a:solidFill>
                  <a:srgbClr val="3366FF"/>
                </a:solidFill>
                <a:latin typeface="Arial Narrow"/>
                <a:ea typeface="WenQuanYi Micro Hei" charset="0"/>
                <a:cs typeface="Arial Narrow"/>
              </a:rPr>
              <a:t>__m128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*)a; </a:t>
            </a:r>
          </a:p>
          <a:p>
            <a:pPr>
              <a:buFont typeface="Times New Roman" pitchFamily="18" charset="0"/>
              <a:buNone/>
              <a:defRPr/>
            </a:pPr>
            <a:endParaRPr lang="fr-FR" sz="1600" dirty="0">
              <a:latin typeface="Arial Narrow"/>
              <a:ea typeface="WenQuanYi Micro Hei" charset="0"/>
              <a:cs typeface="Arial Narrow"/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fr-FR" sz="1600" b="1" dirty="0" err="1">
                <a:latin typeface="Arial Narrow"/>
                <a:ea typeface="WenQuanYi Micro Hei" charset="0"/>
                <a:cs typeface="Arial Narrow"/>
              </a:rPr>
              <a:t>prt</a:t>
            </a:r>
            <a:r>
              <a:rPr lang="fr-FR" sz="1600" b="1" dirty="0">
                <a:latin typeface="Arial Narrow"/>
                <a:ea typeface="WenQuanYi Micro Hei" charset="0"/>
                <a:cs typeface="Arial Narrow"/>
              </a:rPr>
              <a:t>[i]  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or </a:t>
            </a:r>
            <a:r>
              <a:rPr lang="fr-FR" sz="1600" b="1" dirty="0">
                <a:latin typeface="Arial Narrow"/>
                <a:ea typeface="WenQuanYi Micro Hei" charset="0"/>
                <a:cs typeface="Arial Narrow"/>
              </a:rPr>
              <a:t>*(</a:t>
            </a:r>
            <a:r>
              <a:rPr lang="fr-FR" sz="1600" b="1" dirty="0" err="1">
                <a:latin typeface="Arial Narrow"/>
                <a:ea typeface="WenQuanYi Micro Hei" charset="0"/>
                <a:cs typeface="Arial Narrow"/>
              </a:rPr>
              <a:t>ptr+i</a:t>
            </a:r>
            <a:r>
              <a:rPr lang="fr-FR" sz="1600" b="1" dirty="0">
                <a:latin typeface="Arial Narrow"/>
                <a:ea typeface="WenQuanYi Micro Hei" charset="0"/>
                <a:cs typeface="Arial Narrow"/>
              </a:rPr>
              <a:t>) 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represents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the 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vector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                    </a:t>
            </a:r>
            <a:r>
              <a:rPr lang="fr-FR" sz="1600" b="1" dirty="0">
                <a:latin typeface="Arial Narrow"/>
                <a:ea typeface="WenQuanYi Micro Hei" charset="0"/>
                <a:cs typeface="Arial Narrow"/>
              </a:rPr>
              <a:t>{a[4i], a[4i+1], a[4i+2], a[4i+3]}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23036" y="3309938"/>
            <a:ext cx="7174865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fr-FR" sz="1600" dirty="0" err="1">
                <a:solidFill>
                  <a:srgbClr val="3366FF"/>
                </a:solidFill>
                <a:latin typeface="Arial Narrow"/>
                <a:ea typeface="WenQuanYi Micro Hei" charset="0"/>
                <a:cs typeface="Arial Narrow"/>
              </a:rPr>
              <a:t>float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a[N] __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attribute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__((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aligned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(16)));</a:t>
            </a:r>
          </a:p>
          <a:p>
            <a:pPr>
              <a:buFont typeface="Times New Roman" pitchFamily="18" charset="0"/>
              <a:buNone/>
              <a:defRPr/>
            </a:pPr>
            <a:r>
              <a:rPr lang="fr-FR" sz="1600" dirty="0">
                <a:solidFill>
                  <a:srgbClr val="3366FF"/>
                </a:solidFill>
                <a:latin typeface="Arial Narrow"/>
                <a:ea typeface="WenQuanYi Micro Hei" charset="0"/>
                <a:cs typeface="Arial Narrow"/>
              </a:rPr>
              <a:t>__m128</a:t>
            </a:r>
            <a:r>
              <a:rPr lang="fr-FR" sz="1600" dirty="0">
                <a:solidFill>
                  <a:schemeClr val="accent2"/>
                </a:solidFill>
                <a:latin typeface="Arial Narrow"/>
                <a:ea typeface="WenQuanYi Micro Hei" charset="0"/>
                <a:cs typeface="Arial Narrow"/>
              </a:rPr>
              <a:t> 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mm_a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;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mm_a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= </a:t>
            </a:r>
            <a:r>
              <a:rPr lang="fr-FR" sz="1600" dirty="0">
                <a:solidFill>
                  <a:srgbClr val="3366FF"/>
                </a:solidFill>
                <a:latin typeface="Arial Narrow"/>
                <a:ea typeface="WenQuanYi Micro Hei" charset="0"/>
                <a:cs typeface="Arial Narrow"/>
              </a:rPr>
              <a:t>_</a:t>
            </a:r>
            <a:r>
              <a:rPr lang="fr-FR" sz="1600" dirty="0" err="1">
                <a:solidFill>
                  <a:srgbClr val="3366FF"/>
                </a:solidFill>
                <a:latin typeface="Arial Narrow"/>
                <a:ea typeface="WenQuanYi Micro Hei" charset="0"/>
                <a:cs typeface="Arial Narrow"/>
              </a:rPr>
              <a:t>mm_load_pd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(&amp;a[4i]); // 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here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we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explicitly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load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data 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into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the 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vector</a:t>
            </a:r>
            <a:endParaRPr lang="fr-FR" sz="1600" dirty="0">
              <a:latin typeface="Arial Narrow"/>
              <a:ea typeface="WenQuanYi Micro Hei" charset="0"/>
              <a:cs typeface="Arial Narrow"/>
            </a:endParaRPr>
          </a:p>
          <a:p>
            <a:pPr>
              <a:buFont typeface="Times New Roman" pitchFamily="18" charset="0"/>
              <a:buNone/>
              <a:defRPr/>
            </a:pPr>
            <a:endParaRPr lang="fr-FR" sz="1600" dirty="0">
              <a:latin typeface="Arial Narrow"/>
              <a:ea typeface="WenQuanYi Micro Hei" charset="0"/>
              <a:cs typeface="Arial Narrow"/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fr-FR" sz="1600" b="1" dirty="0" err="1">
                <a:latin typeface="Arial Narrow"/>
                <a:ea typeface="WenQuanYi Micro Hei" charset="0"/>
                <a:cs typeface="Arial Narrow"/>
              </a:rPr>
              <a:t>mm_a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represents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the 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vector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                    </a:t>
            </a:r>
            <a:r>
              <a:rPr lang="fr-FR" sz="1600" b="1" dirty="0">
                <a:latin typeface="Arial Narrow"/>
                <a:ea typeface="WenQuanYi Micro Hei" charset="0"/>
                <a:cs typeface="Arial Narrow"/>
              </a:rPr>
              <a:t>{a[4i], a[4i+1], a[4i+2], a[4i+3]}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49" y="1427163"/>
            <a:ext cx="209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1"/>
          <p:cNvSpPr txBox="1">
            <a:spLocks noChangeArrowheads="1"/>
          </p:cNvSpPr>
          <p:nvPr/>
        </p:nvSpPr>
        <p:spPr bwMode="auto">
          <a:xfrm>
            <a:off x="1607186" y="1370013"/>
            <a:ext cx="71624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600" dirty="0" err="1">
                <a:latin typeface="Arial Narrow"/>
                <a:cs typeface="Arial Narrow"/>
              </a:rPr>
              <a:t>Vector</a:t>
            </a:r>
            <a:r>
              <a:rPr lang="fr-FR" sz="1600" dirty="0">
                <a:latin typeface="Arial Narrow"/>
                <a:cs typeface="Arial Narrow"/>
              </a:rPr>
              <a:t> variables </a:t>
            </a:r>
            <a:r>
              <a:rPr lang="fr-FR" sz="1600" dirty="0" err="1">
                <a:latin typeface="Arial Narrow"/>
                <a:cs typeface="Arial Narrow"/>
              </a:rPr>
              <a:t>can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dirty="0" err="1">
                <a:latin typeface="Arial Narrow"/>
                <a:cs typeface="Arial Narrow"/>
              </a:rPr>
              <a:t>be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dirty="0" err="1">
                <a:latin typeface="Arial Narrow"/>
                <a:cs typeface="Arial Narrow"/>
              </a:rPr>
              <a:t>connected</a:t>
            </a:r>
            <a:r>
              <a:rPr lang="fr-FR" sz="1600" dirty="0">
                <a:latin typeface="Arial Narrow"/>
                <a:cs typeface="Arial Narrow"/>
              </a:rPr>
              <a:t> to </a:t>
            </a:r>
            <a:r>
              <a:rPr lang="fr-FR" sz="1600" dirty="0" err="1">
                <a:latin typeface="Arial Narrow"/>
                <a:cs typeface="Arial Narrow"/>
              </a:rPr>
              <a:t>scalar</a:t>
            </a:r>
            <a:r>
              <a:rPr lang="fr-FR" sz="1600" dirty="0">
                <a:latin typeface="Arial Narrow"/>
                <a:cs typeface="Arial Narrow"/>
              </a:rPr>
              <a:t> variables (</a:t>
            </a:r>
            <a:r>
              <a:rPr lang="fr-FR" sz="1600" dirty="0" err="1">
                <a:latin typeface="Arial Narrow"/>
                <a:cs typeface="Arial Narrow"/>
              </a:rPr>
              <a:t>arrays</a:t>
            </a:r>
            <a:r>
              <a:rPr lang="fr-FR" sz="1600" dirty="0">
                <a:latin typeface="Arial Narrow"/>
                <a:cs typeface="Arial Narrow"/>
              </a:rPr>
              <a:t>) </a:t>
            </a:r>
            <a:r>
              <a:rPr lang="fr-FR" sz="1600" dirty="0" err="1">
                <a:latin typeface="Arial Narrow"/>
                <a:cs typeface="Arial Narrow"/>
              </a:rPr>
              <a:t>using</a:t>
            </a:r>
            <a:r>
              <a:rPr lang="fr-FR" sz="1600" dirty="0">
                <a:latin typeface="Arial Narrow"/>
                <a:cs typeface="Arial Narrow"/>
              </a:rPr>
              <a:t> one of the </a:t>
            </a:r>
            <a:r>
              <a:rPr lang="fr-FR" sz="1600" dirty="0" err="1">
                <a:latin typeface="Arial Narrow"/>
                <a:cs typeface="Arial Narrow"/>
              </a:rPr>
              <a:t>following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dirty="0" err="1">
                <a:latin typeface="Arial Narrow"/>
                <a:cs typeface="Arial Narrow"/>
              </a:rPr>
              <a:t>ways</a:t>
            </a:r>
            <a:endParaRPr lang="fr-FR" sz="1600" dirty="0">
              <a:solidFill>
                <a:srgbClr val="7030A0"/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74" y="5006975"/>
            <a:ext cx="209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1567499" y="4987925"/>
            <a:ext cx="637706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600" dirty="0" err="1">
                <a:latin typeface="Arial Narrow"/>
                <a:cs typeface="Arial Narrow"/>
              </a:rPr>
              <a:t>Using</a:t>
            </a:r>
            <a:r>
              <a:rPr lang="fr-FR" sz="1600" dirty="0">
                <a:latin typeface="Arial Narrow"/>
                <a:cs typeface="Arial Narrow"/>
              </a:rPr>
              <a:t> the </a:t>
            </a:r>
            <a:r>
              <a:rPr lang="fr-FR" sz="1600" dirty="0" err="1">
                <a:latin typeface="Arial Narrow"/>
                <a:cs typeface="Arial Narrow"/>
              </a:rPr>
              <a:t>above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dirty="0" smtClean="0">
                <a:latin typeface="Arial Narrow"/>
                <a:cs typeface="Arial Narrow"/>
              </a:rPr>
              <a:t>connections, </a:t>
            </a:r>
            <a:r>
              <a:rPr lang="fr-FR" sz="1600" dirty="0" err="1">
                <a:latin typeface="Arial Narrow"/>
                <a:cs typeface="Arial Narrow"/>
              </a:rPr>
              <a:t>we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dirty="0" err="1">
                <a:latin typeface="Arial Narrow"/>
                <a:cs typeface="Arial Narrow"/>
              </a:rPr>
              <a:t>can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dirty="0" err="1">
                <a:latin typeface="Arial Narrow"/>
                <a:cs typeface="Arial Narrow"/>
              </a:rPr>
              <a:t>now</a:t>
            </a:r>
            <a:r>
              <a:rPr lang="fr-FR" sz="1600" dirty="0">
                <a:latin typeface="Arial Narrow"/>
                <a:cs typeface="Arial Narrow"/>
              </a:rPr>
              <a:t> use SSE instruction to </a:t>
            </a:r>
            <a:r>
              <a:rPr lang="fr-FR" sz="1600" dirty="0" err="1">
                <a:latin typeface="Arial Narrow"/>
                <a:cs typeface="Arial Narrow"/>
              </a:rPr>
              <a:t>process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dirty="0" err="1">
                <a:latin typeface="Arial Narrow"/>
                <a:cs typeface="Arial Narrow"/>
              </a:rPr>
              <a:t>our</a:t>
            </a:r>
            <a:r>
              <a:rPr lang="fr-FR" sz="1600" dirty="0">
                <a:latin typeface="Arial Narrow"/>
                <a:cs typeface="Arial Narrow"/>
              </a:rPr>
              <a:t> data. </a:t>
            </a:r>
          </a:p>
          <a:p>
            <a:r>
              <a:rPr lang="fr-FR" sz="1600" dirty="0">
                <a:latin typeface="Arial Narrow"/>
                <a:cs typeface="Arial Narrow"/>
              </a:rPr>
              <a:t>This </a:t>
            </a:r>
            <a:r>
              <a:rPr lang="fr-FR" sz="1600" dirty="0" err="1">
                <a:latin typeface="Arial Narrow"/>
                <a:cs typeface="Arial Narrow"/>
              </a:rPr>
              <a:t>can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dirty="0" err="1">
                <a:latin typeface="Arial Narrow"/>
                <a:cs typeface="Arial Narrow"/>
              </a:rPr>
              <a:t>be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dirty="0" err="1">
                <a:latin typeface="Arial Narrow"/>
                <a:cs typeface="Arial Narrow"/>
              </a:rPr>
              <a:t>done</a:t>
            </a:r>
            <a:r>
              <a:rPr lang="fr-FR" sz="1600" dirty="0">
                <a:latin typeface="Arial Narrow"/>
                <a:cs typeface="Arial Narrow"/>
              </a:rPr>
              <a:t> </a:t>
            </a:r>
            <a:r>
              <a:rPr lang="fr-FR" sz="1600" dirty="0" err="1">
                <a:latin typeface="Arial Narrow"/>
                <a:cs typeface="Arial Narrow"/>
              </a:rPr>
              <a:t>through</a:t>
            </a:r>
            <a:endParaRPr lang="fr-FR" sz="1600" dirty="0">
              <a:solidFill>
                <a:srgbClr val="7030A0"/>
              </a:solidFill>
              <a:latin typeface="Arial Narrow"/>
              <a:cs typeface="Arial Narrow"/>
            </a:endParaRPr>
          </a:p>
        </p:txBody>
      </p:sp>
      <p:sp>
        <p:nvSpPr>
          <p:cNvPr id="19" name="Étoile à 5 branches 18"/>
          <p:cNvSpPr/>
          <p:nvPr/>
        </p:nvSpPr>
        <p:spPr bwMode="auto">
          <a:xfrm>
            <a:off x="1802449" y="5584825"/>
            <a:ext cx="174625" cy="174625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fr-FR" sz="1600">
              <a:latin typeface="Arial Narrow"/>
              <a:ea typeface="+mn-ea"/>
              <a:cs typeface="Arial Narrow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977074" y="5492750"/>
            <a:ext cx="145424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fr-FR" sz="1600" dirty="0">
                <a:solidFill>
                  <a:schemeClr val="accent6"/>
                </a:solidFill>
                <a:latin typeface="Arial Narrow"/>
                <a:ea typeface="WenQuanYi Micro Hei" charset="0"/>
                <a:cs typeface="Arial Narrow"/>
              </a:rPr>
              <a:t>(</a:t>
            </a:r>
            <a:r>
              <a:rPr lang="fr-FR" sz="1600" dirty="0" err="1">
                <a:solidFill>
                  <a:schemeClr val="accent6"/>
                </a:solidFill>
                <a:latin typeface="Arial Narrow"/>
                <a:ea typeface="WenQuanYi Micro Hei" charset="0"/>
                <a:cs typeface="Arial Narrow"/>
              </a:rPr>
              <a:t>inline</a:t>
            </a:r>
            <a:r>
              <a:rPr lang="fr-FR" sz="1600" dirty="0">
                <a:solidFill>
                  <a:schemeClr val="accent6"/>
                </a:solidFill>
                <a:latin typeface="Arial Narrow"/>
                <a:ea typeface="WenQuanYi Micro Hei" charset="0"/>
                <a:cs typeface="Arial Narrow"/>
              </a:rPr>
              <a:t>) </a:t>
            </a:r>
            <a:r>
              <a:rPr lang="fr-FR" sz="1600" dirty="0" err="1">
                <a:solidFill>
                  <a:schemeClr val="accent6"/>
                </a:solidFill>
                <a:latin typeface="Arial Narrow"/>
                <a:ea typeface="WenQuanYi Micro Hei" charset="0"/>
                <a:cs typeface="Arial Narrow"/>
              </a:rPr>
              <a:t>assembly</a:t>
            </a:r>
            <a:endParaRPr lang="fr-FR" sz="1600" dirty="0">
              <a:solidFill>
                <a:schemeClr val="accent6"/>
              </a:solidFill>
              <a:latin typeface="Arial Narrow"/>
              <a:ea typeface="WenQuanYi Micro Hei" charset="0"/>
              <a:cs typeface="Arial Narrow"/>
            </a:endParaRPr>
          </a:p>
        </p:txBody>
      </p:sp>
      <p:sp>
        <p:nvSpPr>
          <p:cNvPr id="21" name="Étoile à 5 branches 20"/>
          <p:cNvSpPr/>
          <p:nvPr/>
        </p:nvSpPr>
        <p:spPr bwMode="auto">
          <a:xfrm>
            <a:off x="1802449" y="5919788"/>
            <a:ext cx="174625" cy="174625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fr-FR" sz="1600">
              <a:latin typeface="Arial Narrow"/>
              <a:ea typeface="+mn-ea"/>
              <a:cs typeface="Arial Narrow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977074" y="5853113"/>
            <a:ext cx="650731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fr-FR" sz="1600" dirty="0">
                <a:solidFill>
                  <a:schemeClr val="accent6"/>
                </a:solidFill>
                <a:latin typeface="Arial Narrow"/>
                <a:ea typeface="WenQuanYi Micro Hei" charset="0"/>
                <a:cs typeface="Arial Narrow"/>
              </a:rPr>
              <a:t>intrinsics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(interface to 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keep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using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high-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level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instructions to 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perform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vector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 </a:t>
            </a:r>
            <a:r>
              <a:rPr lang="fr-FR" sz="1600" dirty="0" err="1">
                <a:latin typeface="Arial Narrow"/>
                <a:ea typeface="WenQuanYi Micro Hei" charset="0"/>
                <a:cs typeface="Arial Narrow"/>
              </a:rPr>
              <a:t>operations</a:t>
            </a:r>
            <a:r>
              <a:rPr lang="fr-FR" sz="1600" dirty="0">
                <a:latin typeface="Arial Narrow"/>
                <a:ea typeface="WenQuanYi Micro Hei" charset="0"/>
                <a:cs typeface="Arial Narrow"/>
              </a:rPr>
              <a:t>)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1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20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 flipV="1">
            <a:off x="13467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319849" y="127000"/>
            <a:ext cx="7613839" cy="503238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Vector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1435608" y="7755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38263" y="790575"/>
            <a:ext cx="5832475" cy="346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>
              <a:buFont typeface="Times New Roman" pitchFamily="16" charset="0"/>
              <a:buNone/>
              <a:defRPr/>
            </a:pPr>
            <a:r>
              <a:rPr lang="fr-FR" dirty="0" smtClean="0">
                <a:solidFill>
                  <a:srgbClr val="C32D2E"/>
                </a:solidFill>
                <a:latin typeface="Arial Narrow"/>
                <a:ea typeface="Adobe Fan Heiti Std B" pitchFamily="34" charset="-128"/>
                <a:cs typeface="Arial Narrow"/>
              </a:rPr>
              <a:t>SSE (illustrations)</a:t>
            </a:r>
          </a:p>
        </p:txBody>
      </p: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1435608" y="1209676"/>
            <a:ext cx="3743325" cy="1323439"/>
          </a:xfrm>
          <a:prstGeom prst="rect">
            <a:avLst/>
          </a:prstGeom>
          <a:solidFill>
            <a:srgbClr val="C8F0DB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n-NO" sz="1600" b="1" dirty="0" err="1">
                <a:latin typeface="Consolas" charset="0"/>
                <a:cs typeface="Consolas" charset="0"/>
              </a:rPr>
              <a:t>void</a:t>
            </a:r>
            <a:r>
              <a:rPr lang="nn-NO" sz="1600" dirty="0">
                <a:latin typeface="Consolas" charset="0"/>
                <a:cs typeface="Consolas" charset="0"/>
              </a:rPr>
              <a:t> </a:t>
            </a:r>
            <a:r>
              <a:rPr lang="nn-NO" sz="1600" dirty="0" err="1">
                <a:latin typeface="Consolas" charset="0"/>
                <a:cs typeface="Consolas" charset="0"/>
              </a:rPr>
              <a:t>scalar_sqrt</a:t>
            </a:r>
            <a:r>
              <a:rPr lang="nn-NO" sz="1600" dirty="0">
                <a:latin typeface="Consolas" charset="0"/>
                <a:cs typeface="Consolas" charset="0"/>
              </a:rPr>
              <a:t>(</a:t>
            </a:r>
            <a:r>
              <a:rPr lang="nn-NO" sz="1600" dirty="0" err="1">
                <a:latin typeface="Consolas" charset="0"/>
                <a:cs typeface="Consolas" charset="0"/>
              </a:rPr>
              <a:t>float</a:t>
            </a:r>
            <a:r>
              <a:rPr lang="nn-NO" sz="1600" dirty="0">
                <a:latin typeface="Consolas" charset="0"/>
                <a:cs typeface="Consolas" charset="0"/>
              </a:rPr>
              <a:t> *a){</a:t>
            </a:r>
          </a:p>
          <a:p>
            <a:r>
              <a:rPr lang="nn-NO" sz="1600" dirty="0">
                <a:latin typeface="Consolas" charset="0"/>
                <a:cs typeface="Consolas" charset="0"/>
              </a:rPr>
              <a:t>  </a:t>
            </a:r>
            <a:r>
              <a:rPr lang="nn-NO" sz="1600" b="1" dirty="0" err="1">
                <a:latin typeface="Consolas" charset="0"/>
                <a:cs typeface="Consolas" charset="0"/>
              </a:rPr>
              <a:t>int</a:t>
            </a:r>
            <a:r>
              <a:rPr lang="nn-NO" sz="1600" dirty="0">
                <a:latin typeface="Consolas" charset="0"/>
                <a:cs typeface="Consolas" charset="0"/>
              </a:rPr>
              <a:t> i;</a:t>
            </a:r>
          </a:p>
          <a:p>
            <a:r>
              <a:rPr lang="nn-NO" sz="1600" dirty="0">
                <a:latin typeface="Consolas" charset="0"/>
                <a:cs typeface="Consolas" charset="0"/>
              </a:rPr>
              <a:t>  </a:t>
            </a:r>
            <a:r>
              <a:rPr lang="nn-NO" sz="1600" b="1" dirty="0">
                <a:latin typeface="Consolas" charset="0"/>
                <a:cs typeface="Consolas" charset="0"/>
              </a:rPr>
              <a:t>for</a:t>
            </a:r>
            <a:r>
              <a:rPr lang="nn-NO" sz="1600" dirty="0">
                <a:latin typeface="Consolas" charset="0"/>
                <a:cs typeface="Consolas" charset="0"/>
              </a:rPr>
              <a:t>(i = 0; i &lt; N; i++)</a:t>
            </a:r>
          </a:p>
          <a:p>
            <a:r>
              <a:rPr lang="nn-NO" sz="1600" dirty="0">
                <a:latin typeface="Consolas" charset="0"/>
                <a:cs typeface="Consolas" charset="0"/>
              </a:rPr>
              <a:t>    a[i] = </a:t>
            </a:r>
            <a:r>
              <a:rPr lang="nn-NO" sz="1600" dirty="0" err="1">
                <a:latin typeface="Consolas" charset="0"/>
                <a:cs typeface="Consolas" charset="0"/>
              </a:rPr>
              <a:t>sqrt</a:t>
            </a:r>
            <a:r>
              <a:rPr lang="nn-NO" sz="1600" dirty="0">
                <a:latin typeface="Consolas" charset="0"/>
                <a:cs typeface="Consolas" charset="0"/>
              </a:rPr>
              <a:t>(a[i]);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nn-NO" sz="1600" dirty="0">
                <a:latin typeface="Consolas" charset="0"/>
                <a:cs typeface="Consolas" charset="0"/>
              </a:rPr>
              <a:t>} </a:t>
            </a:r>
            <a:endParaRPr lang="fr-FR" sz="1600" dirty="0">
              <a:latin typeface="Consolas" charset="0"/>
              <a:cs typeface="Consolas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49" y="5031760"/>
            <a:ext cx="48387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2883725" y="2673350"/>
            <a:ext cx="6049963" cy="2062103"/>
          </a:xfrm>
          <a:prstGeom prst="rect">
            <a:avLst/>
          </a:prstGeom>
          <a:solidFill>
            <a:srgbClr val="CCFFFF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fr-FR" sz="1600" b="1" dirty="0" err="1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void</a:t>
            </a: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 </a:t>
            </a:r>
            <a:r>
              <a:rPr lang="fr-FR" sz="1600" dirty="0" err="1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sse_sqrt</a:t>
            </a: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(</a:t>
            </a:r>
            <a:r>
              <a:rPr lang="fr-FR" sz="1600" dirty="0" err="1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float</a:t>
            </a: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 *a){</a:t>
            </a:r>
          </a:p>
          <a:p>
            <a:pPr>
              <a:buFont typeface="Times New Roman" pitchFamily="18" charset="0"/>
              <a:buNone/>
              <a:defRPr/>
            </a:pP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  </a:t>
            </a:r>
            <a:r>
              <a:rPr lang="fr-FR" sz="1600" dirty="0">
                <a:solidFill>
                  <a:srgbClr val="00B0F0"/>
                </a:solidFill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// </a:t>
            </a:r>
            <a:r>
              <a:rPr lang="fr-FR" sz="1600" dirty="0" err="1">
                <a:solidFill>
                  <a:srgbClr val="00B0F0"/>
                </a:solidFill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We</a:t>
            </a:r>
            <a:r>
              <a:rPr lang="fr-FR" sz="1600" dirty="0">
                <a:solidFill>
                  <a:srgbClr val="00B0F0"/>
                </a:solidFill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 assume N % 4 == 0.</a:t>
            </a:r>
          </a:p>
          <a:p>
            <a:pPr>
              <a:buFont typeface="Times New Roman" pitchFamily="18" charset="0"/>
              <a:buNone/>
              <a:defRPr/>
            </a:pP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  </a:t>
            </a:r>
            <a:r>
              <a:rPr lang="fr-FR" sz="1600" b="1" dirty="0" err="1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int</a:t>
            </a: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 </a:t>
            </a:r>
            <a:r>
              <a:rPr lang="fr-FR" sz="1600" dirty="0" err="1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nb_iters</a:t>
            </a: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 = N / 4;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  __m128 *</a:t>
            </a:r>
            <a:r>
              <a:rPr lang="fr-FR" sz="1600" dirty="0" err="1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ptr</a:t>
            </a: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 = (__m128*)a;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  </a:t>
            </a:r>
            <a:r>
              <a:rPr lang="fr-FR" sz="1600" dirty="0" err="1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int</a:t>
            </a: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 i;</a:t>
            </a:r>
          </a:p>
          <a:p>
            <a:pPr>
              <a:buFont typeface="Times New Roman" pitchFamily="18" charset="0"/>
              <a:buNone/>
              <a:defRPr/>
            </a:pP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  </a:t>
            </a:r>
            <a:r>
              <a:rPr lang="fr-FR" sz="1600" b="1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for</a:t>
            </a: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(i = 0; i &lt; </a:t>
            </a:r>
            <a:r>
              <a:rPr lang="fr-FR" sz="1600" dirty="0" err="1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nb_iters</a:t>
            </a: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; i++, </a:t>
            </a:r>
            <a:r>
              <a:rPr lang="fr-FR" sz="1600" dirty="0" err="1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ptr</a:t>
            </a: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++, a += 4)                                                                                                                                                             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    </a:t>
            </a:r>
            <a:r>
              <a:rPr lang="fr-FR" sz="1600" dirty="0">
                <a:solidFill>
                  <a:srgbClr val="7030A0"/>
                </a:solidFill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_</a:t>
            </a:r>
            <a:r>
              <a:rPr lang="fr-FR" sz="1600" dirty="0" err="1">
                <a:solidFill>
                  <a:srgbClr val="7030A0"/>
                </a:solidFill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mm_store_ps</a:t>
            </a: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(a, </a:t>
            </a:r>
            <a:r>
              <a:rPr lang="fr-FR" sz="1600" dirty="0">
                <a:solidFill>
                  <a:srgbClr val="7030A0"/>
                </a:solidFill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_</a:t>
            </a:r>
            <a:r>
              <a:rPr lang="fr-FR" sz="1600" dirty="0" err="1">
                <a:solidFill>
                  <a:srgbClr val="7030A0"/>
                </a:solidFill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mm_sqrt_ps</a:t>
            </a: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(*</a:t>
            </a:r>
            <a:r>
              <a:rPr lang="fr-FR" sz="1600" dirty="0" err="1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ptr</a:t>
            </a: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));                                                                                                                                                                         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fr-FR" sz="1600" dirty="0">
                <a:latin typeface="Consolas" panose="020B0609020204030204" pitchFamily="49" charset="0"/>
                <a:ea typeface="WenQuanYi Micro Hei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6" name="ZoneTexte 4"/>
          <p:cNvSpPr txBox="1">
            <a:spLocks noChangeArrowheads="1"/>
          </p:cNvSpPr>
          <p:nvPr/>
        </p:nvSpPr>
        <p:spPr bwMode="auto">
          <a:xfrm>
            <a:off x="6285706" y="5724882"/>
            <a:ext cx="22113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10 times </a:t>
            </a:r>
            <a:r>
              <a:rPr lang="fr-FR" dirty="0" err="1">
                <a:solidFill>
                  <a:srgbClr val="FF0000"/>
                </a:solidFill>
              </a:rPr>
              <a:t>faster</a:t>
            </a:r>
            <a:r>
              <a:rPr lang="fr-FR" dirty="0">
                <a:solidFill>
                  <a:srgbClr val="FF0000"/>
                </a:solidFill>
              </a:rPr>
              <a:t> !!!!!!!</a:t>
            </a:r>
          </a:p>
        </p:txBody>
      </p:sp>
      <p:sp>
        <p:nvSpPr>
          <p:cNvPr id="17" name="ZoneTexte 5"/>
          <p:cNvSpPr txBox="1">
            <a:spLocks noChangeArrowheads="1"/>
          </p:cNvSpPr>
          <p:nvPr/>
        </p:nvSpPr>
        <p:spPr bwMode="auto">
          <a:xfrm>
            <a:off x="1359408" y="2450306"/>
            <a:ext cx="1475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4A7DE2"/>
                </a:solidFill>
              </a:rPr>
              <a:t>Scalar</a:t>
            </a:r>
            <a:r>
              <a:rPr lang="fr-FR" dirty="0" smtClean="0">
                <a:solidFill>
                  <a:srgbClr val="4A7DE2"/>
                </a:solidFill>
              </a:rPr>
              <a:t> version </a:t>
            </a:r>
            <a:endParaRPr lang="fr-FR" dirty="0">
              <a:solidFill>
                <a:srgbClr val="4A7DE2"/>
              </a:solidFill>
            </a:endParaRPr>
          </a:p>
        </p:txBody>
      </p:sp>
      <p:sp>
        <p:nvSpPr>
          <p:cNvPr id="18" name="ZoneTexte 8"/>
          <p:cNvSpPr txBox="1">
            <a:spLocks noChangeArrowheads="1"/>
          </p:cNvSpPr>
          <p:nvPr/>
        </p:nvSpPr>
        <p:spPr bwMode="auto">
          <a:xfrm>
            <a:off x="2807525" y="4662428"/>
            <a:ext cx="2093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4A7DE2"/>
                </a:solidFill>
              </a:rPr>
              <a:t>Vector</a:t>
            </a:r>
            <a:r>
              <a:rPr lang="fr-FR" dirty="0" smtClean="0">
                <a:solidFill>
                  <a:srgbClr val="4A7DE2"/>
                </a:solidFill>
              </a:rPr>
              <a:t> version (SSE)</a:t>
            </a:r>
            <a:endParaRPr lang="fr-FR" dirty="0">
              <a:solidFill>
                <a:srgbClr val="4A7DE2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8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 flipV="1">
            <a:off x="13467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319849" y="127000"/>
            <a:ext cx="7613839" cy="5032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Case </a:t>
            </a:r>
            <a:r>
              <a:rPr lang="fr-FR" dirty="0" err="1" smtClean="0"/>
              <a:t>Study</a:t>
            </a:r>
            <a:r>
              <a:rPr lang="fr-FR" dirty="0" smtClean="0"/>
              <a:t>: LQCD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1435608" y="7755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84808" y="863600"/>
            <a:ext cx="596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We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need</a:t>
            </a:r>
            <a:r>
              <a:rPr lang="fr-FR" dirty="0" smtClean="0">
                <a:solidFill>
                  <a:srgbClr val="FF0000"/>
                </a:solidFill>
              </a:rPr>
              <a:t> to </a:t>
            </a:r>
            <a:r>
              <a:rPr lang="fr-FR" dirty="0" err="1" smtClean="0">
                <a:solidFill>
                  <a:srgbClr val="FF0000"/>
                </a:solidFill>
              </a:rPr>
              <a:t>solve</a:t>
            </a:r>
            <a:r>
              <a:rPr lang="fr-FR" dirty="0" smtClean="0">
                <a:solidFill>
                  <a:srgbClr val="FF0000"/>
                </a:solidFill>
              </a:rPr>
              <a:t> the Wilson-Dirac </a:t>
            </a:r>
            <a:r>
              <a:rPr lang="fr-FR" dirty="0" err="1" smtClean="0">
                <a:solidFill>
                  <a:srgbClr val="FF0000"/>
                </a:solidFill>
              </a:rPr>
              <a:t>equation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at</a:t>
            </a:r>
            <a:r>
              <a:rPr lang="fr-FR" dirty="0" smtClean="0">
                <a:solidFill>
                  <a:srgbClr val="FF0000"/>
                </a:solidFill>
              </a:rPr>
              <a:t> the </a:t>
            </a:r>
            <a:r>
              <a:rPr lang="fr-FR" dirty="0" err="1" smtClean="0">
                <a:solidFill>
                  <a:srgbClr val="FF0000"/>
                </a:solidFill>
              </a:rPr>
              <a:t>fastest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!!!!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 descr="Capture d’écran 2016-11-25 à 14.26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08" y="1232932"/>
            <a:ext cx="5257369" cy="2473485"/>
          </a:xfrm>
          <a:prstGeom prst="rect">
            <a:avLst/>
          </a:prstGeom>
        </p:spPr>
      </p:pic>
      <p:pic>
        <p:nvPicPr>
          <p:cNvPr id="4" name="Image 3" descr="Capture d’écran 2016-11-25 à 14.27.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38" y="3706417"/>
            <a:ext cx="5340350" cy="2490797"/>
          </a:xfrm>
          <a:prstGeom prst="rect">
            <a:avLst/>
          </a:prstGeom>
        </p:spPr>
      </p:pic>
      <p:sp>
        <p:nvSpPr>
          <p:cNvPr id="5" name="Virage 4"/>
          <p:cNvSpPr/>
          <p:nvPr/>
        </p:nvSpPr>
        <p:spPr>
          <a:xfrm flipV="1">
            <a:off x="2235200" y="3632200"/>
            <a:ext cx="1231900" cy="1409700"/>
          </a:xfrm>
          <a:prstGeom prst="bentArrow">
            <a:avLst>
              <a:gd name="adj1" fmla="val 14691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Image 5" descr="Capture d’écran 2016-11-25 à 14.35.5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32" y="863600"/>
            <a:ext cx="2050256" cy="2603500"/>
          </a:xfrm>
          <a:prstGeom prst="rect">
            <a:avLst/>
          </a:prstGeom>
        </p:spPr>
      </p:pic>
      <p:pic>
        <p:nvPicPr>
          <p:cNvPr id="9" name="Image 8" descr="Capture d’écran 2016-11-25 à 14.38.1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11" y="2698750"/>
            <a:ext cx="424132" cy="374650"/>
          </a:xfrm>
          <a:prstGeom prst="rect">
            <a:avLst/>
          </a:prstGeom>
        </p:spPr>
      </p:pic>
      <p:sp>
        <p:nvSpPr>
          <p:cNvPr id="22" name="Rectangle 21"/>
          <p:cNvSpPr>
            <a:spLocks noChangeAspect="1"/>
          </p:cNvSpPr>
          <p:nvPr/>
        </p:nvSpPr>
        <p:spPr>
          <a:xfrm>
            <a:off x="1536700" y="2673350"/>
            <a:ext cx="4824000" cy="472541"/>
          </a:xfrm>
          <a:prstGeom prst="rect">
            <a:avLst/>
          </a:prstGeom>
          <a:solidFill>
            <a:srgbClr val="FEB80A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3106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 flipV="1">
            <a:off x="13467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319849" y="127000"/>
            <a:ext cx="7613839" cy="5032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1435608" y="7755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435608" y="1219200"/>
            <a:ext cx="7225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HPC is making noticeable progresses, but we still need to skillfully use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its elements and concepts in order to reach our performance expectations.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11300" y="2197100"/>
            <a:ext cx="4511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134CBA"/>
                </a:solidFill>
              </a:rPr>
              <a:t>There </a:t>
            </a:r>
            <a:r>
              <a:rPr lang="fr-FR" sz="3600" dirty="0" err="1" smtClean="0">
                <a:solidFill>
                  <a:srgbClr val="134CBA"/>
                </a:solidFill>
              </a:rPr>
              <a:t>is</a:t>
            </a:r>
            <a:r>
              <a:rPr lang="fr-FR" sz="3600" dirty="0" smtClean="0">
                <a:solidFill>
                  <a:srgbClr val="134CBA"/>
                </a:solidFill>
              </a:rPr>
              <a:t> no free </a:t>
            </a:r>
            <a:r>
              <a:rPr lang="fr-FR" sz="3600" dirty="0" err="1" smtClean="0">
                <a:solidFill>
                  <a:srgbClr val="134CBA"/>
                </a:solidFill>
              </a:rPr>
              <a:t>launch</a:t>
            </a:r>
            <a:endParaRPr lang="fr-FR" sz="3600" dirty="0">
              <a:solidFill>
                <a:srgbClr val="134CBA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2894231"/>
            <a:ext cx="2540000" cy="1689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300" y="2918262"/>
            <a:ext cx="2540000" cy="1905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1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397" y="274638"/>
            <a:ext cx="7626291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NVIDIA DGX-</a:t>
            </a:r>
            <a:r>
              <a:rPr lang="fr-FR" b="1" dirty="0" smtClean="0">
                <a:latin typeface="Abadi MT Condensed Light"/>
                <a:cs typeface="Abadi MT Condensed Light"/>
              </a:rPr>
              <a:t>1</a:t>
            </a:r>
            <a:endParaRPr lang="fr-FR" sz="1400" dirty="0">
              <a:solidFill>
                <a:srgbClr val="475A8D"/>
              </a:solidFill>
              <a:latin typeface="Arial Narrow"/>
              <a:cs typeface="Arial Narrow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4800600"/>
          </a:xfrm>
        </p:spPr>
        <p:txBody>
          <a:bodyPr>
            <a:normAutofit/>
          </a:bodyPr>
          <a:lstStyle/>
          <a:p>
            <a:r>
              <a:rPr lang="fr-FR" sz="1600" dirty="0" smtClean="0">
                <a:latin typeface="Arial Rounded MT Bold"/>
                <a:cs typeface="Arial Rounded MT Bold"/>
              </a:rPr>
              <a:t>NVDIA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supercomputing</a:t>
            </a:r>
            <a:r>
              <a:rPr lang="fr-FR" sz="1600" dirty="0" smtClean="0">
                <a:latin typeface="Arial Rounded MT Bold"/>
                <a:cs typeface="Arial Rounded MT Bold"/>
              </a:rPr>
              <a:t> solution</a:t>
            </a:r>
          </a:p>
          <a:p>
            <a:r>
              <a:rPr lang="fr-FR" sz="1600" dirty="0" smtClean="0">
                <a:solidFill>
                  <a:schemeClr val="accent3"/>
                </a:solidFill>
                <a:latin typeface="Arial Rounded MT Bold"/>
                <a:cs typeface="Arial Rounded MT Bold"/>
              </a:rPr>
              <a:t>8 Tesla P100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GPUs</a:t>
            </a:r>
            <a:r>
              <a:rPr lang="fr-FR" sz="1600" dirty="0" smtClean="0">
                <a:latin typeface="Arial Rounded MT Bold"/>
                <a:cs typeface="Arial Rounded MT Bold"/>
              </a:rPr>
              <a:t> </a:t>
            </a:r>
            <a:r>
              <a:rPr lang="fr-FR" sz="1100" dirty="0" smtClean="0">
                <a:latin typeface="Arial Rounded MT Bold"/>
                <a:cs typeface="Arial Rounded MT Bold"/>
              </a:rPr>
              <a:t>(</a:t>
            </a:r>
            <a:r>
              <a:rPr lang="fr-FR" sz="1100" b="1" dirty="0" smtClean="0">
                <a:solidFill>
                  <a:srgbClr val="C32D2E"/>
                </a:solidFill>
                <a:latin typeface="Arial Rounded MT Bold"/>
                <a:cs typeface="Arial Rounded MT Bold"/>
              </a:rPr>
              <a:t>Pascal</a:t>
            </a:r>
            <a:r>
              <a:rPr lang="fr-FR" sz="1100" dirty="0" smtClean="0">
                <a:solidFill>
                  <a:srgbClr val="C32D2E"/>
                </a:solidFill>
                <a:latin typeface="Arial Rounded MT Bold"/>
                <a:cs typeface="Arial Rounded MT Bold"/>
              </a:rPr>
              <a:t> GPU </a:t>
            </a:r>
            <a:r>
              <a:rPr lang="fr-FR" sz="1100" dirty="0" err="1" smtClean="0">
                <a:latin typeface="Arial Rounded MT Bold"/>
                <a:cs typeface="Arial Rounded MT Bold"/>
              </a:rPr>
              <a:t>based</a:t>
            </a:r>
            <a:r>
              <a:rPr lang="fr-FR" sz="1100" dirty="0" smtClean="0">
                <a:latin typeface="Arial Rounded MT Bold"/>
                <a:cs typeface="Arial Rounded MT Bold"/>
              </a:rPr>
              <a:t>)</a:t>
            </a:r>
          </a:p>
          <a:p>
            <a:r>
              <a:rPr lang="fr-FR" sz="1600" dirty="0" smtClean="0">
                <a:latin typeface="Arial Rounded MT Bold"/>
                <a:cs typeface="Arial Rounded MT Bold"/>
              </a:rPr>
              <a:t>Dual </a:t>
            </a:r>
            <a:r>
              <a:rPr lang="fr-FR" sz="1600" dirty="0" smtClean="0">
                <a:solidFill>
                  <a:srgbClr val="C32D2E"/>
                </a:solidFill>
                <a:latin typeface="Arial Rounded MT Bold"/>
                <a:cs typeface="Arial Rounded MT Bold"/>
              </a:rPr>
              <a:t>Intel </a:t>
            </a:r>
            <a:r>
              <a:rPr lang="fr-FR" sz="1600" dirty="0" err="1" smtClean="0">
                <a:solidFill>
                  <a:srgbClr val="C32D2E"/>
                </a:solidFill>
                <a:latin typeface="Arial Rounded MT Bold"/>
                <a:cs typeface="Arial Rounded MT Bold"/>
              </a:rPr>
              <a:t>Xheon</a:t>
            </a:r>
            <a:r>
              <a:rPr lang="fr-FR" sz="1600" dirty="0" smtClean="0">
                <a:solidFill>
                  <a:srgbClr val="C32D2E"/>
                </a:solidFill>
                <a:latin typeface="Arial Rounded MT Bold"/>
                <a:cs typeface="Arial Rounded MT Bold"/>
              </a:rPr>
              <a:t> </a:t>
            </a:r>
            <a:r>
              <a:rPr lang="fr-FR" sz="1600" dirty="0" smtClean="0">
                <a:latin typeface="Arial Rounded MT Bold"/>
                <a:cs typeface="Arial Rounded MT Bold"/>
              </a:rPr>
              <a:t>processors </a:t>
            </a:r>
            <a:r>
              <a:rPr lang="fr-FR" sz="1100" dirty="0" smtClean="0">
                <a:latin typeface="Arial Rounded MT Bold"/>
                <a:cs typeface="Arial Rounded MT Bold"/>
              </a:rPr>
              <a:t>(host)</a:t>
            </a:r>
          </a:p>
          <a:p>
            <a:r>
              <a:rPr lang="fr-FR" sz="1600" dirty="0" smtClean="0">
                <a:solidFill>
                  <a:srgbClr val="C32D2E"/>
                </a:solidFill>
                <a:latin typeface="Arial Rounded MT Bold"/>
                <a:cs typeface="Arial Rounded MT Bold"/>
              </a:rPr>
              <a:t>170 </a:t>
            </a:r>
            <a:r>
              <a:rPr lang="fr-FR" sz="1600" dirty="0" err="1" smtClean="0">
                <a:solidFill>
                  <a:srgbClr val="C32D2E"/>
                </a:solidFill>
                <a:latin typeface="Arial Rounded MT Bold"/>
                <a:cs typeface="Arial Rounded MT Bold"/>
              </a:rPr>
              <a:t>Tflops</a:t>
            </a:r>
            <a:r>
              <a:rPr lang="fr-FR" sz="1600" dirty="0" smtClean="0">
                <a:solidFill>
                  <a:srgbClr val="C32D2E"/>
                </a:solidFill>
                <a:latin typeface="Arial Rounded MT Bold"/>
                <a:cs typeface="Arial Rounded MT Bold"/>
              </a:rPr>
              <a:t> </a:t>
            </a:r>
            <a:r>
              <a:rPr lang="fr-FR" sz="1600" dirty="0" smtClean="0">
                <a:latin typeface="Arial Rounded MT Bold"/>
                <a:cs typeface="Arial Rounded MT Bold"/>
              </a:rPr>
              <a:t>FP16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peak</a:t>
            </a:r>
            <a:r>
              <a:rPr lang="fr-FR" sz="1600" dirty="0" smtClean="0">
                <a:latin typeface="Arial Rounded MT Bold"/>
                <a:cs typeface="Arial Rounded MT Bold"/>
              </a:rPr>
              <a:t> perf</a:t>
            </a:r>
          </a:p>
          <a:p>
            <a:r>
              <a:rPr lang="fr-FR" sz="1600" dirty="0" smtClean="0">
                <a:solidFill>
                  <a:srgbClr val="C32D2E"/>
                </a:solidFill>
                <a:latin typeface="Arial Rounded MT Bold"/>
                <a:cs typeface="Arial Rounded MT Bold"/>
              </a:rPr>
              <a:t>7 Tb </a:t>
            </a:r>
            <a:r>
              <a:rPr lang="fr-FR" sz="1600" dirty="0" smtClean="0">
                <a:latin typeface="Arial Rounded MT Bold"/>
                <a:cs typeface="Arial Rounded MT Bold"/>
              </a:rPr>
              <a:t>of SSD Storage</a:t>
            </a:r>
          </a:p>
          <a:p>
            <a:r>
              <a:rPr lang="fr-FR" sz="1600" dirty="0" err="1" smtClean="0">
                <a:latin typeface="Arial Rounded MT Bold"/>
                <a:cs typeface="Arial Rounded MT Bold"/>
              </a:rPr>
              <a:t>Aggregate</a:t>
            </a:r>
            <a:r>
              <a:rPr lang="fr-FR" sz="1600" dirty="0" smtClean="0">
                <a:latin typeface="Arial Rounded MT Bold"/>
                <a:cs typeface="Arial Rounded MT Bold"/>
              </a:rPr>
              <a:t>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bandwidth</a:t>
            </a:r>
            <a:r>
              <a:rPr lang="fr-FR" sz="1600" dirty="0" smtClean="0">
                <a:latin typeface="Arial Rounded MT Bold"/>
                <a:cs typeface="Arial Rounded MT Bold"/>
              </a:rPr>
              <a:t> </a:t>
            </a:r>
            <a:r>
              <a:rPr lang="fr-FR" sz="1600" dirty="0" smtClean="0">
                <a:solidFill>
                  <a:srgbClr val="C32D2E"/>
                </a:solidFill>
                <a:latin typeface="Arial Rounded MT Bold"/>
                <a:cs typeface="Arial Rounded MT Bold"/>
              </a:rPr>
              <a:t>768 Gb/s</a:t>
            </a:r>
          </a:p>
          <a:p>
            <a:r>
              <a:rPr lang="fr-FR" sz="1600" dirty="0" smtClean="0">
                <a:latin typeface="Arial Rounded MT Bold"/>
                <a:cs typeface="Arial Rounded MT Bold"/>
              </a:rPr>
              <a:t>Perf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throughput</a:t>
            </a:r>
            <a:r>
              <a:rPr lang="fr-FR" sz="1600" dirty="0" smtClean="0">
                <a:latin typeface="Arial Rounded MT Bold"/>
                <a:cs typeface="Arial Rounded MT Bold"/>
              </a:rPr>
              <a:t> </a:t>
            </a:r>
            <a:r>
              <a:rPr lang="fr-FR" sz="1600" dirty="0" smtClean="0">
                <a:solidFill>
                  <a:srgbClr val="C32D2E"/>
                </a:solidFill>
                <a:latin typeface="Arial Rounded MT Bold"/>
                <a:cs typeface="Arial Rounded MT Bold"/>
              </a:rPr>
              <a:t>250  x86 servers</a:t>
            </a:r>
          </a:p>
          <a:p>
            <a:r>
              <a:rPr lang="fr-FR" sz="1600" dirty="0" smtClean="0">
                <a:solidFill>
                  <a:srgbClr val="C32D2E"/>
                </a:solidFill>
                <a:latin typeface="Arial Rounded MT Bold"/>
                <a:cs typeface="Arial Rounded MT Bold"/>
              </a:rPr>
              <a:t>Pascal GPU</a:t>
            </a:r>
            <a:r>
              <a:rPr lang="fr-FR" sz="1600" dirty="0" smtClean="0">
                <a:latin typeface="Arial Rounded MT Bold"/>
                <a:cs typeface="Arial Rounded MT Bold"/>
              </a:rPr>
              <a:t>: 3584 CUDA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Cores</a:t>
            </a:r>
            <a:r>
              <a:rPr lang="fr-FR" sz="1600" dirty="0" smtClean="0">
                <a:latin typeface="Arial Rounded MT Bold"/>
                <a:cs typeface="Arial Rounded MT Bold"/>
              </a:rPr>
              <a:t>; 1480 MHz; 16 GB RAM</a:t>
            </a:r>
            <a:r>
              <a:rPr lang="fr-FR" sz="1600" dirty="0">
                <a:latin typeface="Arial Rounded MT Bold"/>
                <a:cs typeface="Arial Rounded MT Bold"/>
              </a:rPr>
              <a:t>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at</a:t>
            </a:r>
            <a:r>
              <a:rPr lang="fr-FR" sz="1600" dirty="0" smtClean="0">
                <a:latin typeface="Arial Rounded MT Bold"/>
                <a:cs typeface="Arial Rounded MT Bold"/>
              </a:rPr>
              <a:t> 720 Gb/s </a:t>
            </a:r>
            <a:r>
              <a:rPr lang="fr-FR" sz="900" dirty="0" smtClean="0">
                <a:latin typeface="Arial Rounded MT Bold"/>
                <a:cs typeface="Arial Rounded MT Bold"/>
              </a:rPr>
              <a:t>5thGen </a:t>
            </a:r>
          </a:p>
          <a:p>
            <a:r>
              <a:rPr lang="fr-FR" sz="1600" dirty="0" err="1" smtClean="0">
                <a:latin typeface="Arial Rounded MT Bold"/>
                <a:cs typeface="Arial Rounded MT Bold"/>
              </a:rPr>
              <a:t>We</a:t>
            </a:r>
            <a:r>
              <a:rPr lang="fr-FR" sz="1600" dirty="0" smtClean="0">
                <a:latin typeface="Arial Rounded MT Bold"/>
                <a:cs typeface="Arial Rounded MT Bold"/>
              </a:rPr>
              <a:t>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should</a:t>
            </a:r>
            <a:r>
              <a:rPr lang="fr-FR" sz="1600" dirty="0" smtClean="0">
                <a:latin typeface="Arial Rounded MT Bold"/>
                <a:cs typeface="Arial Rounded MT Bold"/>
              </a:rPr>
              <a:t>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understand</a:t>
            </a:r>
            <a:r>
              <a:rPr lang="fr-FR" sz="1600" dirty="0" smtClean="0">
                <a:latin typeface="Arial Rounded MT Bold"/>
                <a:cs typeface="Arial Rounded MT Bold"/>
              </a:rPr>
              <a:t>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that</a:t>
            </a:r>
            <a:r>
              <a:rPr lang="fr-FR" sz="1600" dirty="0" smtClean="0">
                <a:latin typeface="Arial Rounded MT Bold"/>
                <a:cs typeface="Arial Rounded MT Bold"/>
              </a:rPr>
              <a:t> GPU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is</a:t>
            </a:r>
            <a:r>
              <a:rPr lang="fr-FR" sz="1600" dirty="0" smtClean="0">
                <a:latin typeface="Arial Rounded MT Bold"/>
                <a:cs typeface="Arial Rounded MT Bold"/>
              </a:rPr>
              <a:t>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specialized</a:t>
            </a:r>
            <a:r>
              <a:rPr lang="fr-FR" sz="1600" dirty="0" smtClean="0">
                <a:latin typeface="Arial Rounded MT Bold"/>
                <a:cs typeface="Arial Rounded MT Bold"/>
              </a:rPr>
              <a:t> for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specific</a:t>
            </a:r>
            <a:r>
              <a:rPr lang="fr-FR" sz="1600" dirty="0" smtClean="0">
                <a:latin typeface="Arial Rounded MT Bold"/>
                <a:cs typeface="Arial Rounded MT Bold"/>
              </a:rPr>
              <a:t>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tasks</a:t>
            </a:r>
            <a:r>
              <a:rPr lang="fr-FR" sz="1600" dirty="0" smtClean="0">
                <a:latin typeface="Arial Rounded MT Bold"/>
                <a:cs typeface="Arial Rounded MT Bold"/>
              </a:rPr>
              <a:t>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where</a:t>
            </a:r>
            <a:r>
              <a:rPr lang="fr-FR" sz="1600" dirty="0" smtClean="0">
                <a:latin typeface="Arial Rounded MT Bold"/>
                <a:cs typeface="Arial Rounded MT Bold"/>
              </a:rPr>
              <a:t>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it</a:t>
            </a:r>
            <a:r>
              <a:rPr lang="fr-FR" sz="1600" dirty="0" smtClean="0">
                <a:latin typeface="Arial Rounded MT Bold"/>
                <a:cs typeface="Arial Rounded MT Bold"/>
              </a:rPr>
              <a:t>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is</a:t>
            </a:r>
            <a:r>
              <a:rPr lang="fr-FR" sz="1600" dirty="0" smtClean="0">
                <a:latin typeface="Arial Rounded MT Bold"/>
                <a:cs typeface="Arial Rounded MT Bold"/>
              </a:rPr>
              <a:t>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likely</a:t>
            </a:r>
            <a:r>
              <a:rPr lang="fr-FR" sz="1600" dirty="0" smtClean="0">
                <a:latin typeface="Arial Rounded MT Bold"/>
                <a:cs typeface="Arial Rounded MT Bold"/>
              </a:rPr>
              <a:t> to show up </a:t>
            </a:r>
            <a:r>
              <a:rPr lang="fr-FR" sz="1600" dirty="0" err="1" smtClean="0">
                <a:latin typeface="Arial Rounded MT Bold"/>
                <a:cs typeface="Arial Rounded MT Bold"/>
              </a:rPr>
              <a:t>noticeable</a:t>
            </a:r>
            <a:r>
              <a:rPr lang="fr-FR" sz="1600" dirty="0" smtClean="0">
                <a:latin typeface="Arial Rounded MT Bold"/>
                <a:cs typeface="Arial Rounded MT Bold"/>
              </a:rPr>
              <a:t> performances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Image 3" descr="w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94" y="1447800"/>
            <a:ext cx="2410294" cy="227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52" y="235010"/>
            <a:ext cx="1642010" cy="997749"/>
          </a:xfrm>
          <a:prstGeom prst="rect">
            <a:avLst/>
          </a:prstGeom>
        </p:spPr>
      </p:pic>
      <p:pic>
        <p:nvPicPr>
          <p:cNvPr id="12" name="Image 11" descr="a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60" y="1430755"/>
            <a:ext cx="3731727" cy="22364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608" y="4487728"/>
            <a:ext cx="3731725" cy="170203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1960" y="4487728"/>
            <a:ext cx="3731728" cy="1702032"/>
          </a:xfrm>
          <a:prstGeom prst="rect">
            <a:avLst/>
          </a:prstGeom>
        </p:spPr>
      </p:pic>
      <p:pic>
        <p:nvPicPr>
          <p:cNvPr id="15" name="Image 14" descr="Capture d’écran 2016-04-16 à 19.21.3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60" y="1791865"/>
            <a:ext cx="3731728" cy="1517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35627" y="590034"/>
            <a:ext cx="13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32D2E"/>
                </a:solidFill>
              </a:rPr>
              <a:t>$129,000 US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035627" y="824831"/>
            <a:ext cx="1657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475A8D"/>
                </a:solidFill>
                <a:latin typeface="Arial Narrow"/>
                <a:cs typeface="Arial Narrow"/>
              </a:rPr>
              <a:t>Released</a:t>
            </a:r>
            <a:r>
              <a:rPr lang="fr-FR" sz="1400" dirty="0">
                <a:solidFill>
                  <a:srgbClr val="475A8D"/>
                </a:solidFill>
                <a:latin typeface="Arial Narrow"/>
                <a:cs typeface="Arial Narrow"/>
              </a:rPr>
              <a:t> in April 2016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6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 flipV="1">
            <a:off x="13467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319849" y="127000"/>
            <a:ext cx="7613839" cy="5032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End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1435608" y="7755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511300" y="2197100"/>
            <a:ext cx="5012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 smtClean="0">
                <a:solidFill>
                  <a:srgbClr val="134CBA"/>
                </a:solidFill>
              </a:rPr>
              <a:t>Thanks</a:t>
            </a:r>
            <a:r>
              <a:rPr lang="fr-FR" sz="3600" dirty="0" smtClean="0">
                <a:solidFill>
                  <a:srgbClr val="134CBA"/>
                </a:solidFill>
              </a:rPr>
              <a:t> for </a:t>
            </a:r>
            <a:r>
              <a:rPr lang="fr-FR" sz="3600" dirty="0" err="1" smtClean="0">
                <a:solidFill>
                  <a:srgbClr val="134CBA"/>
                </a:solidFill>
              </a:rPr>
              <a:t>your</a:t>
            </a:r>
            <a:r>
              <a:rPr lang="fr-FR" sz="3600" dirty="0" smtClean="0">
                <a:solidFill>
                  <a:srgbClr val="134CBA"/>
                </a:solidFill>
              </a:rPr>
              <a:t> attention</a:t>
            </a:r>
            <a:endParaRPr lang="fr-FR" sz="3600" dirty="0">
              <a:solidFill>
                <a:srgbClr val="134CB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3162300"/>
            <a:ext cx="2857500" cy="2857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08600" y="5180568"/>
            <a:ext cx="3869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Por</a:t>
            </a:r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favor</a:t>
            </a:r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, se </a:t>
            </a:r>
            <a:r>
              <a:rPr lang="fr-FR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puede</a:t>
            </a:r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preguntar</a:t>
            </a:r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 en espagnol.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9407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752" y="274638"/>
            <a:ext cx="7588936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N°</a:t>
            </a:r>
            <a:r>
              <a:rPr lang="fr-FR" dirty="0" smtClean="0">
                <a:latin typeface="Andale Mono"/>
                <a:cs typeface="Andale Mono"/>
              </a:rPr>
              <a:t>1</a:t>
            </a:r>
            <a:r>
              <a:rPr lang="fr-FR" dirty="0" smtClean="0"/>
              <a:t> SUPERCOMPUTER</a:t>
            </a: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sz="1800" dirty="0" smtClean="0">
                <a:latin typeface="Arial Narrow"/>
                <a:cs typeface="Arial Narrow"/>
              </a:rPr>
              <a:t>In China</a:t>
            </a:r>
          </a:p>
          <a:p>
            <a:r>
              <a:rPr lang="fr-FR" sz="1800" dirty="0" smtClean="0">
                <a:latin typeface="Arial Narrow"/>
                <a:cs typeface="Arial Narrow"/>
              </a:rPr>
              <a:t>Intel </a:t>
            </a:r>
            <a:r>
              <a:rPr lang="fr-FR" sz="1800" dirty="0" err="1" smtClean="0">
                <a:latin typeface="Arial Narrow"/>
                <a:cs typeface="Arial Narrow"/>
              </a:rPr>
              <a:t>Xheon</a:t>
            </a:r>
            <a:r>
              <a:rPr lang="fr-FR" sz="1800" dirty="0" smtClean="0">
                <a:latin typeface="Arial Narrow"/>
                <a:cs typeface="Arial Narrow"/>
              </a:rPr>
              <a:t> E5</a:t>
            </a:r>
          </a:p>
          <a:p>
            <a:r>
              <a:rPr lang="fr-FR" sz="1800" dirty="0" smtClean="0">
                <a:latin typeface="Arial Narrow"/>
                <a:cs typeface="Arial Narrow"/>
              </a:rPr>
              <a:t>260, 000 </a:t>
            </a:r>
            <a:r>
              <a:rPr lang="fr-FR" sz="1800" dirty="0" err="1" smtClean="0">
                <a:latin typeface="Arial Narrow"/>
                <a:cs typeface="Arial Narrow"/>
              </a:rPr>
              <a:t>nodes</a:t>
            </a:r>
            <a:endParaRPr lang="fr-FR" sz="1800" dirty="0" smtClean="0">
              <a:latin typeface="Arial Narrow"/>
              <a:cs typeface="Arial Narrow"/>
            </a:endParaRPr>
          </a:p>
          <a:p>
            <a:r>
              <a:rPr lang="fr-FR" sz="1800" dirty="0" smtClean="0">
                <a:latin typeface="Arial Narrow"/>
                <a:cs typeface="Arial Narrow"/>
              </a:rPr>
              <a:t>3 million </a:t>
            </a:r>
            <a:r>
              <a:rPr lang="fr-FR" sz="1800" dirty="0" err="1" smtClean="0">
                <a:latin typeface="Arial Narrow"/>
                <a:cs typeface="Arial Narrow"/>
              </a:rPr>
              <a:t>cores</a:t>
            </a:r>
            <a:endParaRPr lang="fr-FR" sz="1800" dirty="0" smtClean="0">
              <a:latin typeface="Arial Narrow"/>
              <a:cs typeface="Arial Narrow"/>
            </a:endParaRPr>
          </a:p>
          <a:p>
            <a:r>
              <a:rPr lang="fr-FR" sz="1800" dirty="0" smtClean="0">
                <a:latin typeface="Arial Narrow"/>
                <a:cs typeface="Arial Narrow"/>
              </a:rPr>
              <a:t>54 </a:t>
            </a:r>
            <a:r>
              <a:rPr lang="fr-FR" sz="1800" dirty="0" err="1" smtClean="0">
                <a:latin typeface="Arial Narrow"/>
                <a:cs typeface="Arial Narrow"/>
              </a:rPr>
              <a:t>PFlops</a:t>
            </a:r>
            <a:r>
              <a:rPr lang="fr-FR" sz="1800" dirty="0" smtClean="0">
                <a:latin typeface="Arial Narrow"/>
                <a:cs typeface="Arial Narrow"/>
              </a:rPr>
              <a:t> </a:t>
            </a:r>
            <a:r>
              <a:rPr lang="fr-FR" sz="1800" dirty="0" err="1" smtClean="0">
                <a:latin typeface="Arial Narrow"/>
                <a:cs typeface="Arial Narrow"/>
              </a:rPr>
              <a:t>peak</a:t>
            </a:r>
            <a:endParaRPr lang="fr-FR" sz="1800" dirty="0" smtClean="0">
              <a:latin typeface="Arial Narrow"/>
              <a:cs typeface="Arial Narrow"/>
            </a:endParaRPr>
          </a:p>
          <a:p>
            <a:r>
              <a:rPr lang="fr-FR" sz="1800" dirty="0" smtClean="0">
                <a:latin typeface="Arial Narrow"/>
                <a:cs typeface="Arial Narrow"/>
              </a:rPr>
              <a:t>33 </a:t>
            </a:r>
            <a:r>
              <a:rPr lang="fr-FR" sz="1800" dirty="0" err="1" smtClean="0">
                <a:latin typeface="Arial Narrow"/>
                <a:cs typeface="Arial Narrow"/>
              </a:rPr>
              <a:t>PFlops</a:t>
            </a:r>
            <a:r>
              <a:rPr lang="fr-FR" sz="1800" dirty="0" smtClean="0">
                <a:latin typeface="Arial Narrow"/>
                <a:cs typeface="Arial Narrow"/>
              </a:rPr>
              <a:t> </a:t>
            </a:r>
            <a:r>
              <a:rPr lang="fr-FR" sz="1400" dirty="0" smtClean="0">
                <a:latin typeface="Arial Narrow"/>
                <a:cs typeface="Arial Narrow"/>
              </a:rPr>
              <a:t>(61%) </a:t>
            </a:r>
          </a:p>
          <a:p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20800" y="1295400"/>
            <a:ext cx="269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3"/>
                </a:solidFill>
              </a:rPr>
              <a:t>TIANHE-2 (MILKYWAY-2</a:t>
            </a:r>
            <a:r>
              <a:rPr lang="fr-FR" dirty="0" smtClean="0">
                <a:solidFill>
                  <a:schemeClr val="accent3"/>
                </a:solidFill>
              </a:rPr>
              <a:t>) 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39000" y="782638"/>
            <a:ext cx="178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solidFill>
                  <a:schemeClr val="accent6"/>
                </a:solidFill>
                <a:latin typeface="Arial Narrow"/>
                <a:cs typeface="Arial Narrow"/>
              </a:rPr>
              <a:t>Top500 - </a:t>
            </a:r>
            <a:r>
              <a:rPr lang="fr-FR" dirty="0" err="1">
                <a:solidFill>
                  <a:schemeClr val="accent6"/>
                </a:solidFill>
                <a:latin typeface="Arial Narrow"/>
                <a:cs typeface="Arial Narrow"/>
              </a:rPr>
              <a:t>Nov</a:t>
            </a:r>
            <a:r>
              <a:rPr lang="fr-FR" dirty="0">
                <a:solidFill>
                  <a:schemeClr val="accent6"/>
                </a:solidFill>
                <a:latin typeface="Arial Narrow"/>
                <a:cs typeface="Arial Narrow"/>
              </a:rPr>
              <a:t> 2015</a:t>
            </a:r>
          </a:p>
        </p:txBody>
      </p:sp>
      <p:pic>
        <p:nvPicPr>
          <p:cNvPr id="13" name="Image 12" descr="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99" y="1773238"/>
            <a:ext cx="5670833" cy="424815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500" y="2184400"/>
            <a:ext cx="5660131" cy="3373438"/>
          </a:xfrm>
          <a:prstGeom prst="rect">
            <a:avLst/>
          </a:prstGeom>
          <a:ln>
            <a:solidFill>
              <a:srgbClr val="3891A7"/>
            </a:solidFill>
          </a:ln>
        </p:spPr>
      </p:pic>
      <p:sp>
        <p:nvSpPr>
          <p:cNvPr id="14" name="ZoneTexte 13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2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752" y="274638"/>
            <a:ext cx="7588936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Performances Evolution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Ss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are </a:t>
            </a:r>
            <a:r>
              <a:rPr lang="fr-FR" dirty="0" err="1" smtClean="0"/>
              <a:t>moving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chemeClr val="accent3"/>
                </a:solidFill>
              </a:rPr>
              <a:t>ExaFlops</a:t>
            </a:r>
            <a:r>
              <a:rPr lang="fr-FR" dirty="0" smtClean="0"/>
              <a:t> </a:t>
            </a:r>
            <a:r>
              <a:rPr lang="fr-FR" sz="1400" i="1" dirty="0" smtClean="0"/>
              <a:t>(E = </a:t>
            </a:r>
            <a:r>
              <a:rPr lang="fr-FR" sz="1400" i="1" dirty="0" err="1" smtClean="0"/>
              <a:t>Exa</a:t>
            </a:r>
            <a:r>
              <a:rPr lang="fr-FR" sz="1400" i="1" dirty="0" smtClean="0"/>
              <a:t> = 10</a:t>
            </a:r>
            <a:r>
              <a:rPr lang="fr-FR" sz="1400" i="1" baseline="30000" dirty="0" smtClean="0"/>
              <a:t>18</a:t>
            </a:r>
            <a:r>
              <a:rPr lang="fr-FR" sz="1400" i="1" dirty="0" smtClean="0"/>
              <a:t>)</a:t>
            </a:r>
          </a:p>
          <a:p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Image 7" descr="x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417638"/>
            <a:ext cx="4381500" cy="4025900"/>
          </a:xfrm>
          <a:prstGeom prst="rect">
            <a:avLst/>
          </a:prstGeom>
        </p:spPr>
      </p:pic>
      <p:pic>
        <p:nvPicPr>
          <p:cNvPr id="9" name="Image 8" descr="qqq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22400"/>
            <a:ext cx="3302000" cy="3048000"/>
          </a:xfrm>
          <a:prstGeom prst="rect">
            <a:avLst/>
          </a:prstGeom>
        </p:spPr>
      </p:pic>
      <p:pic>
        <p:nvPicPr>
          <p:cNvPr id="10" name="Image 9" descr="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1798638"/>
            <a:ext cx="3048000" cy="31623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7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397" y="274638"/>
            <a:ext cx="7626291" cy="1143000"/>
          </a:xfrm>
        </p:spPr>
        <p:txBody>
          <a:bodyPr/>
          <a:lstStyle/>
          <a:p>
            <a:r>
              <a:rPr lang="fr-FR" dirty="0" smtClean="0"/>
              <a:t>TOP500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Image 7" descr="Capture d’écran 2016-04-18 à 00.01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08" y="1316815"/>
            <a:ext cx="6819673" cy="489423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098926" y="782638"/>
            <a:ext cx="2924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 smtClean="0">
                <a:solidFill>
                  <a:schemeClr val="accent6"/>
                </a:solidFill>
                <a:latin typeface="Arial Narrow"/>
                <a:cs typeface="Arial Narrow"/>
              </a:rPr>
              <a:t>Top 5 sites </a:t>
            </a:r>
            <a:r>
              <a:rPr lang="fr-FR" dirty="0" smtClean="0">
                <a:solidFill>
                  <a:schemeClr val="accent6"/>
                </a:solidFill>
                <a:latin typeface="Arial Narrow"/>
                <a:cs typeface="Arial Narrow"/>
              </a:rPr>
              <a:t>- Top500 </a:t>
            </a:r>
            <a:r>
              <a:rPr lang="fr-FR" dirty="0">
                <a:solidFill>
                  <a:schemeClr val="accent6"/>
                </a:solidFill>
                <a:latin typeface="Arial Narrow"/>
                <a:cs typeface="Arial Narrow"/>
              </a:rPr>
              <a:t>- </a:t>
            </a:r>
            <a:r>
              <a:rPr lang="fr-FR" dirty="0" err="1">
                <a:solidFill>
                  <a:schemeClr val="accent6"/>
                </a:solidFill>
                <a:latin typeface="Arial Narrow"/>
                <a:cs typeface="Arial Narrow"/>
              </a:rPr>
              <a:t>Nov</a:t>
            </a:r>
            <a:r>
              <a:rPr lang="fr-FR" dirty="0">
                <a:solidFill>
                  <a:schemeClr val="accent6"/>
                </a:solidFill>
                <a:latin typeface="Arial Narrow"/>
                <a:cs typeface="Arial Narrow"/>
              </a:rPr>
              <a:t> 2015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3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397" y="274638"/>
            <a:ext cx="7626291" cy="1143000"/>
          </a:xfrm>
        </p:spPr>
        <p:txBody>
          <a:bodyPr>
            <a:normAutofit/>
          </a:bodyPr>
          <a:lstStyle/>
          <a:p>
            <a:r>
              <a:rPr lang="fr-FR" dirty="0" err="1" smtClean="0"/>
              <a:t>Peak</a:t>
            </a:r>
            <a:r>
              <a:rPr lang="fr-FR" dirty="0" smtClean="0"/>
              <a:t> Performance Evaluation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>
              <a:latin typeface="Arial Narrow"/>
              <a:cs typeface="Arial Narrow"/>
            </a:endParaRPr>
          </a:p>
          <a:p>
            <a:endParaRPr lang="fr-FR" dirty="0">
              <a:latin typeface="Arial Narrow"/>
              <a:cs typeface="Arial Narrow"/>
            </a:endParaRPr>
          </a:p>
          <a:p>
            <a:pPr marL="82296" indent="0">
              <a:buNone/>
            </a:pPr>
            <a:endParaRPr lang="fr-FR" dirty="0">
              <a:latin typeface="Arial Narrow"/>
              <a:cs typeface="Arial Narrow"/>
            </a:endParaRPr>
          </a:p>
          <a:p>
            <a:pPr marL="82296" indent="0">
              <a:buNone/>
            </a:pPr>
            <a:r>
              <a:rPr lang="fr-FR" sz="1800" b="1" dirty="0" err="1" smtClean="0">
                <a:solidFill>
                  <a:srgbClr val="3366FF"/>
                </a:solidFill>
                <a:latin typeface="Arial Narrow"/>
                <a:cs typeface="Arial Narrow"/>
              </a:rPr>
              <a:t>Getting</a:t>
            </a:r>
            <a:r>
              <a:rPr lang="fr-FR" sz="1800" b="1" dirty="0" smtClean="0">
                <a:solidFill>
                  <a:srgbClr val="3366FF"/>
                </a:solidFill>
                <a:latin typeface="Arial Narrow"/>
                <a:cs typeface="Arial Narrow"/>
              </a:rPr>
              <a:t> Tianhe-2 RPEAK:</a:t>
            </a:r>
          </a:p>
          <a:p>
            <a:r>
              <a:rPr lang="fr-FR" sz="1800" dirty="0" smtClean="0">
                <a:latin typeface="Arial Narrow"/>
                <a:cs typeface="Arial Narrow"/>
              </a:rPr>
              <a:t>CPU-</a:t>
            </a:r>
            <a:r>
              <a:rPr lang="fr-FR" sz="1800" dirty="0" smtClean="0">
                <a:solidFill>
                  <a:srgbClr val="3366FF"/>
                </a:solidFill>
                <a:latin typeface="Arial Narrow"/>
                <a:cs typeface="Arial Narrow"/>
              </a:rPr>
              <a:t>core </a:t>
            </a:r>
            <a:r>
              <a:rPr lang="fr-FR" sz="1800" dirty="0" err="1" smtClean="0">
                <a:solidFill>
                  <a:srgbClr val="3366FF"/>
                </a:solidFill>
                <a:latin typeface="Arial Narrow"/>
                <a:cs typeface="Arial Narrow"/>
              </a:rPr>
              <a:t>frequency</a:t>
            </a:r>
            <a:r>
              <a:rPr lang="fr-FR" sz="1800" dirty="0" smtClean="0">
                <a:latin typeface="Arial Narrow"/>
                <a:cs typeface="Arial Narrow"/>
              </a:rPr>
              <a:t>: 2.2 </a:t>
            </a:r>
            <a:r>
              <a:rPr lang="fr-FR" sz="1800" dirty="0" err="1" smtClean="0">
                <a:latin typeface="Arial Narrow"/>
                <a:cs typeface="Arial Narrow"/>
              </a:rPr>
              <a:t>Ghz</a:t>
            </a:r>
            <a:r>
              <a:rPr lang="fr-FR" sz="1800" dirty="0" smtClean="0">
                <a:latin typeface="Arial Narrow"/>
                <a:cs typeface="Arial Narrow"/>
              </a:rPr>
              <a:t> = </a:t>
            </a:r>
            <a:r>
              <a:rPr lang="fr-FR" sz="1800" dirty="0" smtClean="0">
                <a:solidFill>
                  <a:srgbClr val="3366FF"/>
                </a:solidFill>
                <a:latin typeface="Arial Narrow"/>
                <a:cs typeface="Arial Narrow"/>
              </a:rPr>
              <a:t>2.2 </a:t>
            </a:r>
            <a:r>
              <a:rPr lang="fr-FR" sz="1800" dirty="0" err="1" smtClean="0">
                <a:solidFill>
                  <a:srgbClr val="3366FF"/>
                </a:solidFill>
                <a:latin typeface="Arial Narrow"/>
                <a:cs typeface="Arial Narrow"/>
              </a:rPr>
              <a:t>GFlops</a:t>
            </a:r>
            <a:endParaRPr lang="fr-FR" sz="1800" dirty="0" smtClean="0">
              <a:solidFill>
                <a:srgbClr val="3366FF"/>
              </a:solidFill>
              <a:latin typeface="Arial Narrow"/>
              <a:cs typeface="Arial Narrow"/>
            </a:endParaRPr>
          </a:p>
          <a:p>
            <a:r>
              <a:rPr lang="fr-FR" sz="1800" dirty="0" err="1" smtClean="0">
                <a:latin typeface="Arial Narrow"/>
                <a:cs typeface="Arial Narrow"/>
              </a:rPr>
              <a:t>Considering</a:t>
            </a:r>
            <a:r>
              <a:rPr lang="fr-FR" sz="1800" dirty="0" smtClean="0">
                <a:latin typeface="Arial Narrow"/>
                <a:cs typeface="Arial Narrow"/>
              </a:rPr>
              <a:t> the </a:t>
            </a:r>
            <a:r>
              <a:rPr lang="fr-FR" sz="1800" dirty="0" err="1">
                <a:solidFill>
                  <a:srgbClr val="3366FF"/>
                </a:solidFill>
                <a:latin typeface="Arial Narrow"/>
                <a:cs typeface="Arial Narrow"/>
              </a:rPr>
              <a:t>vector</a:t>
            </a:r>
            <a:r>
              <a:rPr lang="fr-FR" sz="1800" dirty="0">
                <a:solidFill>
                  <a:srgbClr val="3366FF"/>
                </a:solidFill>
                <a:latin typeface="Arial Narrow"/>
                <a:cs typeface="Arial Narrow"/>
              </a:rPr>
              <a:t> </a:t>
            </a:r>
            <a:r>
              <a:rPr lang="fr-FR" sz="1800" dirty="0" err="1">
                <a:solidFill>
                  <a:srgbClr val="3366FF"/>
                </a:solidFill>
                <a:latin typeface="Arial Narrow"/>
                <a:cs typeface="Arial Narrow"/>
              </a:rPr>
              <a:t>capability</a:t>
            </a:r>
            <a:r>
              <a:rPr lang="fr-FR" sz="1800" dirty="0">
                <a:solidFill>
                  <a:srgbClr val="3366FF"/>
                </a:solidFill>
                <a:latin typeface="Arial Narrow"/>
                <a:cs typeface="Arial Narrow"/>
              </a:rPr>
              <a:t> </a:t>
            </a:r>
            <a:r>
              <a:rPr lang="fr-FR" sz="1800" dirty="0">
                <a:latin typeface="Arial Narrow"/>
                <a:cs typeface="Arial Narrow"/>
              </a:rPr>
              <a:t>(256-bit </a:t>
            </a:r>
            <a:r>
              <a:rPr lang="fr-FR" sz="1800" dirty="0" err="1">
                <a:latin typeface="Arial Narrow"/>
                <a:cs typeface="Arial Narrow"/>
              </a:rPr>
              <a:t>wide</a:t>
            </a:r>
            <a:r>
              <a:rPr lang="fr-FR" sz="1800" dirty="0">
                <a:latin typeface="Arial Narrow"/>
                <a:cs typeface="Arial Narrow"/>
              </a:rPr>
              <a:t> - 4 DP): </a:t>
            </a:r>
            <a:r>
              <a:rPr lang="fr-FR" sz="1800" dirty="0">
                <a:solidFill>
                  <a:srgbClr val="3366FF"/>
                </a:solidFill>
                <a:latin typeface="Arial Narrow"/>
                <a:cs typeface="Arial Narrow"/>
              </a:rPr>
              <a:t>4 x</a:t>
            </a:r>
            <a:r>
              <a:rPr lang="fr-FR" sz="1800" dirty="0">
                <a:latin typeface="Arial Narrow"/>
                <a:cs typeface="Arial Narrow"/>
              </a:rPr>
              <a:t> </a:t>
            </a:r>
            <a:r>
              <a:rPr lang="fr-FR" sz="1800" dirty="0" smtClean="0">
                <a:latin typeface="Arial Narrow"/>
                <a:cs typeface="Arial Narrow"/>
              </a:rPr>
              <a:t>2.2 </a:t>
            </a:r>
            <a:r>
              <a:rPr lang="fr-FR" sz="1800" dirty="0">
                <a:latin typeface="Arial Narrow"/>
                <a:cs typeface="Arial Narrow"/>
              </a:rPr>
              <a:t>= </a:t>
            </a:r>
            <a:r>
              <a:rPr lang="fr-FR" sz="1800" dirty="0" smtClean="0">
                <a:latin typeface="Arial Narrow"/>
                <a:cs typeface="Arial Narrow"/>
              </a:rPr>
              <a:t>8.8 </a:t>
            </a:r>
            <a:r>
              <a:rPr lang="fr-FR" sz="1800" dirty="0" err="1" smtClean="0">
                <a:latin typeface="Arial Narrow"/>
                <a:cs typeface="Arial Narrow"/>
              </a:rPr>
              <a:t>GFlops</a:t>
            </a:r>
            <a:endParaRPr lang="fr-FR" sz="1800" dirty="0">
              <a:latin typeface="Arial Narrow"/>
              <a:cs typeface="Arial Narrow"/>
            </a:endParaRPr>
          </a:p>
          <a:p>
            <a:r>
              <a:rPr lang="fr-FR" sz="1800" dirty="0" err="1" smtClean="0">
                <a:latin typeface="Arial Narrow"/>
                <a:cs typeface="Arial Narrow"/>
              </a:rPr>
              <a:t>Given</a:t>
            </a:r>
            <a:r>
              <a:rPr lang="fr-FR" sz="1800" dirty="0" smtClean="0">
                <a:latin typeface="Arial Narrow"/>
                <a:cs typeface="Arial Narrow"/>
              </a:rPr>
              <a:t> the CPU </a:t>
            </a:r>
            <a:r>
              <a:rPr lang="fr-FR" sz="1800" dirty="0" err="1" smtClean="0">
                <a:latin typeface="Arial Narrow"/>
                <a:cs typeface="Arial Narrow"/>
              </a:rPr>
              <a:t>can</a:t>
            </a:r>
            <a:r>
              <a:rPr lang="fr-FR" sz="1800" dirty="0" smtClean="0">
                <a:latin typeface="Arial Narrow"/>
                <a:cs typeface="Arial Narrow"/>
              </a:rPr>
              <a:t> do ADD and MUL in one cycle (</a:t>
            </a:r>
            <a:r>
              <a:rPr lang="fr-FR" sz="1800" dirty="0" smtClean="0">
                <a:solidFill>
                  <a:srgbClr val="3366FF"/>
                </a:solidFill>
                <a:latin typeface="Arial Narrow"/>
                <a:cs typeface="Arial Narrow"/>
              </a:rPr>
              <a:t>FMA</a:t>
            </a:r>
            <a:r>
              <a:rPr lang="fr-FR" sz="1800" dirty="0" smtClean="0">
                <a:latin typeface="Arial Narrow"/>
                <a:cs typeface="Arial Narrow"/>
              </a:rPr>
              <a:t>): </a:t>
            </a:r>
            <a:r>
              <a:rPr lang="fr-FR" sz="1800" dirty="0" smtClean="0">
                <a:solidFill>
                  <a:srgbClr val="3366FF"/>
                </a:solidFill>
                <a:latin typeface="Arial Narrow"/>
                <a:cs typeface="Arial Narrow"/>
              </a:rPr>
              <a:t>2 x</a:t>
            </a:r>
            <a:r>
              <a:rPr lang="fr-FR" sz="1800" dirty="0" smtClean="0">
                <a:latin typeface="Arial Narrow"/>
                <a:cs typeface="Arial Narrow"/>
              </a:rPr>
              <a:t> 8.8 = 17.6 </a:t>
            </a:r>
            <a:r>
              <a:rPr lang="fr-FR" sz="1800" dirty="0" err="1" smtClean="0">
                <a:latin typeface="Arial Narrow"/>
                <a:cs typeface="Arial Narrow"/>
              </a:rPr>
              <a:t>GFlops</a:t>
            </a:r>
            <a:endParaRPr lang="fr-FR" sz="1800" dirty="0" smtClean="0">
              <a:latin typeface="Arial Narrow"/>
              <a:cs typeface="Arial Narrow"/>
            </a:endParaRPr>
          </a:p>
          <a:p>
            <a:r>
              <a:rPr lang="fr-FR" sz="1800" dirty="0" err="1" smtClean="0">
                <a:latin typeface="Arial Narrow"/>
                <a:cs typeface="Arial Narrow"/>
              </a:rPr>
              <a:t>Finally</a:t>
            </a:r>
            <a:r>
              <a:rPr lang="fr-FR" sz="1800" dirty="0" smtClean="0">
                <a:latin typeface="Arial Narrow"/>
                <a:cs typeface="Arial Narrow"/>
              </a:rPr>
              <a:t> the total </a:t>
            </a:r>
            <a:r>
              <a:rPr lang="fr-FR" sz="1800" dirty="0" err="1" smtClean="0">
                <a:solidFill>
                  <a:srgbClr val="3366FF"/>
                </a:solidFill>
                <a:latin typeface="Arial Narrow"/>
                <a:cs typeface="Arial Narrow"/>
              </a:rPr>
              <a:t>number</a:t>
            </a:r>
            <a:r>
              <a:rPr lang="fr-FR" sz="1800" dirty="0" smtClean="0">
                <a:solidFill>
                  <a:srgbClr val="3366FF"/>
                </a:solidFill>
                <a:latin typeface="Arial Narrow"/>
                <a:cs typeface="Arial Narrow"/>
              </a:rPr>
              <a:t> of </a:t>
            </a:r>
            <a:r>
              <a:rPr lang="fr-FR" sz="1800" dirty="0" err="1" smtClean="0">
                <a:solidFill>
                  <a:srgbClr val="3366FF"/>
                </a:solidFill>
                <a:latin typeface="Arial Narrow"/>
                <a:cs typeface="Arial Narrow"/>
              </a:rPr>
              <a:t>cpu-cores</a:t>
            </a:r>
            <a:r>
              <a:rPr lang="fr-FR" sz="1800" dirty="0" smtClean="0">
                <a:latin typeface="Arial Narrow"/>
                <a:cs typeface="Arial Narrow"/>
              </a:rPr>
              <a:t>: </a:t>
            </a:r>
            <a:r>
              <a:rPr lang="fr-FR" sz="1800" dirty="0">
                <a:solidFill>
                  <a:srgbClr val="3366FF"/>
                </a:solidFill>
                <a:latin typeface="Arial Narrow"/>
                <a:cs typeface="Arial Narrow"/>
              </a:rPr>
              <a:t>3,120,000 x</a:t>
            </a:r>
            <a:r>
              <a:rPr lang="fr-FR" sz="1800" dirty="0">
                <a:latin typeface="Arial Narrow"/>
                <a:cs typeface="Arial Narrow"/>
              </a:rPr>
              <a:t> </a:t>
            </a:r>
            <a:r>
              <a:rPr lang="fr-FR" sz="1800" dirty="0" smtClean="0">
                <a:latin typeface="Arial Narrow"/>
                <a:cs typeface="Arial Narrow"/>
              </a:rPr>
              <a:t>17.6 </a:t>
            </a:r>
            <a:r>
              <a:rPr lang="fr-FR" sz="1800" dirty="0" err="1">
                <a:latin typeface="Arial Narrow"/>
                <a:cs typeface="Arial Narrow"/>
              </a:rPr>
              <a:t>Ghz</a:t>
            </a:r>
            <a:r>
              <a:rPr lang="fr-FR" sz="1800" dirty="0">
                <a:latin typeface="Arial Narrow"/>
                <a:cs typeface="Arial Narrow"/>
              </a:rPr>
              <a:t> = </a:t>
            </a:r>
            <a:r>
              <a:rPr lang="fr-FR" sz="1800" dirty="0" smtClean="0">
                <a:latin typeface="Arial Narrow"/>
                <a:cs typeface="Arial Narrow"/>
              </a:rPr>
              <a:t>54.912 </a:t>
            </a:r>
            <a:r>
              <a:rPr lang="fr-FR" sz="1800" dirty="0" err="1">
                <a:latin typeface="Arial Narrow"/>
                <a:cs typeface="Arial Narrow"/>
              </a:rPr>
              <a:t>PFlops</a:t>
            </a:r>
            <a:endParaRPr lang="fr-FR" sz="1800" dirty="0">
              <a:latin typeface="Arial Narrow"/>
              <a:cs typeface="Arial Narrow"/>
            </a:endParaRPr>
          </a:p>
          <a:p>
            <a:pPr marL="82296" indent="0">
              <a:buNone/>
            </a:pPr>
            <a:endParaRPr lang="fr-FR" sz="800" b="1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82296" indent="0">
              <a:buNone/>
            </a:pPr>
            <a:r>
              <a:rPr lang="fr-FR" sz="2400" b="1" i="1" dirty="0" err="1" smtClean="0">
                <a:solidFill>
                  <a:srgbClr val="660066"/>
                </a:solidFill>
                <a:latin typeface="Arial Narrow"/>
                <a:cs typeface="Arial Narrow"/>
              </a:rPr>
              <a:t>Clearly</a:t>
            </a:r>
            <a:r>
              <a:rPr lang="fr-FR" sz="2400" b="1" i="1" dirty="0" smtClean="0">
                <a:solidFill>
                  <a:srgbClr val="660066"/>
                </a:solidFill>
                <a:latin typeface="Arial Narrow"/>
                <a:cs typeface="Arial Narrow"/>
              </a:rPr>
              <a:t>, </a:t>
            </a:r>
            <a:r>
              <a:rPr lang="fr-FR" sz="2400" b="1" i="1" dirty="0" err="1" smtClean="0">
                <a:solidFill>
                  <a:srgbClr val="660066"/>
                </a:solidFill>
                <a:latin typeface="Arial Narrow"/>
                <a:cs typeface="Arial Narrow"/>
              </a:rPr>
              <a:t>we</a:t>
            </a:r>
            <a:r>
              <a:rPr lang="fr-FR" sz="2400" b="1" i="1" dirty="0" smtClean="0">
                <a:solidFill>
                  <a:srgbClr val="660066"/>
                </a:solidFill>
                <a:latin typeface="Arial Narrow"/>
                <a:cs typeface="Arial Narrow"/>
              </a:rPr>
              <a:t> </a:t>
            </a:r>
            <a:r>
              <a:rPr lang="fr-FR" sz="2400" b="1" i="1" dirty="0" err="1" smtClean="0">
                <a:solidFill>
                  <a:srgbClr val="660066"/>
                </a:solidFill>
                <a:latin typeface="Arial Narrow"/>
                <a:cs typeface="Arial Narrow"/>
              </a:rPr>
              <a:t>should</a:t>
            </a:r>
            <a:r>
              <a:rPr lang="fr-FR" sz="2400" b="1" i="1" dirty="0" smtClean="0">
                <a:solidFill>
                  <a:srgbClr val="660066"/>
                </a:solidFill>
                <a:latin typeface="Arial Narrow"/>
                <a:cs typeface="Arial Narrow"/>
              </a:rPr>
              <a:t> exploit all </a:t>
            </a:r>
            <a:r>
              <a:rPr lang="fr-FR" sz="2400" b="1" i="1" dirty="0" err="1" smtClean="0">
                <a:solidFill>
                  <a:srgbClr val="660066"/>
                </a:solidFill>
                <a:latin typeface="Arial Narrow"/>
                <a:cs typeface="Arial Narrow"/>
              </a:rPr>
              <a:t>levels</a:t>
            </a:r>
            <a:r>
              <a:rPr lang="fr-FR" sz="2400" b="1" i="1" dirty="0" smtClean="0">
                <a:solidFill>
                  <a:srgbClr val="660066"/>
                </a:solidFill>
                <a:latin typeface="Arial Narrow"/>
                <a:cs typeface="Arial Narrow"/>
              </a:rPr>
              <a:t> of </a:t>
            </a:r>
            <a:r>
              <a:rPr lang="fr-FR" sz="2400" b="1" i="1" dirty="0" err="1" smtClean="0">
                <a:solidFill>
                  <a:srgbClr val="660066"/>
                </a:solidFill>
                <a:latin typeface="Arial Narrow"/>
                <a:cs typeface="Arial Narrow"/>
              </a:rPr>
              <a:t>parallelism</a:t>
            </a:r>
            <a:r>
              <a:rPr lang="fr-FR" sz="2400" b="1" i="1" dirty="0" smtClean="0">
                <a:solidFill>
                  <a:srgbClr val="660066"/>
                </a:solidFill>
                <a:latin typeface="Arial Narrow"/>
                <a:cs typeface="Arial Narrow"/>
              </a:rPr>
              <a:t>, if </a:t>
            </a:r>
            <a:r>
              <a:rPr lang="fr-FR" sz="2400" b="1" i="1" dirty="0" err="1" smtClean="0">
                <a:solidFill>
                  <a:srgbClr val="660066"/>
                </a:solidFill>
                <a:latin typeface="Arial Narrow"/>
                <a:cs typeface="Arial Narrow"/>
              </a:rPr>
              <a:t>we</a:t>
            </a:r>
            <a:r>
              <a:rPr lang="fr-FR" sz="2400" b="1" i="1" dirty="0" smtClean="0">
                <a:solidFill>
                  <a:srgbClr val="660066"/>
                </a:solidFill>
                <a:latin typeface="Arial Narrow"/>
                <a:cs typeface="Arial Narrow"/>
              </a:rPr>
              <a:t> </a:t>
            </a:r>
            <a:r>
              <a:rPr lang="fr-FR" sz="2400" b="1" i="1" dirty="0" err="1" smtClean="0">
                <a:solidFill>
                  <a:srgbClr val="660066"/>
                </a:solidFill>
                <a:latin typeface="Arial Narrow"/>
                <a:cs typeface="Arial Narrow"/>
              </a:rPr>
              <a:t>need</a:t>
            </a:r>
            <a:r>
              <a:rPr lang="fr-FR" sz="2400" b="1" i="1" dirty="0" smtClean="0">
                <a:solidFill>
                  <a:srgbClr val="660066"/>
                </a:solidFill>
                <a:latin typeface="Arial Narrow"/>
                <a:cs typeface="Arial Narrow"/>
              </a:rPr>
              <a:t> to </a:t>
            </a:r>
            <a:r>
              <a:rPr lang="fr-FR" sz="2400" b="1" i="1" dirty="0" err="1" smtClean="0">
                <a:solidFill>
                  <a:srgbClr val="660066"/>
                </a:solidFill>
                <a:latin typeface="Arial Narrow"/>
                <a:cs typeface="Arial Narrow"/>
              </a:rPr>
              <a:t>harvest</a:t>
            </a:r>
            <a:r>
              <a:rPr lang="fr-FR" sz="2400" b="1" i="1" dirty="0" smtClean="0">
                <a:solidFill>
                  <a:srgbClr val="660066"/>
                </a:solidFill>
                <a:latin typeface="Arial Narrow"/>
                <a:cs typeface="Arial Narrow"/>
              </a:rPr>
              <a:t> an acceptable fraction of the </a:t>
            </a:r>
            <a:r>
              <a:rPr lang="fr-FR" sz="2400" b="1" i="1" dirty="0" err="1" smtClean="0">
                <a:solidFill>
                  <a:srgbClr val="660066"/>
                </a:solidFill>
                <a:latin typeface="Arial Narrow"/>
                <a:cs typeface="Arial Narrow"/>
              </a:rPr>
              <a:t>peak</a:t>
            </a:r>
            <a:r>
              <a:rPr lang="fr-FR" sz="2400" b="1" i="1" dirty="0" smtClean="0">
                <a:solidFill>
                  <a:srgbClr val="660066"/>
                </a:solidFill>
                <a:latin typeface="Arial Narrow"/>
                <a:cs typeface="Arial Narrow"/>
              </a:rPr>
              <a:t> performance.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Image 8" descr="Capture d’écran 2016-04-25 à 19.19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318567"/>
            <a:ext cx="7708392" cy="184705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0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443425"/>
            <a:ext cx="5003392" cy="358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/>
          <a:lstStyle/>
          <a:p>
            <a:r>
              <a:rPr lang="fr-FR" dirty="0" err="1" smtClean="0"/>
              <a:t>Peak</a:t>
            </a:r>
            <a:r>
              <a:rPr lang="fr-FR" dirty="0" smtClean="0"/>
              <a:t> vs </a:t>
            </a:r>
            <a:r>
              <a:rPr lang="fr-FR" dirty="0" err="1" smtClean="0"/>
              <a:t>Sustained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fr-FR" sz="1800" b="1" dirty="0">
                <a:solidFill>
                  <a:srgbClr val="660066"/>
                </a:solidFill>
                <a:latin typeface="Arial Narrow"/>
                <a:cs typeface="Arial Narrow"/>
              </a:rPr>
              <a:t>Not </a:t>
            </a:r>
            <a:r>
              <a:rPr lang="fr-FR" sz="1800" b="1" dirty="0" err="1" smtClean="0">
                <a:solidFill>
                  <a:srgbClr val="660066"/>
                </a:solidFill>
                <a:latin typeface="Arial Narrow"/>
                <a:cs typeface="Arial Narrow"/>
              </a:rPr>
              <a:t>counted</a:t>
            </a:r>
            <a:r>
              <a:rPr lang="fr-FR" sz="1800" b="1" dirty="0" smtClean="0">
                <a:solidFill>
                  <a:srgbClr val="660066"/>
                </a:solidFill>
                <a:latin typeface="Arial Narrow"/>
                <a:cs typeface="Arial Narrow"/>
              </a:rPr>
              <a:t> in </a:t>
            </a:r>
            <a:r>
              <a:rPr lang="fr-FR" sz="1800" b="1" dirty="0" err="1" smtClean="0">
                <a:solidFill>
                  <a:srgbClr val="660066"/>
                </a:solidFill>
                <a:latin typeface="Arial Narrow"/>
                <a:cs typeface="Arial Narrow"/>
              </a:rPr>
              <a:t>peak</a:t>
            </a:r>
            <a:r>
              <a:rPr lang="fr-FR" sz="1800" b="1" dirty="0" smtClean="0">
                <a:solidFill>
                  <a:srgbClr val="660066"/>
                </a:solidFill>
                <a:latin typeface="Arial Narrow"/>
                <a:cs typeface="Arial Narrow"/>
              </a:rPr>
              <a:t> performance:</a:t>
            </a:r>
            <a:endParaRPr lang="fr-FR" sz="1800" b="1" dirty="0">
              <a:solidFill>
                <a:srgbClr val="660066"/>
              </a:solidFill>
              <a:latin typeface="Arial Narrow"/>
              <a:cs typeface="Arial Narrow"/>
            </a:endParaRPr>
          </a:p>
          <a:p>
            <a:r>
              <a:rPr lang="fr-FR" sz="1800" dirty="0">
                <a:solidFill>
                  <a:srgbClr val="660066"/>
                </a:solidFill>
                <a:latin typeface="Arial Narrow"/>
                <a:cs typeface="Arial Narrow"/>
              </a:rPr>
              <a:t>Memory </a:t>
            </a:r>
            <a:r>
              <a:rPr lang="fr-FR" sz="1800" dirty="0" err="1">
                <a:solidFill>
                  <a:srgbClr val="660066"/>
                </a:solidFill>
                <a:latin typeface="Arial Narrow"/>
                <a:cs typeface="Arial Narrow"/>
              </a:rPr>
              <a:t>accesses</a:t>
            </a:r>
            <a:endParaRPr lang="fr-FR" sz="1800" dirty="0">
              <a:solidFill>
                <a:srgbClr val="660066"/>
              </a:solidFill>
              <a:latin typeface="Arial Narrow"/>
              <a:cs typeface="Arial Narrow"/>
            </a:endParaRPr>
          </a:p>
          <a:p>
            <a:r>
              <a:rPr lang="fr-FR" sz="1800" dirty="0">
                <a:solidFill>
                  <a:srgbClr val="660066"/>
                </a:solidFill>
                <a:latin typeface="Arial Narrow"/>
                <a:cs typeface="Arial Narrow"/>
              </a:rPr>
              <a:t>Interprocessor </a:t>
            </a:r>
            <a:r>
              <a:rPr lang="fr-FR" sz="1800" dirty="0" smtClean="0">
                <a:solidFill>
                  <a:srgbClr val="660066"/>
                </a:solidFill>
                <a:latin typeface="Arial Narrow"/>
                <a:cs typeface="Arial Narrow"/>
              </a:rPr>
              <a:t>communications</a:t>
            </a:r>
            <a:endParaRPr lang="fr-FR" sz="1800" dirty="0">
              <a:solidFill>
                <a:srgbClr val="660066"/>
              </a:solidFill>
              <a:latin typeface="Arial Narrow"/>
              <a:cs typeface="Arial Narrow"/>
            </a:endParaRPr>
          </a:p>
          <a:p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81200" y="5949280"/>
            <a:ext cx="6298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err="1" smtClean="0">
                <a:solidFill>
                  <a:schemeClr val="accent1">
                    <a:lumMod val="75000"/>
                  </a:schemeClr>
                </a:solidFill>
              </a:rPr>
              <a:t>G.Grosdidier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,  « </a:t>
            </a:r>
            <a:r>
              <a:rPr lang="fr-FR" sz="1200" i="1" dirty="0" err="1" smtClean="0">
                <a:solidFill>
                  <a:schemeClr val="accent1">
                    <a:lumMod val="75000"/>
                  </a:schemeClr>
                </a:solidFill>
              </a:rPr>
              <a:t>Scaling</a:t>
            </a:r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 stories »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PetaQCD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Final Review Meeting,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Orsay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, Sept. 27</a:t>
            </a:r>
            <a:r>
              <a:rPr lang="en-US" sz="12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– 28</a:t>
            </a:r>
            <a:r>
              <a:rPr lang="en-US" sz="12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2012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8100392" y="4797152"/>
            <a:ext cx="446300" cy="936104"/>
          </a:xfrm>
          <a:prstGeom prst="ellipse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en angle 10"/>
          <p:cNvCxnSpPr/>
          <p:nvPr/>
        </p:nvCxnSpPr>
        <p:spPr>
          <a:xfrm rot="16200000" flipH="1">
            <a:off x="8368172" y="5551736"/>
            <a:ext cx="576064" cy="2190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909768" y="5919688"/>
            <a:ext cx="1242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500 Mflops/</a:t>
            </a:r>
            <a:r>
              <a:rPr lang="fr-FR" sz="1200" b="1" dirty="0" err="1" smtClean="0">
                <a:solidFill>
                  <a:srgbClr val="FF0000"/>
                </a:solidFill>
              </a:rPr>
              <a:t>core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29100" y="2997200"/>
            <a:ext cx="260795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got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r>
              <a:rPr lang="fr-FR" dirty="0" smtClean="0"/>
              <a:t> a </a:t>
            </a:r>
            <a:r>
              <a:rPr lang="fr-FR" dirty="0" err="1" smtClean="0"/>
              <a:t>sustained</a:t>
            </a:r>
            <a:endParaRPr lang="fr-FR" dirty="0" smtClean="0"/>
          </a:p>
          <a:p>
            <a:r>
              <a:rPr lang="fr-FR" dirty="0"/>
              <a:t>p</a:t>
            </a:r>
            <a:r>
              <a:rPr lang="fr-FR" dirty="0" smtClean="0"/>
              <a:t>erformance per core of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500 Mflops </a:t>
            </a:r>
            <a:r>
              <a:rPr lang="fr-FR" dirty="0">
                <a:solidFill>
                  <a:srgbClr val="FF0000"/>
                </a:solidFill>
              </a:rPr>
              <a:t>o</a:t>
            </a:r>
            <a:r>
              <a:rPr lang="fr-FR" dirty="0" smtClean="0">
                <a:solidFill>
                  <a:srgbClr val="FF0000"/>
                </a:solidFill>
              </a:rPr>
              <a:t>ver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9 </a:t>
            </a:r>
            <a:r>
              <a:rPr lang="fr-FR" dirty="0" err="1" smtClean="0">
                <a:solidFill>
                  <a:srgbClr val="FF0000"/>
                </a:solidFill>
              </a:rPr>
              <a:t>GFlops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0617"/>
            <a:ext cx="1562100" cy="16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0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Program a </a:t>
            </a:r>
            <a:r>
              <a:rPr lang="fr-FR" dirty="0" err="1" smtClean="0"/>
              <a:t>Supercomputer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400" dirty="0" smtClean="0">
                <a:solidFill>
                  <a:schemeClr val="accent3"/>
                </a:solidFill>
              </a:rPr>
              <a:t>Message passing </a:t>
            </a:r>
            <a:r>
              <a:rPr lang="fr-FR" sz="1400" dirty="0" err="1" smtClean="0"/>
              <a:t>between</a:t>
            </a:r>
            <a:r>
              <a:rPr lang="fr-FR" sz="1400" dirty="0" smtClean="0"/>
              <a:t> </a:t>
            </a:r>
            <a:r>
              <a:rPr lang="fr-FR" sz="1400" dirty="0" err="1" smtClean="0"/>
              <a:t>nodes</a:t>
            </a:r>
            <a:r>
              <a:rPr lang="fr-FR" sz="1400" dirty="0" smtClean="0"/>
              <a:t> (MPI, …)</a:t>
            </a:r>
            <a:r>
              <a:rPr lang="fr-FR" sz="1400" dirty="0" smtClean="0">
                <a:latin typeface="Arial Narrow"/>
                <a:cs typeface="Arial Narrow"/>
              </a:rPr>
              <a:t> </a:t>
            </a:r>
          </a:p>
          <a:p>
            <a:r>
              <a:rPr lang="fr-FR" sz="1400" dirty="0" smtClean="0">
                <a:solidFill>
                  <a:srgbClr val="C32D2E"/>
                </a:solidFill>
              </a:rPr>
              <a:t>Shared </a:t>
            </a:r>
            <a:r>
              <a:rPr lang="fr-FR" sz="1400" dirty="0" err="1" smtClean="0">
                <a:solidFill>
                  <a:srgbClr val="C32D2E"/>
                </a:solidFill>
              </a:rPr>
              <a:t>memory</a:t>
            </a:r>
            <a:r>
              <a:rPr lang="fr-FR" sz="1400" dirty="0" smtClean="0">
                <a:solidFill>
                  <a:srgbClr val="C32D2E"/>
                </a:solidFill>
              </a:rPr>
              <a:t> </a:t>
            </a:r>
            <a:r>
              <a:rPr lang="fr-FR" sz="1400" dirty="0" err="1" smtClean="0"/>
              <a:t>between</a:t>
            </a:r>
            <a:r>
              <a:rPr lang="fr-FR" sz="1400" dirty="0" smtClean="0"/>
              <a:t> </a:t>
            </a:r>
            <a:r>
              <a:rPr lang="fr-FR" sz="1400" dirty="0" err="1" smtClean="0"/>
              <a:t>cores</a:t>
            </a:r>
            <a:r>
              <a:rPr lang="fr-FR" sz="1400" dirty="0" smtClean="0"/>
              <a:t> (</a:t>
            </a:r>
            <a:r>
              <a:rPr lang="fr-FR" sz="1400" dirty="0" err="1" smtClean="0"/>
              <a:t>Pthreads</a:t>
            </a:r>
            <a:r>
              <a:rPr lang="fr-FR" sz="1400" dirty="0" smtClean="0"/>
              <a:t>, </a:t>
            </a:r>
            <a:r>
              <a:rPr lang="fr-FR" sz="1400" dirty="0" err="1" smtClean="0"/>
              <a:t>OpenMP</a:t>
            </a:r>
            <a:r>
              <a:rPr lang="fr-FR" sz="1400" dirty="0" smtClean="0"/>
              <a:t>, …)</a:t>
            </a:r>
          </a:p>
          <a:p>
            <a:r>
              <a:rPr lang="fr-FR" sz="1400" dirty="0" err="1" smtClean="0">
                <a:solidFill>
                  <a:srgbClr val="C32D2E"/>
                </a:solidFill>
              </a:rPr>
              <a:t>Vector</a:t>
            </a:r>
            <a:r>
              <a:rPr lang="fr-FR" sz="1400" dirty="0" smtClean="0">
                <a:solidFill>
                  <a:srgbClr val="C32D2E"/>
                </a:solidFill>
              </a:rPr>
              <a:t> </a:t>
            </a:r>
            <a:r>
              <a:rPr lang="fr-FR" sz="1400" dirty="0" err="1" smtClean="0">
                <a:solidFill>
                  <a:srgbClr val="C32D2E"/>
                </a:solidFill>
              </a:rPr>
              <a:t>computing</a:t>
            </a:r>
            <a:r>
              <a:rPr lang="fr-FR" sz="1400" dirty="0" smtClean="0">
                <a:solidFill>
                  <a:srgbClr val="C32D2E"/>
                </a:solidFill>
              </a:rPr>
              <a:t> </a:t>
            </a:r>
            <a:r>
              <a:rPr lang="fr-FR" sz="1400" dirty="0" err="1" smtClean="0"/>
              <a:t>inside</a:t>
            </a:r>
            <a:r>
              <a:rPr lang="fr-FR" sz="1400" dirty="0" smtClean="0"/>
              <a:t> a core (SSE, AVX, …)</a:t>
            </a:r>
            <a:endParaRPr lang="fr-FR" sz="1400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81" y="6251816"/>
            <a:ext cx="678407" cy="56534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39" name="Grouper 38"/>
          <p:cNvGrpSpPr/>
          <p:nvPr/>
        </p:nvGrpSpPr>
        <p:grpSpPr>
          <a:xfrm>
            <a:off x="3898900" y="2374900"/>
            <a:ext cx="2732108" cy="1549400"/>
            <a:chOff x="3771900" y="2349500"/>
            <a:chExt cx="2732108" cy="1549400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3771900" y="2349500"/>
              <a:ext cx="2732108" cy="1549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4037711" y="2425700"/>
              <a:ext cx="2274189" cy="304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Arial Narrow"/>
                  <a:cs typeface="Arial Narrow"/>
                </a:rPr>
                <a:t>Main (shared) Memory</a:t>
              </a:r>
              <a:endParaRPr lang="fr-FR" sz="1400" dirty="0">
                <a:latin typeface="Arial Narrow"/>
                <a:cs typeface="Arial Narrow"/>
              </a:endParaRPr>
            </a:p>
          </p:txBody>
        </p:sp>
        <p:sp>
          <p:nvSpPr>
            <p:cNvPr id="24" name="Hexagone 23"/>
            <p:cNvSpPr/>
            <p:nvPr/>
          </p:nvSpPr>
          <p:spPr>
            <a:xfrm>
              <a:off x="4037711" y="2916238"/>
              <a:ext cx="511979" cy="419100"/>
            </a:xfrm>
            <a:prstGeom prst="hex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037711" y="2941638"/>
              <a:ext cx="51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core</a:t>
              </a:r>
              <a:endParaRPr lang="fr-FR" sz="16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6" name="Hexagone 25"/>
            <p:cNvSpPr/>
            <p:nvPr/>
          </p:nvSpPr>
          <p:spPr>
            <a:xfrm>
              <a:off x="4914011" y="2916238"/>
              <a:ext cx="511979" cy="419100"/>
            </a:xfrm>
            <a:prstGeom prst="hex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914011" y="2941638"/>
              <a:ext cx="51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core</a:t>
              </a:r>
              <a:endParaRPr lang="fr-FR" sz="16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7" name="Hexagone 26"/>
            <p:cNvSpPr/>
            <p:nvPr/>
          </p:nvSpPr>
          <p:spPr>
            <a:xfrm>
              <a:off x="5688711" y="2916238"/>
              <a:ext cx="511979" cy="419100"/>
            </a:xfrm>
            <a:prstGeom prst="hex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701411" y="2941638"/>
              <a:ext cx="51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core</a:t>
              </a:r>
              <a:endParaRPr lang="fr-FR" sz="16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>
              <a:off x="4279900" y="2649538"/>
              <a:ext cx="0" cy="266700"/>
            </a:xfrm>
            <a:prstGeom prst="straightConnector1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5156200" y="2636838"/>
              <a:ext cx="0" cy="266700"/>
            </a:xfrm>
            <a:prstGeom prst="straightConnector1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5943600" y="2636838"/>
              <a:ext cx="0" cy="266700"/>
            </a:xfrm>
            <a:prstGeom prst="straightConnector1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6" name="Rectangle à coins arrondis 35"/>
            <p:cNvSpPr/>
            <p:nvPr/>
          </p:nvSpPr>
          <p:spPr>
            <a:xfrm>
              <a:off x="3860799" y="3416300"/>
              <a:ext cx="825501" cy="40072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2"/>
                  </a:solidFill>
                </a:ln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797300" y="3386138"/>
              <a:ext cx="1027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err="1">
                  <a:solidFill>
                    <a:schemeClr val="accent1"/>
                  </a:solidFill>
                  <a:latin typeface="Arial Narrow"/>
                  <a:cs typeface="Arial Narrow"/>
                </a:rPr>
                <a:t>s</a:t>
              </a:r>
              <a:r>
                <a:rPr lang="fr-FR" sz="1100" dirty="0" err="1" smtClean="0">
                  <a:solidFill>
                    <a:schemeClr val="accent1"/>
                  </a:solidFill>
                  <a:latin typeface="Arial Narrow"/>
                  <a:cs typeface="Arial Narrow"/>
                </a:rPr>
                <a:t>calar</a:t>
              </a:r>
              <a:r>
                <a:rPr lang="fr-FR" sz="1100" dirty="0" smtClean="0">
                  <a:solidFill>
                    <a:schemeClr val="accent1"/>
                  </a:solidFill>
                  <a:latin typeface="Arial Narrow"/>
                  <a:cs typeface="Arial Narrow"/>
                </a:rPr>
                <a:t> &amp; </a:t>
              </a:r>
              <a:r>
                <a:rPr lang="fr-FR" sz="1100" dirty="0" err="1" smtClean="0">
                  <a:solidFill>
                    <a:schemeClr val="accent1"/>
                  </a:solidFill>
                  <a:latin typeface="Arial Narrow"/>
                  <a:cs typeface="Arial Narrow"/>
                </a:rPr>
                <a:t>vector</a:t>
              </a:r>
              <a:endParaRPr lang="fr-FR" sz="1100" dirty="0">
                <a:solidFill>
                  <a:schemeClr val="accent1"/>
                </a:solidFill>
                <a:latin typeface="Arial Narrow"/>
                <a:cs typeface="Arial Narrow"/>
              </a:endParaRPr>
            </a:p>
            <a:p>
              <a:r>
                <a:rPr lang="fr-FR" sz="1100" dirty="0" err="1" smtClean="0">
                  <a:solidFill>
                    <a:schemeClr val="accent1"/>
                  </a:solidFill>
                  <a:latin typeface="Arial Narrow"/>
                  <a:cs typeface="Arial Narrow"/>
                </a:rPr>
                <a:t>units</a:t>
              </a:r>
              <a:endParaRPr lang="fr-FR" sz="1100" dirty="0">
                <a:solidFill>
                  <a:schemeClr val="accent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7" name="Rectangle à coins arrondis 36"/>
            <p:cNvSpPr/>
            <p:nvPr/>
          </p:nvSpPr>
          <p:spPr>
            <a:xfrm>
              <a:off x="4735321" y="3416300"/>
              <a:ext cx="825501" cy="40072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2"/>
                  </a:solidFill>
                </a:ln>
              </a:endParaRPr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5611622" y="3416300"/>
              <a:ext cx="825501" cy="40072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2"/>
                  </a:solidFill>
                </a:ln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673600" y="3386138"/>
              <a:ext cx="9541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rgbClr val="3891A7"/>
                  </a:solidFill>
                  <a:latin typeface="Arial Narrow"/>
                  <a:cs typeface="Arial Narrow"/>
                </a:rPr>
                <a:t>s</a:t>
              </a:r>
              <a:r>
                <a:rPr lang="fr-FR" sz="1100" dirty="0" err="1" smtClean="0">
                  <a:solidFill>
                    <a:srgbClr val="3891A7"/>
                  </a:solidFill>
                  <a:latin typeface="Arial Narrow"/>
                  <a:cs typeface="Arial Narrow"/>
                </a:rPr>
                <a:t>calar</a:t>
              </a:r>
              <a:r>
                <a:rPr lang="fr-FR" sz="1100" dirty="0" smtClean="0">
                  <a:solidFill>
                    <a:srgbClr val="3891A7"/>
                  </a:solidFill>
                  <a:latin typeface="Arial Narrow"/>
                  <a:cs typeface="Arial Narrow"/>
                </a:rPr>
                <a:t> &amp; </a:t>
              </a:r>
              <a:r>
                <a:rPr lang="fr-FR" sz="1100" dirty="0" err="1" smtClean="0">
                  <a:solidFill>
                    <a:srgbClr val="3891A7"/>
                  </a:solidFill>
                  <a:latin typeface="Arial Narrow"/>
                  <a:cs typeface="Arial Narrow"/>
                </a:rPr>
                <a:t>vector</a:t>
              </a:r>
              <a:endParaRPr lang="fr-FR" sz="1100" dirty="0">
                <a:solidFill>
                  <a:srgbClr val="3891A7"/>
                </a:solidFill>
                <a:latin typeface="Arial Narrow"/>
                <a:cs typeface="Arial Narrow"/>
              </a:endParaRPr>
            </a:p>
            <a:p>
              <a:r>
                <a:rPr lang="fr-FR" sz="1100" dirty="0" err="1" smtClean="0">
                  <a:solidFill>
                    <a:srgbClr val="3891A7"/>
                  </a:solidFill>
                  <a:latin typeface="Arial Narrow"/>
                  <a:cs typeface="Arial Narrow"/>
                </a:rPr>
                <a:t>units</a:t>
              </a:r>
              <a:endParaRPr lang="fr-FR" sz="1100" dirty="0">
                <a:solidFill>
                  <a:srgbClr val="3891A7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549900" y="3386138"/>
              <a:ext cx="9541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rgbClr val="3891A7"/>
                  </a:solidFill>
                  <a:latin typeface="Arial Narrow"/>
                  <a:cs typeface="Arial Narrow"/>
                </a:rPr>
                <a:t>s</a:t>
              </a:r>
              <a:r>
                <a:rPr lang="fr-FR" sz="1100" dirty="0" err="1" smtClean="0">
                  <a:solidFill>
                    <a:srgbClr val="3891A7"/>
                  </a:solidFill>
                  <a:latin typeface="Arial Narrow"/>
                  <a:cs typeface="Arial Narrow"/>
                </a:rPr>
                <a:t>calar</a:t>
              </a:r>
              <a:r>
                <a:rPr lang="fr-FR" sz="1100" dirty="0" smtClean="0">
                  <a:solidFill>
                    <a:srgbClr val="3891A7"/>
                  </a:solidFill>
                  <a:latin typeface="Arial Narrow"/>
                  <a:cs typeface="Arial Narrow"/>
                </a:rPr>
                <a:t> &amp; </a:t>
              </a:r>
              <a:r>
                <a:rPr lang="fr-FR" sz="1100" dirty="0" err="1" smtClean="0">
                  <a:solidFill>
                    <a:srgbClr val="3891A7"/>
                  </a:solidFill>
                  <a:latin typeface="Arial Narrow"/>
                  <a:cs typeface="Arial Narrow"/>
                </a:rPr>
                <a:t>vector</a:t>
              </a:r>
              <a:endParaRPr lang="fr-FR" sz="1100" dirty="0">
                <a:solidFill>
                  <a:srgbClr val="3891A7"/>
                </a:solidFill>
                <a:latin typeface="Arial Narrow"/>
                <a:cs typeface="Arial Narrow"/>
              </a:endParaRPr>
            </a:p>
            <a:p>
              <a:r>
                <a:rPr lang="fr-FR" sz="1100" dirty="0" err="1" smtClean="0">
                  <a:solidFill>
                    <a:srgbClr val="3891A7"/>
                  </a:solidFill>
                  <a:latin typeface="Arial Narrow"/>
                  <a:cs typeface="Arial Narrow"/>
                </a:rPr>
                <a:t>units</a:t>
              </a:r>
              <a:endParaRPr lang="fr-FR" sz="1100" dirty="0">
                <a:solidFill>
                  <a:srgbClr val="3891A7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40" name="Grouper 39"/>
          <p:cNvGrpSpPr/>
          <p:nvPr/>
        </p:nvGrpSpPr>
        <p:grpSpPr>
          <a:xfrm>
            <a:off x="1585003" y="4495800"/>
            <a:ext cx="2732108" cy="1549400"/>
            <a:chOff x="3771900" y="2349500"/>
            <a:chExt cx="2732108" cy="1549400"/>
          </a:xfrm>
        </p:grpSpPr>
        <p:sp>
          <p:nvSpPr>
            <p:cNvPr id="41" name="Rectangle à coins arrondis 40"/>
            <p:cNvSpPr/>
            <p:nvPr/>
          </p:nvSpPr>
          <p:spPr>
            <a:xfrm>
              <a:off x="3771900" y="2349500"/>
              <a:ext cx="2732108" cy="1549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à coins arrondis 41"/>
            <p:cNvSpPr/>
            <p:nvPr/>
          </p:nvSpPr>
          <p:spPr>
            <a:xfrm>
              <a:off x="4037711" y="2425700"/>
              <a:ext cx="2274189" cy="304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Arial Narrow"/>
                  <a:cs typeface="Arial Narrow"/>
                </a:rPr>
                <a:t>Main (shared) Memory</a:t>
              </a:r>
              <a:endParaRPr lang="fr-FR" sz="1400" dirty="0">
                <a:latin typeface="Arial Narrow"/>
                <a:cs typeface="Arial Narrow"/>
              </a:endParaRPr>
            </a:p>
          </p:txBody>
        </p:sp>
        <p:sp>
          <p:nvSpPr>
            <p:cNvPr id="43" name="Hexagone 42"/>
            <p:cNvSpPr/>
            <p:nvPr/>
          </p:nvSpPr>
          <p:spPr>
            <a:xfrm>
              <a:off x="4037711" y="2916238"/>
              <a:ext cx="511979" cy="419100"/>
            </a:xfrm>
            <a:prstGeom prst="hex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4037711" y="2941638"/>
              <a:ext cx="51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core</a:t>
              </a:r>
              <a:endParaRPr lang="fr-FR" sz="16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5" name="Hexagone 44"/>
            <p:cNvSpPr/>
            <p:nvPr/>
          </p:nvSpPr>
          <p:spPr>
            <a:xfrm>
              <a:off x="4914011" y="2916238"/>
              <a:ext cx="511979" cy="419100"/>
            </a:xfrm>
            <a:prstGeom prst="hex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4914011" y="2941638"/>
              <a:ext cx="51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core</a:t>
              </a:r>
              <a:endParaRPr lang="fr-FR" sz="16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7" name="Hexagone 46"/>
            <p:cNvSpPr/>
            <p:nvPr/>
          </p:nvSpPr>
          <p:spPr>
            <a:xfrm>
              <a:off x="5688711" y="2916238"/>
              <a:ext cx="511979" cy="419100"/>
            </a:xfrm>
            <a:prstGeom prst="hex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5701411" y="2941638"/>
              <a:ext cx="51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core</a:t>
              </a:r>
              <a:endParaRPr lang="fr-FR" sz="16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>
              <a:off x="4279900" y="2649538"/>
              <a:ext cx="0" cy="266700"/>
            </a:xfrm>
            <a:prstGeom prst="straightConnector1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>
              <a:off x="5156200" y="2636838"/>
              <a:ext cx="0" cy="266700"/>
            </a:xfrm>
            <a:prstGeom prst="straightConnector1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/>
            <p:nvPr/>
          </p:nvCxnSpPr>
          <p:spPr>
            <a:xfrm>
              <a:off x="5943600" y="2636838"/>
              <a:ext cx="0" cy="266700"/>
            </a:xfrm>
            <a:prstGeom prst="straightConnector1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2" name="Rectangle à coins arrondis 51"/>
            <p:cNvSpPr/>
            <p:nvPr/>
          </p:nvSpPr>
          <p:spPr>
            <a:xfrm>
              <a:off x="3860799" y="3416300"/>
              <a:ext cx="825501" cy="40072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2"/>
                  </a:solidFill>
                </a:ln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3797300" y="3386138"/>
              <a:ext cx="1027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err="1">
                  <a:solidFill>
                    <a:schemeClr val="accent1"/>
                  </a:solidFill>
                  <a:latin typeface="Arial Narrow"/>
                  <a:cs typeface="Arial Narrow"/>
                </a:rPr>
                <a:t>s</a:t>
              </a:r>
              <a:r>
                <a:rPr lang="fr-FR" sz="1100" dirty="0" err="1" smtClean="0">
                  <a:solidFill>
                    <a:schemeClr val="accent1"/>
                  </a:solidFill>
                  <a:latin typeface="Arial Narrow"/>
                  <a:cs typeface="Arial Narrow"/>
                </a:rPr>
                <a:t>calar</a:t>
              </a:r>
              <a:r>
                <a:rPr lang="fr-FR" sz="1100" dirty="0" smtClean="0">
                  <a:solidFill>
                    <a:schemeClr val="accent1"/>
                  </a:solidFill>
                  <a:latin typeface="Arial Narrow"/>
                  <a:cs typeface="Arial Narrow"/>
                </a:rPr>
                <a:t> &amp; </a:t>
              </a:r>
              <a:r>
                <a:rPr lang="fr-FR" sz="1100" dirty="0" err="1" smtClean="0">
                  <a:solidFill>
                    <a:schemeClr val="accent1"/>
                  </a:solidFill>
                  <a:latin typeface="Arial Narrow"/>
                  <a:cs typeface="Arial Narrow"/>
                </a:rPr>
                <a:t>vector</a:t>
              </a:r>
              <a:endParaRPr lang="fr-FR" sz="1100" dirty="0">
                <a:solidFill>
                  <a:schemeClr val="accent1"/>
                </a:solidFill>
                <a:latin typeface="Arial Narrow"/>
                <a:cs typeface="Arial Narrow"/>
              </a:endParaRPr>
            </a:p>
            <a:p>
              <a:r>
                <a:rPr lang="fr-FR" sz="1100" dirty="0" err="1" smtClean="0">
                  <a:solidFill>
                    <a:schemeClr val="accent1"/>
                  </a:solidFill>
                  <a:latin typeface="Arial Narrow"/>
                  <a:cs typeface="Arial Narrow"/>
                </a:rPr>
                <a:t>units</a:t>
              </a:r>
              <a:endParaRPr lang="fr-FR" sz="1100" dirty="0">
                <a:solidFill>
                  <a:schemeClr val="accent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4735321" y="3416300"/>
              <a:ext cx="825501" cy="40072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2"/>
                  </a:solidFill>
                </a:ln>
              </a:endParaRPr>
            </a:p>
          </p:txBody>
        </p:sp>
        <p:sp>
          <p:nvSpPr>
            <p:cNvPr id="55" name="Rectangle à coins arrondis 54"/>
            <p:cNvSpPr/>
            <p:nvPr/>
          </p:nvSpPr>
          <p:spPr>
            <a:xfrm>
              <a:off x="5611622" y="3416300"/>
              <a:ext cx="825501" cy="40072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2"/>
                  </a:solidFill>
                </a:ln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4673600" y="3386138"/>
              <a:ext cx="9541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rgbClr val="3891A7"/>
                  </a:solidFill>
                  <a:latin typeface="Arial Narrow"/>
                  <a:cs typeface="Arial Narrow"/>
                </a:rPr>
                <a:t>s</a:t>
              </a:r>
              <a:r>
                <a:rPr lang="fr-FR" sz="1100" dirty="0" err="1" smtClean="0">
                  <a:solidFill>
                    <a:srgbClr val="3891A7"/>
                  </a:solidFill>
                  <a:latin typeface="Arial Narrow"/>
                  <a:cs typeface="Arial Narrow"/>
                </a:rPr>
                <a:t>calar</a:t>
              </a:r>
              <a:r>
                <a:rPr lang="fr-FR" sz="1100" dirty="0" smtClean="0">
                  <a:solidFill>
                    <a:srgbClr val="3891A7"/>
                  </a:solidFill>
                  <a:latin typeface="Arial Narrow"/>
                  <a:cs typeface="Arial Narrow"/>
                </a:rPr>
                <a:t> &amp; </a:t>
              </a:r>
              <a:r>
                <a:rPr lang="fr-FR" sz="1100" dirty="0" err="1" smtClean="0">
                  <a:solidFill>
                    <a:srgbClr val="3891A7"/>
                  </a:solidFill>
                  <a:latin typeface="Arial Narrow"/>
                  <a:cs typeface="Arial Narrow"/>
                </a:rPr>
                <a:t>vector</a:t>
              </a:r>
              <a:endParaRPr lang="fr-FR" sz="1100" dirty="0">
                <a:solidFill>
                  <a:srgbClr val="3891A7"/>
                </a:solidFill>
                <a:latin typeface="Arial Narrow"/>
                <a:cs typeface="Arial Narrow"/>
              </a:endParaRPr>
            </a:p>
            <a:p>
              <a:r>
                <a:rPr lang="fr-FR" sz="1100" dirty="0" err="1" smtClean="0">
                  <a:solidFill>
                    <a:srgbClr val="3891A7"/>
                  </a:solidFill>
                  <a:latin typeface="Arial Narrow"/>
                  <a:cs typeface="Arial Narrow"/>
                </a:rPr>
                <a:t>units</a:t>
              </a:r>
              <a:endParaRPr lang="fr-FR" sz="1100" dirty="0">
                <a:solidFill>
                  <a:srgbClr val="3891A7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5549900" y="3386138"/>
              <a:ext cx="9541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rgbClr val="3891A7"/>
                  </a:solidFill>
                  <a:latin typeface="Arial Narrow"/>
                  <a:cs typeface="Arial Narrow"/>
                </a:rPr>
                <a:t>s</a:t>
              </a:r>
              <a:r>
                <a:rPr lang="fr-FR" sz="1100" dirty="0" err="1" smtClean="0">
                  <a:solidFill>
                    <a:srgbClr val="3891A7"/>
                  </a:solidFill>
                  <a:latin typeface="Arial Narrow"/>
                  <a:cs typeface="Arial Narrow"/>
                </a:rPr>
                <a:t>calar</a:t>
              </a:r>
              <a:r>
                <a:rPr lang="fr-FR" sz="1100" dirty="0" smtClean="0">
                  <a:solidFill>
                    <a:srgbClr val="3891A7"/>
                  </a:solidFill>
                  <a:latin typeface="Arial Narrow"/>
                  <a:cs typeface="Arial Narrow"/>
                </a:rPr>
                <a:t> &amp; </a:t>
              </a:r>
              <a:r>
                <a:rPr lang="fr-FR" sz="1100" dirty="0" err="1" smtClean="0">
                  <a:solidFill>
                    <a:srgbClr val="3891A7"/>
                  </a:solidFill>
                  <a:latin typeface="Arial Narrow"/>
                  <a:cs typeface="Arial Narrow"/>
                </a:rPr>
                <a:t>vector</a:t>
              </a:r>
              <a:endParaRPr lang="fr-FR" sz="1100" dirty="0">
                <a:solidFill>
                  <a:srgbClr val="3891A7"/>
                </a:solidFill>
                <a:latin typeface="Arial Narrow"/>
                <a:cs typeface="Arial Narrow"/>
              </a:endParaRPr>
            </a:p>
            <a:p>
              <a:r>
                <a:rPr lang="fr-FR" sz="1100" dirty="0" err="1" smtClean="0">
                  <a:solidFill>
                    <a:srgbClr val="3891A7"/>
                  </a:solidFill>
                  <a:latin typeface="Arial Narrow"/>
                  <a:cs typeface="Arial Narrow"/>
                </a:rPr>
                <a:t>units</a:t>
              </a:r>
              <a:endParaRPr lang="fr-FR" sz="1100" dirty="0">
                <a:solidFill>
                  <a:srgbClr val="3891A7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58" name="Grouper 57"/>
          <p:cNvGrpSpPr/>
          <p:nvPr/>
        </p:nvGrpSpPr>
        <p:grpSpPr>
          <a:xfrm>
            <a:off x="5840222" y="4495800"/>
            <a:ext cx="2732108" cy="1549400"/>
            <a:chOff x="3771900" y="2349500"/>
            <a:chExt cx="2732108" cy="1549400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3771900" y="2349500"/>
              <a:ext cx="2732108" cy="1549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4037711" y="2425700"/>
              <a:ext cx="2274189" cy="304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Arial Narrow"/>
                  <a:cs typeface="Arial Narrow"/>
                </a:rPr>
                <a:t>Main (shared) Memory</a:t>
              </a:r>
              <a:endParaRPr lang="fr-FR" sz="1400" dirty="0">
                <a:latin typeface="Arial Narrow"/>
                <a:cs typeface="Arial Narrow"/>
              </a:endParaRPr>
            </a:p>
          </p:txBody>
        </p:sp>
        <p:sp>
          <p:nvSpPr>
            <p:cNvPr id="61" name="Hexagone 60"/>
            <p:cNvSpPr/>
            <p:nvPr/>
          </p:nvSpPr>
          <p:spPr>
            <a:xfrm>
              <a:off x="4037711" y="2916238"/>
              <a:ext cx="511979" cy="419100"/>
            </a:xfrm>
            <a:prstGeom prst="hex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4037711" y="2941638"/>
              <a:ext cx="51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core</a:t>
              </a:r>
              <a:endParaRPr lang="fr-FR" sz="16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3" name="Hexagone 62"/>
            <p:cNvSpPr/>
            <p:nvPr/>
          </p:nvSpPr>
          <p:spPr>
            <a:xfrm>
              <a:off x="4914011" y="2916238"/>
              <a:ext cx="511979" cy="419100"/>
            </a:xfrm>
            <a:prstGeom prst="hex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4914011" y="2941638"/>
              <a:ext cx="51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core</a:t>
              </a:r>
              <a:endParaRPr lang="fr-FR" sz="16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5" name="Hexagone 64"/>
            <p:cNvSpPr/>
            <p:nvPr/>
          </p:nvSpPr>
          <p:spPr>
            <a:xfrm>
              <a:off x="5688711" y="2916238"/>
              <a:ext cx="511979" cy="419100"/>
            </a:xfrm>
            <a:prstGeom prst="hex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5701411" y="2941638"/>
              <a:ext cx="51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core</a:t>
              </a:r>
              <a:endParaRPr lang="fr-FR" sz="160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67" name="Connecteur droit avec flèche 66"/>
            <p:cNvCxnSpPr/>
            <p:nvPr/>
          </p:nvCxnSpPr>
          <p:spPr>
            <a:xfrm>
              <a:off x="4279900" y="2649538"/>
              <a:ext cx="0" cy="266700"/>
            </a:xfrm>
            <a:prstGeom prst="straightConnector1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/>
            <p:cNvCxnSpPr/>
            <p:nvPr/>
          </p:nvCxnSpPr>
          <p:spPr>
            <a:xfrm>
              <a:off x="5156200" y="2636838"/>
              <a:ext cx="0" cy="266700"/>
            </a:xfrm>
            <a:prstGeom prst="straightConnector1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/>
            <p:cNvCxnSpPr/>
            <p:nvPr/>
          </p:nvCxnSpPr>
          <p:spPr>
            <a:xfrm>
              <a:off x="5943600" y="2636838"/>
              <a:ext cx="0" cy="266700"/>
            </a:xfrm>
            <a:prstGeom prst="straightConnector1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0" name="Rectangle à coins arrondis 69"/>
            <p:cNvSpPr/>
            <p:nvPr/>
          </p:nvSpPr>
          <p:spPr>
            <a:xfrm>
              <a:off x="3860799" y="3416300"/>
              <a:ext cx="825501" cy="40072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2"/>
                  </a:solidFill>
                </a:ln>
              </a:endParaRP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3797300" y="3386138"/>
              <a:ext cx="1027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err="1">
                  <a:solidFill>
                    <a:schemeClr val="accent1"/>
                  </a:solidFill>
                  <a:latin typeface="Arial Narrow"/>
                  <a:cs typeface="Arial Narrow"/>
                </a:rPr>
                <a:t>s</a:t>
              </a:r>
              <a:r>
                <a:rPr lang="fr-FR" sz="1100" dirty="0" err="1" smtClean="0">
                  <a:solidFill>
                    <a:schemeClr val="accent1"/>
                  </a:solidFill>
                  <a:latin typeface="Arial Narrow"/>
                  <a:cs typeface="Arial Narrow"/>
                </a:rPr>
                <a:t>calar</a:t>
              </a:r>
              <a:r>
                <a:rPr lang="fr-FR" sz="1100" dirty="0" smtClean="0">
                  <a:solidFill>
                    <a:schemeClr val="accent1"/>
                  </a:solidFill>
                  <a:latin typeface="Arial Narrow"/>
                  <a:cs typeface="Arial Narrow"/>
                </a:rPr>
                <a:t> &amp; </a:t>
              </a:r>
              <a:r>
                <a:rPr lang="fr-FR" sz="1100" dirty="0" err="1" smtClean="0">
                  <a:solidFill>
                    <a:schemeClr val="accent1"/>
                  </a:solidFill>
                  <a:latin typeface="Arial Narrow"/>
                  <a:cs typeface="Arial Narrow"/>
                </a:rPr>
                <a:t>vector</a:t>
              </a:r>
              <a:endParaRPr lang="fr-FR" sz="1100" dirty="0">
                <a:solidFill>
                  <a:schemeClr val="accent1"/>
                </a:solidFill>
                <a:latin typeface="Arial Narrow"/>
                <a:cs typeface="Arial Narrow"/>
              </a:endParaRPr>
            </a:p>
            <a:p>
              <a:r>
                <a:rPr lang="fr-FR" sz="1100" dirty="0" err="1" smtClean="0">
                  <a:solidFill>
                    <a:schemeClr val="accent1"/>
                  </a:solidFill>
                  <a:latin typeface="Arial Narrow"/>
                  <a:cs typeface="Arial Narrow"/>
                </a:rPr>
                <a:t>units</a:t>
              </a:r>
              <a:endParaRPr lang="fr-FR" sz="1100" dirty="0">
                <a:solidFill>
                  <a:schemeClr val="accent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2" name="Rectangle à coins arrondis 71"/>
            <p:cNvSpPr/>
            <p:nvPr/>
          </p:nvSpPr>
          <p:spPr>
            <a:xfrm>
              <a:off x="4735321" y="3416300"/>
              <a:ext cx="825501" cy="40072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2"/>
                  </a:solidFill>
                </a:ln>
              </a:endParaRPr>
            </a:p>
          </p:txBody>
        </p:sp>
        <p:sp>
          <p:nvSpPr>
            <p:cNvPr id="73" name="Rectangle à coins arrondis 72"/>
            <p:cNvSpPr/>
            <p:nvPr/>
          </p:nvSpPr>
          <p:spPr>
            <a:xfrm>
              <a:off x="5611622" y="3416300"/>
              <a:ext cx="825501" cy="40072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2"/>
                  </a:solidFill>
                </a:ln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4673600" y="3386138"/>
              <a:ext cx="9541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rgbClr val="3891A7"/>
                  </a:solidFill>
                  <a:latin typeface="Arial Narrow"/>
                  <a:cs typeface="Arial Narrow"/>
                </a:rPr>
                <a:t>s</a:t>
              </a:r>
              <a:r>
                <a:rPr lang="fr-FR" sz="1100" dirty="0" err="1" smtClean="0">
                  <a:solidFill>
                    <a:srgbClr val="3891A7"/>
                  </a:solidFill>
                  <a:latin typeface="Arial Narrow"/>
                  <a:cs typeface="Arial Narrow"/>
                </a:rPr>
                <a:t>calar</a:t>
              </a:r>
              <a:r>
                <a:rPr lang="fr-FR" sz="1100" dirty="0" smtClean="0">
                  <a:solidFill>
                    <a:srgbClr val="3891A7"/>
                  </a:solidFill>
                  <a:latin typeface="Arial Narrow"/>
                  <a:cs typeface="Arial Narrow"/>
                </a:rPr>
                <a:t> &amp; </a:t>
              </a:r>
              <a:r>
                <a:rPr lang="fr-FR" sz="1100" dirty="0" err="1" smtClean="0">
                  <a:solidFill>
                    <a:srgbClr val="3891A7"/>
                  </a:solidFill>
                  <a:latin typeface="Arial Narrow"/>
                  <a:cs typeface="Arial Narrow"/>
                </a:rPr>
                <a:t>vector</a:t>
              </a:r>
              <a:endParaRPr lang="fr-FR" sz="1100" dirty="0">
                <a:solidFill>
                  <a:srgbClr val="3891A7"/>
                </a:solidFill>
                <a:latin typeface="Arial Narrow"/>
                <a:cs typeface="Arial Narrow"/>
              </a:endParaRPr>
            </a:p>
            <a:p>
              <a:r>
                <a:rPr lang="fr-FR" sz="1100" dirty="0" err="1" smtClean="0">
                  <a:solidFill>
                    <a:srgbClr val="3891A7"/>
                  </a:solidFill>
                  <a:latin typeface="Arial Narrow"/>
                  <a:cs typeface="Arial Narrow"/>
                </a:rPr>
                <a:t>units</a:t>
              </a:r>
              <a:endParaRPr lang="fr-FR" sz="1100" dirty="0">
                <a:solidFill>
                  <a:srgbClr val="3891A7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5549900" y="3386138"/>
              <a:ext cx="9541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rgbClr val="3891A7"/>
                  </a:solidFill>
                  <a:latin typeface="Arial Narrow"/>
                  <a:cs typeface="Arial Narrow"/>
                </a:rPr>
                <a:t>s</a:t>
              </a:r>
              <a:r>
                <a:rPr lang="fr-FR" sz="1100" dirty="0" err="1" smtClean="0">
                  <a:solidFill>
                    <a:srgbClr val="3891A7"/>
                  </a:solidFill>
                  <a:latin typeface="Arial Narrow"/>
                  <a:cs typeface="Arial Narrow"/>
                </a:rPr>
                <a:t>calar</a:t>
              </a:r>
              <a:r>
                <a:rPr lang="fr-FR" sz="1100" dirty="0" smtClean="0">
                  <a:solidFill>
                    <a:srgbClr val="3891A7"/>
                  </a:solidFill>
                  <a:latin typeface="Arial Narrow"/>
                  <a:cs typeface="Arial Narrow"/>
                </a:rPr>
                <a:t> &amp; </a:t>
              </a:r>
              <a:r>
                <a:rPr lang="fr-FR" sz="1100" dirty="0" err="1" smtClean="0">
                  <a:solidFill>
                    <a:srgbClr val="3891A7"/>
                  </a:solidFill>
                  <a:latin typeface="Arial Narrow"/>
                  <a:cs typeface="Arial Narrow"/>
                </a:rPr>
                <a:t>vector</a:t>
              </a:r>
              <a:endParaRPr lang="fr-FR" sz="1100" dirty="0">
                <a:solidFill>
                  <a:srgbClr val="3891A7"/>
                </a:solidFill>
                <a:latin typeface="Arial Narrow"/>
                <a:cs typeface="Arial Narrow"/>
              </a:endParaRPr>
            </a:p>
            <a:p>
              <a:r>
                <a:rPr lang="fr-FR" sz="1100" dirty="0" err="1" smtClean="0">
                  <a:solidFill>
                    <a:srgbClr val="3891A7"/>
                  </a:solidFill>
                  <a:latin typeface="Arial Narrow"/>
                  <a:cs typeface="Arial Narrow"/>
                </a:rPr>
                <a:t>units</a:t>
              </a:r>
              <a:endParaRPr lang="fr-FR" sz="1100" dirty="0">
                <a:solidFill>
                  <a:srgbClr val="3891A7"/>
                </a:solidFill>
                <a:latin typeface="Arial Narrow"/>
                <a:cs typeface="Arial Narrow"/>
              </a:endParaRPr>
            </a:p>
          </p:txBody>
        </p:sp>
      </p:grpSp>
      <p:cxnSp>
        <p:nvCxnSpPr>
          <p:cNvPr id="85" name="Connecteur droit avec flèche 84"/>
          <p:cNvCxnSpPr/>
          <p:nvPr/>
        </p:nvCxnSpPr>
        <p:spPr>
          <a:xfrm flipV="1">
            <a:off x="2832100" y="4013200"/>
            <a:ext cx="2298700" cy="393700"/>
          </a:xfrm>
          <a:prstGeom prst="straightConnector1">
            <a:avLst/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>
            <a:off x="5130800" y="4013200"/>
            <a:ext cx="2093722" cy="393700"/>
          </a:xfrm>
          <a:prstGeom prst="straightConnector1">
            <a:avLst/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>
            <a:off x="4317111" y="5270500"/>
            <a:ext cx="1498600" cy="0"/>
          </a:xfrm>
          <a:prstGeom prst="straightConnector1">
            <a:avLst/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4835313" y="1435100"/>
            <a:ext cx="348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3366FF"/>
                </a:solidFill>
                <a:latin typeface="Arial Narrow"/>
                <a:cs typeface="Arial Narrow"/>
              </a:rPr>
              <a:t>[1]</a:t>
            </a:r>
            <a:endParaRPr lang="fr-FR" sz="1400" dirty="0"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3489114" y="3905925"/>
            <a:ext cx="348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3366FF"/>
                </a:solidFill>
                <a:latin typeface="Arial Narrow"/>
                <a:cs typeface="Arial Narrow"/>
              </a:rPr>
              <a:t>[1]</a:t>
            </a:r>
            <a:endParaRPr lang="fr-FR" sz="1400" dirty="0"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14990" y="3937000"/>
            <a:ext cx="348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3366FF"/>
                </a:solidFill>
                <a:latin typeface="Arial Narrow"/>
                <a:cs typeface="Arial Narrow"/>
              </a:rPr>
              <a:t>[1]</a:t>
            </a:r>
            <a:endParaRPr lang="fr-FR" sz="1400" dirty="0"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4849621" y="4940300"/>
            <a:ext cx="348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3366FF"/>
                </a:solidFill>
                <a:latin typeface="Arial Narrow"/>
                <a:cs typeface="Arial Narrow"/>
              </a:rPr>
              <a:t>[1]</a:t>
            </a:r>
            <a:endParaRPr lang="fr-FR" sz="1400" dirty="0"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5838613" y="1714500"/>
            <a:ext cx="348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3366FF"/>
                </a:solidFill>
                <a:latin typeface="Arial Narrow"/>
                <a:cs typeface="Arial Narrow"/>
              </a:rPr>
              <a:t>[2]</a:t>
            </a:r>
            <a:endParaRPr lang="fr-FR" sz="1400" dirty="0"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5157780" y="1992868"/>
            <a:ext cx="348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3366FF"/>
                </a:solidFill>
                <a:latin typeface="Arial Narrow"/>
                <a:cs typeface="Arial Narrow"/>
              </a:rPr>
              <a:t>[3]</a:t>
            </a:r>
            <a:endParaRPr lang="fr-FR" sz="1400" dirty="0"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6029113" y="2425700"/>
            <a:ext cx="348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3366FF"/>
                </a:solidFill>
                <a:latin typeface="Arial Narrow"/>
                <a:cs typeface="Arial Narrow"/>
              </a:rPr>
              <a:t>[2]</a:t>
            </a:r>
            <a:endParaRPr lang="fr-FR" sz="1400" dirty="0"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7985012" y="4546600"/>
            <a:ext cx="348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3366FF"/>
                </a:solidFill>
                <a:latin typeface="Arial Narrow"/>
                <a:cs typeface="Arial Narrow"/>
              </a:rPr>
              <a:t>[2]</a:t>
            </a:r>
            <a:endParaRPr lang="fr-FR" sz="1400" dirty="0"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3729793" y="4559300"/>
            <a:ext cx="348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3366FF"/>
                </a:solidFill>
                <a:latin typeface="Arial Narrow"/>
                <a:cs typeface="Arial Narrow"/>
              </a:rPr>
              <a:t>[2]</a:t>
            </a:r>
            <a:endParaRPr lang="fr-FR" sz="1400" dirty="0"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117" name="ZoneTexte 116"/>
          <p:cNvSpPr txBox="1"/>
          <p:nvPr/>
        </p:nvSpPr>
        <p:spPr>
          <a:xfrm>
            <a:off x="4213733" y="3573661"/>
            <a:ext cx="32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3366FF"/>
                </a:solidFill>
                <a:latin typeface="Arial Narrow"/>
                <a:cs typeface="Arial Narrow"/>
              </a:rPr>
              <a:t>[3]</a:t>
            </a:r>
            <a:endParaRPr lang="fr-FR" sz="1200" dirty="0"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6156833" y="5694561"/>
            <a:ext cx="32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3366FF"/>
                </a:solidFill>
                <a:latin typeface="Arial Narrow"/>
                <a:cs typeface="Arial Narrow"/>
              </a:rPr>
              <a:t>[3]</a:t>
            </a:r>
            <a:endParaRPr lang="fr-FR" sz="1200" dirty="0"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119" name="ZoneTexte 118"/>
          <p:cNvSpPr txBox="1"/>
          <p:nvPr/>
        </p:nvSpPr>
        <p:spPr>
          <a:xfrm>
            <a:off x="3654933" y="5681861"/>
            <a:ext cx="32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3366FF"/>
                </a:solidFill>
                <a:latin typeface="Arial Narrow"/>
                <a:cs typeface="Arial Narrow"/>
              </a:rPr>
              <a:t>[3]</a:t>
            </a:r>
            <a:endParaRPr lang="fr-FR" sz="1200" dirty="0"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1336000" y="6226057"/>
            <a:ext cx="71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chemeClr val="accent6"/>
              </a:solidFill>
              <a:latin typeface="Arial Narrow Bold"/>
              <a:cs typeface="Arial Narrow Bold"/>
            </a:endParaRPr>
          </a:p>
          <a:p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INSISCOS 2016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UTE Quito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(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Ecuador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</a:t>
            </a:r>
            <a:r>
              <a:rPr lang="fr-FR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November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 25, </a:t>
            </a:r>
            <a:r>
              <a:rPr lang="fr-FR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2016</a:t>
            </a:r>
            <a:endParaRPr lang="fr-FR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79" name="Imag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131" y="0"/>
            <a:ext cx="6218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5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6567</TotalTime>
  <Words>2544</Words>
  <Application>Microsoft Macintosh PowerPoint</Application>
  <PresentationFormat>Présentation à l'écran (4:3)</PresentationFormat>
  <Paragraphs>364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Solstice</vt:lpstr>
      <vt:lpstr>High Performance Computing Synopsis of  Technical and Programming Concepts</vt:lpstr>
      <vt:lpstr>INTEL BROADWELL</vt:lpstr>
      <vt:lpstr>NVIDIA DGX-1</vt:lpstr>
      <vt:lpstr>N°1 SUPERCOMPUTER</vt:lpstr>
      <vt:lpstr>Performances Evolution </vt:lpstr>
      <vt:lpstr>TOP500</vt:lpstr>
      <vt:lpstr>Peak Performance Evaluation</vt:lpstr>
      <vt:lpstr>Peak vs Sustained</vt:lpstr>
      <vt:lpstr>How to Program a Supercomputer</vt:lpstr>
      <vt:lpstr>Message Passing Programming</vt:lpstr>
      <vt:lpstr>Message Passing Programming</vt:lpstr>
      <vt:lpstr>Message Passing Programming</vt:lpstr>
      <vt:lpstr>Multithreaded Programming</vt:lpstr>
      <vt:lpstr>Multithreaded Programming</vt:lpstr>
      <vt:lpstr>Multithreaded Programming</vt:lpstr>
      <vt:lpstr>Multithreaded Programming</vt:lpstr>
      <vt:lpstr>Multithreaded Programming</vt:lpstr>
      <vt:lpstr>Multithreaded Programming</vt:lpstr>
      <vt:lpstr>Multithreaded Programming</vt:lpstr>
      <vt:lpstr>Multithreaded Programming</vt:lpstr>
      <vt:lpstr>Multithreaded Programming</vt:lpstr>
      <vt:lpstr>Vector Programming</vt:lpstr>
      <vt:lpstr>Vector Programming</vt:lpstr>
      <vt:lpstr>Vector Programming</vt:lpstr>
      <vt:lpstr>Vector Programming</vt:lpstr>
      <vt:lpstr>Vector Programming</vt:lpstr>
      <vt:lpstr>Vector Programming</vt:lpstr>
      <vt:lpstr>Case Study: LQCD</vt:lpstr>
      <vt:lpstr>Conclusion</vt:lpstr>
      <vt:lpstr>End</vt:lpstr>
    </vt:vector>
  </TitlesOfParts>
  <Company>CRI-ENSMP-Mines ParisTech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Computing</dc:title>
  <dc:creator>Claude TADONKI</dc:creator>
  <cp:lastModifiedBy>Claude TADONKI</cp:lastModifiedBy>
  <cp:revision>232</cp:revision>
  <dcterms:created xsi:type="dcterms:W3CDTF">2016-04-11T20:21:10Z</dcterms:created>
  <dcterms:modified xsi:type="dcterms:W3CDTF">2016-11-25T13:57:56Z</dcterms:modified>
</cp:coreProperties>
</file>