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4" r:id="rId4"/>
    <p:sldId id="278" r:id="rId5"/>
    <p:sldId id="273" r:id="rId6"/>
    <p:sldId id="279" r:id="rId7"/>
    <p:sldId id="275" r:id="rId8"/>
    <p:sldId id="276" r:id="rId9"/>
    <p:sldId id="280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CCCCFF"/>
    <a:srgbClr val="92D050"/>
    <a:srgbClr val="E6E0EC"/>
    <a:srgbClr val="66FFCC"/>
    <a:srgbClr val="D9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68" y="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CA0D5-6759-8247-9D46-BE683A88F78F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3527-D92A-5245-904A-A2EF656A2F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007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23647-CBED-8749-AD38-02657BE73298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D5BA-3C0E-F748-A56B-F137E675AD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32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4F6D-6511-004B-809D-266B520A2BFD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2DF-016F-A640-9258-28A21E755604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2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6CB0-CC43-9F42-8D4D-93D1DBF3D381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99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50D-FE74-A448-AAD2-BADAE46CE464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2D90-998A-EB48-B60C-946C0C113199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9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6CE8-0291-1048-A40A-494701763BEA}" type="datetime1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8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85F8-1A0E-4D40-A311-3D8457137EDD}" type="datetime1">
              <a:rPr lang="fr-FR" smtClean="0"/>
              <a:t>08/05/2018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0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88FC-B068-9C43-B2B7-47B4BCD7D429}" type="datetime1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5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BF62-02AD-8D4F-9231-4EE91BC44049}" type="datetime1">
              <a:rPr lang="fr-FR" smtClean="0"/>
              <a:t>08/05/2018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D7C7-84D2-6242-9D70-542AC05086C2}" type="datetime1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6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2409-C579-3541-B02D-DE1348B83A7C}" type="datetime1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82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8590-6E5F-2744-8377-7417CC4BBD3C}" type="datetime1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507B-2022-48A0-A690-69D4BBE6AE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9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225" y="1022871"/>
            <a:ext cx="8640960" cy="965969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en-GB" sz="4000" dirty="0" smtClean="0"/>
              <a:t>HPC Reality through Case Studies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835696" y="1844824"/>
            <a:ext cx="5760640" cy="14569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r>
              <a:rPr lang="fr-FR" sz="26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Claude TADONKI</a:t>
            </a:r>
          </a:p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entre de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echerche en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nformatique (CRI) </a:t>
            </a:r>
            <a:endParaRPr lang="fr-FR" sz="2600" dirty="0" smtClean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fr-FR" sz="3400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3100" b="1" dirty="0" smtClean="0">
                <a:solidFill>
                  <a:schemeClr val="accent1">
                    <a:lumMod val="50000"/>
                  </a:schemeClr>
                </a:solidFill>
                <a:cs typeface="Andalus" panose="02020603050405020304" pitchFamily="18" charset="-78"/>
              </a:rPr>
              <a:t>Mines ParisTech - PSL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689" y="5877272"/>
            <a:ext cx="9054407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IV </a:t>
            </a:r>
            <a:r>
              <a:rPr lang="fr-FR" sz="2000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Escola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FR" sz="2000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Regional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de Alto </a:t>
            </a:r>
            <a:r>
              <a:rPr lang="fr-FR" sz="2000" dirty="0" err="1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Desempenho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Rio de Janeiro (ERAD-RJ 2018)</a:t>
            </a:r>
          </a:p>
          <a:p>
            <a:pPr algn="ctr"/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May 09-11, 2018, NITEROI - BRAZIL</a:t>
            </a:r>
          </a:p>
        </p:txBody>
      </p:sp>
      <p:pic>
        <p:nvPicPr>
          <p:cNvPr id="1028" name="Picture 4" descr="P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5" y="116632"/>
            <a:ext cx="1087951" cy="6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cole des m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6993"/>
            <a:ext cx="864096" cy="7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fr-FR" smtClean="0"/>
              <a:t>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1931"/>
            <a:ext cx="9144000" cy="26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Important Facts in the Supercomputing Context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10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6432" y="5157192"/>
            <a:ext cx="85647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1400" smtClean="0">
                <a:latin typeface="Arial Narrow" pitchFamily="34" charset="0"/>
              </a:rPr>
              <a:t>Claude Tadonki </a:t>
            </a:r>
            <a:r>
              <a:rPr lang="en-GB" sz="1400" b="1" smtClean="0">
                <a:latin typeface="Arial Narrow" pitchFamily="34" charset="0"/>
              </a:rPr>
              <a:t>, </a:t>
            </a:r>
            <a:r>
              <a:rPr lang="en-GB" sz="1400" smtClean="0">
                <a:latin typeface="Arial Narrow" pitchFamily="34" charset="0"/>
              </a:rPr>
              <a:t>  « </a:t>
            </a:r>
            <a:r>
              <a:rPr lang="en-GB" sz="1400" i="1" smtClean="0">
                <a:latin typeface="Arial Narrow" pitchFamily="34" charset="0"/>
              </a:rPr>
              <a:t>High Performance Computing as a Combination of Machines and Methods and Programming</a:t>
            </a:r>
            <a:r>
              <a:rPr lang="en-GB" sz="1400" smtClean="0">
                <a:latin typeface="Arial Narrow" pitchFamily="34" charset="0"/>
              </a:rPr>
              <a:t> »,</a:t>
            </a:r>
            <a:br>
              <a:rPr lang="en-GB" sz="1400" smtClean="0">
                <a:latin typeface="Arial Narrow" pitchFamily="34" charset="0"/>
              </a:rPr>
            </a:br>
            <a:r>
              <a:rPr lang="en-GB" sz="1400" smtClean="0">
                <a:latin typeface="Arial Narrow" pitchFamily="34" charset="0"/>
              </a:rPr>
              <a:t>HDR thesis, Paris-Sud University, May 16, 2013.</a:t>
            </a:r>
            <a:endParaRPr lang="en-GB" sz="1400">
              <a:latin typeface="Arial Narrow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50143" cy="3984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587079"/>
            <a:ext cx="796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hard to get a </a:t>
            </a:r>
            <a:r>
              <a:rPr lang="en-GB" u="sng" dirty="0" smtClean="0"/>
              <a:t>significant ratio of the peak </a:t>
            </a:r>
            <a:r>
              <a:rPr lang="en-GB" dirty="0" smtClean="0"/>
              <a:t>performance on </a:t>
            </a:r>
            <a:r>
              <a:rPr lang="en-GB" u="sng" dirty="0" smtClean="0"/>
              <a:t>common applications</a:t>
            </a:r>
            <a:endParaRPr lang="en-GB" u="sng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9769"/>
            <a:ext cx="350143" cy="39843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9552" y="1178168"/>
            <a:ext cx="835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Advertised performances do not count </a:t>
            </a:r>
            <a:r>
              <a:rPr lang="en-GB" u="sng" dirty="0" smtClean="0"/>
              <a:t>data accesses </a:t>
            </a:r>
            <a:r>
              <a:rPr lang="en-GB" dirty="0" smtClean="0"/>
              <a:t>and necessary </a:t>
            </a:r>
            <a:r>
              <a:rPr lang="en-GB" u="sng" dirty="0" smtClean="0"/>
              <a:t>synchronizations</a:t>
            </a:r>
            <a:endParaRPr lang="en-GB" u="sng" dirty="0"/>
          </a:p>
        </p:txBody>
      </p:sp>
      <p:sp>
        <p:nvSpPr>
          <p:cNvPr id="19" name="Rectangle 18"/>
          <p:cNvSpPr/>
          <p:nvPr/>
        </p:nvSpPr>
        <p:spPr>
          <a:xfrm>
            <a:off x="395536" y="5858108"/>
            <a:ext cx="85647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1400" smtClean="0">
                <a:latin typeface="Arial Narrow" pitchFamily="34" charset="0"/>
              </a:rPr>
              <a:t>Claude Tadonki </a:t>
            </a:r>
            <a:r>
              <a:rPr lang="en-GB" sz="1400" b="1" smtClean="0">
                <a:latin typeface="Arial Narrow" pitchFamily="34" charset="0"/>
              </a:rPr>
              <a:t>, </a:t>
            </a:r>
            <a:r>
              <a:rPr lang="en-GB" sz="1400" smtClean="0">
                <a:latin typeface="Arial Narrow" pitchFamily="34" charset="0"/>
              </a:rPr>
              <a:t>  « </a:t>
            </a:r>
            <a:r>
              <a:rPr lang="en-GB" sz="1400" i="1" smtClean="0">
                <a:latin typeface="Arial Narrow" pitchFamily="34" charset="0"/>
              </a:rPr>
              <a:t>High Performance Computing Landscape and Challenges</a:t>
            </a:r>
            <a:r>
              <a:rPr lang="en-GB" sz="1400" smtClean="0">
                <a:latin typeface="Arial Narrow" pitchFamily="34" charset="0"/>
              </a:rPr>
              <a:t> »,</a:t>
            </a:r>
            <a:br>
              <a:rPr lang="en-GB" sz="1400" smtClean="0">
                <a:latin typeface="Arial Narrow" pitchFamily="34" charset="0"/>
              </a:rPr>
            </a:br>
            <a:r>
              <a:rPr lang="en-GB" sz="1400" smtClean="0">
                <a:latin typeface="Arial Narrow" pitchFamily="34" charset="0"/>
              </a:rPr>
              <a:t>CRI MINES ParisTech Technical Report E/435/CRI , April 2018.</a:t>
            </a:r>
            <a:endParaRPr lang="en-GB" sz="1400">
              <a:latin typeface="Arial Narrow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350143" cy="39843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39552" y="1811215"/>
            <a:ext cx="614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u="sng" dirty="0" smtClean="0"/>
              <a:t>good algorithm </a:t>
            </a:r>
            <a:r>
              <a:rPr lang="en-GB" dirty="0" smtClean="0"/>
              <a:t>in theory might lead to an </a:t>
            </a:r>
            <a:r>
              <a:rPr lang="en-GB" u="sng" dirty="0" smtClean="0"/>
              <a:t>inefficient program</a:t>
            </a:r>
            <a:endParaRPr lang="en-GB" u="sng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3905"/>
            <a:ext cx="350143" cy="39843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39552" y="2402304"/>
            <a:ext cx="650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Sequential optimizations sometimes conflict with parallel suitability</a:t>
            </a:r>
            <a:endParaRPr lang="en-GB" u="sng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1269"/>
            <a:ext cx="350143" cy="39843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39552" y="3059668"/>
            <a:ext cx="637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Compute-bound and data-bound do not have the same behaviour</a:t>
            </a:r>
            <a:endParaRPr lang="en-GB" u="sng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60049"/>
            <a:ext cx="350143" cy="39843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39552" y="3698448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 applications are strongly sequential or too irregular for good parallel speedups</a:t>
            </a:r>
            <a:endParaRPr lang="en-GB" u="sng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17413"/>
            <a:ext cx="350143" cy="39843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39552" y="4355812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use of specialized libraries for specific kernels (kernel) requires interoperability efforts</a:t>
            </a:r>
            <a:endParaRPr lang="en-GB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65313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chemeClr val="bg1">
                    <a:lumMod val="65000"/>
                  </a:schemeClr>
                </a:solidFill>
              </a:rPr>
              <a:t>Data layout, data type, data reuse made impossible, incompatible targets</a:t>
            </a:r>
            <a:endParaRPr lang="en-GB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7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 animBg="1"/>
      <p:bldP spid="21" grpId="0"/>
      <p:bldP spid="23" grpId="0"/>
      <p:bldP spid="25" grpId="0"/>
      <p:bldP spid="27" grpId="0"/>
      <p:bldP spid="2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11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6432" y="5858108"/>
            <a:ext cx="85647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Arial Narrow" pitchFamily="34" charset="0"/>
              </a:rPr>
              <a:t>O. </a:t>
            </a:r>
            <a:r>
              <a:rPr lang="fr-FR" sz="1400" dirty="0" err="1" smtClean="0">
                <a:latin typeface="Arial Narrow" pitchFamily="34" charset="0"/>
              </a:rPr>
              <a:t>Haggui</a:t>
            </a:r>
            <a:r>
              <a:rPr lang="fr-FR" sz="1400" dirty="0" smtClean="0">
                <a:latin typeface="Arial Narrow" pitchFamily="34" charset="0"/>
              </a:rPr>
              <a:t>, C. Tadonki</a:t>
            </a:r>
            <a:r>
              <a:rPr lang="fr-FR" sz="1400" b="1" dirty="0" smtClean="0">
                <a:latin typeface="Arial Narrow" pitchFamily="34" charset="0"/>
              </a:rPr>
              <a:t>, </a:t>
            </a:r>
            <a:r>
              <a:rPr lang="fr-FR" sz="1400" dirty="0" smtClean="0">
                <a:latin typeface="Arial Narrow" pitchFamily="34" charset="0"/>
              </a:rPr>
              <a:t>L. Lacassagne, F. </a:t>
            </a:r>
            <a:r>
              <a:rPr lang="fr-FR" sz="1400" dirty="0" err="1" smtClean="0">
                <a:latin typeface="Arial Narrow" pitchFamily="34" charset="0"/>
              </a:rPr>
              <a:t>Sayadi</a:t>
            </a:r>
            <a:r>
              <a:rPr lang="fr-FR" sz="1400" dirty="0" smtClean="0">
                <a:latin typeface="Arial Narrow" pitchFamily="34" charset="0"/>
              </a:rPr>
              <a:t>, and B. </a:t>
            </a:r>
            <a:r>
              <a:rPr lang="fr-FR" sz="1400" dirty="0" err="1" smtClean="0">
                <a:latin typeface="Arial Narrow" pitchFamily="34" charset="0"/>
              </a:rPr>
              <a:t>Ounid</a:t>
            </a:r>
            <a:r>
              <a:rPr lang="fr-FR" sz="1400" dirty="0" smtClean="0">
                <a:latin typeface="Arial Narrow" pitchFamily="34" charset="0"/>
              </a:rPr>
              <a:t>, </a:t>
            </a:r>
            <a:r>
              <a:rPr lang="fr-FR" sz="1400" b="1" dirty="0">
                <a:latin typeface="Arial Narrow" pitchFamily="34" charset="0"/>
              </a:rPr>
              <a:t> </a:t>
            </a:r>
            <a:r>
              <a:rPr lang="fr-FR" sz="1400" dirty="0" smtClean="0">
                <a:latin typeface="Arial Narrow" pitchFamily="34" charset="0"/>
              </a:rPr>
              <a:t>  « </a:t>
            </a:r>
            <a:r>
              <a:rPr lang="fr-FR" sz="1400" i="1" dirty="0" smtClean="0">
                <a:latin typeface="Arial Narrow" pitchFamily="34" charset="0"/>
              </a:rPr>
              <a:t>Harris Corner </a:t>
            </a:r>
            <a:r>
              <a:rPr lang="fr-FR" sz="1400" i="1" dirty="0" err="1" smtClean="0">
                <a:latin typeface="Arial Narrow" pitchFamily="34" charset="0"/>
              </a:rPr>
              <a:t>Detection</a:t>
            </a:r>
            <a:r>
              <a:rPr lang="fr-FR" sz="1400" i="1" dirty="0" smtClean="0">
                <a:latin typeface="Arial Narrow" pitchFamily="34" charset="0"/>
              </a:rPr>
              <a:t> on a NUMA </a:t>
            </a:r>
            <a:r>
              <a:rPr lang="fr-FR" sz="1400" i="1" dirty="0" err="1" smtClean="0">
                <a:latin typeface="Arial Narrow" pitchFamily="34" charset="0"/>
              </a:rPr>
              <a:t>ManyCore</a:t>
            </a:r>
            <a:r>
              <a:rPr lang="fr-FR" sz="1400" i="1" dirty="0" smtClean="0">
                <a:latin typeface="Arial Narrow" pitchFamily="34" charset="0"/>
              </a:rPr>
              <a:t> </a:t>
            </a:r>
            <a:r>
              <a:rPr lang="fr-FR" sz="1400" dirty="0" smtClean="0">
                <a:latin typeface="Arial Narrow" pitchFamily="34" charset="0"/>
              </a:rPr>
              <a:t>»,</a:t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 pitchFamily="34" charset="0"/>
              </a:rPr>
              <a:t>Future </a:t>
            </a:r>
            <a:r>
              <a:rPr lang="fr-FR" sz="1400" dirty="0" err="1" smtClean="0">
                <a:latin typeface="Arial Narrow" pitchFamily="34" charset="0"/>
              </a:rPr>
              <a:t>Generation</a:t>
            </a:r>
            <a:r>
              <a:rPr lang="fr-FR" sz="1400" dirty="0" smtClean="0">
                <a:latin typeface="Arial Narrow" pitchFamily="34" charset="0"/>
              </a:rPr>
              <a:t> Computer </a:t>
            </a:r>
            <a:r>
              <a:rPr lang="fr-FR" sz="1400" dirty="0" err="1" smtClean="0">
                <a:latin typeface="Arial Narrow" pitchFamily="34" charset="0"/>
              </a:rPr>
              <a:t>Systems</a:t>
            </a:r>
            <a:r>
              <a:rPr lang="fr-FR" sz="1400" dirty="0" smtClean="0">
                <a:latin typeface="Arial Narrow" pitchFamily="34" charset="0"/>
              </a:rPr>
              <a:t>, DOI: 10.1016/j.future.2018.01.048, 2018.</a:t>
            </a:r>
            <a:endParaRPr lang="fr-FR" sz="1400" dirty="0"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620688"/>
            <a:ext cx="57322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a corner (point of </a:t>
            </a:r>
            <a:r>
              <a:rPr lang="fr-FR" dirty="0" err="1" smtClean="0"/>
              <a:t>interest</a:t>
            </a:r>
            <a:r>
              <a:rPr lang="fr-FR" dirty="0" smtClean="0"/>
              <a:t>)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algorithm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an </a:t>
            </a:r>
            <a:r>
              <a:rPr lang="fr-FR" dirty="0" err="1" smtClean="0"/>
              <a:t>improved</a:t>
            </a:r>
            <a:r>
              <a:rPr lang="fr-FR" dirty="0" smtClean="0"/>
              <a:t> variant of the original </a:t>
            </a:r>
            <a:r>
              <a:rPr lang="fr-FR" dirty="0" err="1" smtClean="0"/>
              <a:t>algorithm</a:t>
            </a:r>
            <a:r>
              <a:rPr lang="fr-FR" dirty="0" smtClean="0"/>
              <a:t> by </a:t>
            </a:r>
            <a:r>
              <a:rPr lang="fr-FR" dirty="0" err="1" smtClean="0"/>
              <a:t>Moravec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used</a:t>
            </a:r>
            <a:r>
              <a:rPr lang="fr-FR" dirty="0" smtClean="0"/>
              <a:t> in computer vision for </a:t>
            </a:r>
            <a:r>
              <a:rPr lang="fr-FR" dirty="0" err="1" smtClean="0"/>
              <a:t>feature</a:t>
            </a:r>
            <a:r>
              <a:rPr lang="fr-FR" dirty="0" smtClean="0"/>
              <a:t> extraction </a:t>
            </a:r>
            <a:r>
              <a:rPr lang="fr-FR" dirty="0" err="1" smtClean="0"/>
              <a:t>like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 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motion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detection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image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matching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tracking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032" y="552971"/>
            <a:ext cx="3135464" cy="15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2987824" y="1713875"/>
            <a:ext cx="248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3D reconstruction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object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recognition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5496" y="332656"/>
            <a:ext cx="314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Harris-Stephen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endParaRPr lang="fr-FR" dirty="0"/>
          </a:p>
        </p:txBody>
      </p:sp>
      <p:pic>
        <p:nvPicPr>
          <p:cNvPr id="20" name="Image 19" descr="Capture d’écran 2018-04-15 à 14.1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572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12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Capture d’écran 2018-04-15 à 14.3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656"/>
            <a:ext cx="6121400" cy="2717800"/>
          </a:xfrm>
          <a:prstGeom prst="rect">
            <a:avLst/>
          </a:prstGeom>
        </p:spPr>
      </p:pic>
      <p:pic>
        <p:nvPicPr>
          <p:cNvPr id="14" name="Image 13" descr="Capture d’écran 2018-04-15 à 14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916832"/>
            <a:ext cx="4674118" cy="165618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55576" y="370774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The </a:t>
            </a:r>
            <a:r>
              <a:rPr lang="fr-FR" dirty="0" err="1" smtClean="0">
                <a:solidFill>
                  <a:srgbClr val="000000"/>
                </a:solidFill>
              </a:rPr>
              <a:t>procedure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applies</a:t>
            </a:r>
            <a:r>
              <a:rPr lang="fr-FR" dirty="0" smtClean="0">
                <a:solidFill>
                  <a:srgbClr val="000000"/>
                </a:solidFill>
              </a:rPr>
              <a:t> a </a:t>
            </a:r>
            <a:r>
              <a:rPr lang="fr-FR" dirty="0" err="1" smtClean="0">
                <a:solidFill>
                  <a:srgbClr val="000000"/>
                </a:solidFill>
              </a:rPr>
              <a:t>series</a:t>
            </a:r>
            <a:r>
              <a:rPr lang="fr-FR" dirty="0" smtClean="0">
                <a:solidFill>
                  <a:srgbClr val="000000"/>
                </a:solidFill>
              </a:rPr>
              <a:t> of </a:t>
            </a:r>
            <a:r>
              <a:rPr lang="fr-FR" b="1" dirty="0" smtClean="0">
                <a:solidFill>
                  <a:srgbClr val="000000"/>
                </a:solidFill>
              </a:rPr>
              <a:t>convolution </a:t>
            </a:r>
            <a:r>
              <a:rPr lang="fr-FR" b="1" dirty="0" err="1" smtClean="0">
                <a:solidFill>
                  <a:srgbClr val="000000"/>
                </a:solidFill>
              </a:rPr>
              <a:t>kernels</a:t>
            </a:r>
            <a:r>
              <a:rPr lang="fr-FR" dirty="0" smtClean="0">
                <a:solidFill>
                  <a:srgbClr val="000000"/>
                </a:solidFill>
              </a:rPr>
              <a:t> to the input </a:t>
            </a:r>
            <a:r>
              <a:rPr lang="fr-FR" dirty="0" err="1" smtClean="0">
                <a:solidFill>
                  <a:srgbClr val="000000"/>
                </a:solidFill>
              </a:rPr>
              <a:t>intensity</a:t>
            </a:r>
            <a:r>
              <a:rPr lang="fr-FR" dirty="0" smtClean="0">
                <a:solidFill>
                  <a:srgbClr val="000000"/>
                </a:solidFill>
              </a:rPr>
              <a:t> matrix </a:t>
            </a:r>
            <a:endParaRPr lang="fr-FR" u="sng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974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55576" y="4202504"/>
            <a:ext cx="410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Each</a:t>
            </a:r>
            <a:r>
              <a:rPr lang="fr-FR" dirty="0" smtClean="0">
                <a:solidFill>
                  <a:srgbClr val="000000"/>
                </a:solidFill>
              </a:rPr>
              <a:t> convolution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a </a:t>
            </a:r>
            <a:r>
              <a:rPr lang="fr-FR" b="1" dirty="0" smtClean="0">
                <a:solidFill>
                  <a:srgbClr val="000000"/>
                </a:solidFill>
              </a:rPr>
              <a:t>stencil computation</a:t>
            </a:r>
            <a:endParaRPr lang="fr-FR" b="1" u="sng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4512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55576" y="4715852"/>
            <a:ext cx="658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The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computation </a:t>
            </a:r>
            <a:r>
              <a:rPr lang="fr-FR" dirty="0" err="1">
                <a:solidFill>
                  <a:srgbClr val="000000"/>
                </a:solidFill>
              </a:rPr>
              <a:t>can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fully</a:t>
            </a:r>
            <a:r>
              <a:rPr lang="fr-FR" b="1" dirty="0">
                <a:solidFill>
                  <a:srgbClr val="000000"/>
                </a:solidFill>
              </a:rPr>
              <a:t> serial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b="1" dirty="0" err="1">
                <a:solidFill>
                  <a:srgbClr val="000000"/>
                </a:solidFill>
              </a:rPr>
              <a:t>fully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err="1">
                <a:solidFill>
                  <a:srgbClr val="000000"/>
                </a:solidFill>
              </a:rPr>
              <a:t>pilelined</a:t>
            </a:r>
            <a:r>
              <a:rPr lang="fr-FR" dirty="0">
                <a:solidFill>
                  <a:srgbClr val="000000"/>
                </a:solidFill>
              </a:rPr>
              <a:t>, or </a:t>
            </a:r>
            <a:r>
              <a:rPr lang="fr-FR" b="1" dirty="0" err="1">
                <a:solidFill>
                  <a:srgbClr val="000000"/>
                </a:solidFill>
              </a:rPr>
              <a:t>hybrid</a:t>
            </a:r>
            <a:r>
              <a:rPr lang="fr-FR" dirty="0">
                <a:solidFill>
                  <a:srgbClr val="000000"/>
                </a:solidFill>
              </a:rPr>
              <a:t>.</a:t>
            </a:r>
            <a:endParaRPr lang="fr-FR" b="1" u="sng" dirty="0">
              <a:solidFill>
                <a:srgbClr val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8786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755576" y="5219908"/>
            <a:ext cx="60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Memory </a:t>
            </a:r>
            <a:r>
              <a:rPr lang="fr-FR" dirty="0" err="1">
                <a:solidFill>
                  <a:srgbClr val="000000"/>
                </a:solidFill>
              </a:rPr>
              <a:t>acces</a:t>
            </a:r>
            <a:r>
              <a:rPr lang="fr-FR" dirty="0">
                <a:solidFill>
                  <a:srgbClr val="000000"/>
                </a:solidFill>
              </a:rPr>
              <a:t> patterns are the main focus </a:t>
            </a:r>
            <a:r>
              <a:rPr lang="fr-FR" dirty="0" err="1" smtClean="0">
                <a:solidFill>
                  <a:srgbClr val="000000"/>
                </a:solidFill>
              </a:rPr>
              <a:t>w.r.t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performances</a:t>
            </a:r>
            <a:endParaRPr lang="fr-FR" b="1" u="sng" dirty="0">
              <a:solidFill>
                <a:srgbClr val="0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9191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9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13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692696"/>
            <a:ext cx="805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Stencil computation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i="1" dirty="0" err="1" smtClean="0">
                <a:solidFill>
                  <a:srgbClr val="000000"/>
                </a:solidFill>
              </a:rPr>
              <a:t>redundant</a:t>
            </a:r>
            <a:r>
              <a:rPr lang="fr-FR" i="1" dirty="0" smtClean="0">
                <a:solidFill>
                  <a:srgbClr val="000000"/>
                </a:solidFill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</a:rPr>
              <a:t>memory</a:t>
            </a:r>
            <a:r>
              <a:rPr lang="fr-FR" i="1" dirty="0" smtClean="0">
                <a:solidFill>
                  <a:srgbClr val="000000"/>
                </a:solidFill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</a:rPr>
              <a:t>accesses</a:t>
            </a:r>
            <a:r>
              <a:rPr lang="fr-FR" i="1" dirty="0" smtClean="0">
                <a:solidFill>
                  <a:srgbClr val="000000"/>
                </a:solidFill>
              </a:rPr>
              <a:t>, cache misses</a:t>
            </a:r>
            <a:r>
              <a:rPr lang="fr-FR" dirty="0" smtClean="0">
                <a:solidFill>
                  <a:srgbClr val="000000"/>
                </a:solidFill>
              </a:rPr>
              <a:t>, and </a:t>
            </a:r>
            <a:r>
              <a:rPr lang="fr-FR" i="1" dirty="0" err="1" smtClean="0">
                <a:solidFill>
                  <a:srgbClr val="000000"/>
                </a:solidFill>
              </a:rPr>
              <a:t>unalignement</a:t>
            </a:r>
            <a:endParaRPr lang="fr-FR" i="1" u="sng" dirty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39552" y="1259468"/>
            <a:ext cx="803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</a:rPr>
              <a:t>Scheduling</a:t>
            </a:r>
            <a:r>
              <a:rPr lang="fr-FR" b="1" dirty="0" smtClean="0">
                <a:solidFill>
                  <a:srgbClr val="000000"/>
                </a:solidFill>
              </a:rPr>
              <a:t> of the convolutions 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 err="1" smtClean="0">
                <a:solidFill>
                  <a:srgbClr val="000000"/>
                </a:solidFill>
              </a:rPr>
              <a:t>Intermediate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reads</a:t>
            </a:r>
            <a:r>
              <a:rPr lang="fr-FR" dirty="0" smtClean="0">
                <a:solidFill>
                  <a:srgbClr val="000000"/>
                </a:solidFill>
              </a:rPr>
              <a:t>/</a:t>
            </a:r>
            <a:r>
              <a:rPr lang="fr-FR" dirty="0" err="1" smtClean="0">
                <a:solidFill>
                  <a:srgbClr val="000000"/>
                </a:solidFill>
              </a:rPr>
              <a:t>writes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i="1" dirty="0" err="1" smtClean="0">
                <a:solidFill>
                  <a:srgbClr val="000000"/>
                </a:solidFill>
              </a:rPr>
              <a:t>space</a:t>
            </a:r>
            <a:r>
              <a:rPr lang="fr-FR" i="1" dirty="0" smtClean="0">
                <a:solidFill>
                  <a:srgbClr val="000000"/>
                </a:solidFill>
              </a:rPr>
              <a:t> and </a:t>
            </a:r>
            <a:r>
              <a:rPr lang="fr-FR" i="1" dirty="0" err="1" smtClean="0">
                <a:solidFill>
                  <a:srgbClr val="000000"/>
                </a:solidFill>
              </a:rPr>
              <a:t>access</a:t>
            </a:r>
            <a:r>
              <a:rPr lang="fr-FR" i="1" dirty="0" smtClean="0">
                <a:solidFill>
                  <a:srgbClr val="000000"/>
                </a:solidFill>
              </a:rPr>
              <a:t> time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147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39552" y="1763524"/>
            <a:ext cx="695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SIMD</a:t>
            </a:r>
            <a:r>
              <a:rPr lang="fr-FR" dirty="0" smtClean="0">
                <a:solidFill>
                  <a:srgbClr val="000000"/>
                </a:solidFill>
              </a:rPr>
              <a:t>: not efficient in </a:t>
            </a:r>
            <a:r>
              <a:rPr lang="fr-FR" dirty="0" err="1" smtClean="0">
                <a:solidFill>
                  <a:srgbClr val="000000"/>
                </a:solidFill>
              </a:rPr>
              <a:t>its</a:t>
            </a:r>
            <a:r>
              <a:rPr lang="fr-FR" dirty="0" smtClean="0">
                <a:solidFill>
                  <a:srgbClr val="000000"/>
                </a:solidFill>
              </a:rPr>
              <a:t> standard </a:t>
            </a:r>
            <a:r>
              <a:rPr lang="fr-FR" dirty="0" err="1" smtClean="0">
                <a:solidFill>
                  <a:srgbClr val="000000"/>
                </a:solidFill>
              </a:rPr>
              <a:t>form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dirty="0" err="1" smtClean="0">
                <a:solidFill>
                  <a:srgbClr val="000000"/>
                </a:solidFill>
              </a:rPr>
              <a:t>what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get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from</a:t>
            </a:r>
            <a:r>
              <a:rPr lang="fr-FR" dirty="0" smtClean="0">
                <a:solidFill>
                  <a:srgbClr val="000000"/>
                </a:solidFill>
              </a:rPr>
              <a:t> the compiler)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5532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71583" y="2339588"/>
            <a:ext cx="617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</a:rPr>
              <a:t>SM </a:t>
            </a:r>
            <a:r>
              <a:rPr lang="fr-FR" b="1" dirty="0" err="1" smtClean="0">
                <a:solidFill>
                  <a:srgbClr val="000000"/>
                </a:solidFill>
              </a:rPr>
              <a:t>Parallelism</a:t>
            </a:r>
            <a:r>
              <a:rPr lang="fr-FR" dirty="0" smtClean="0">
                <a:solidFill>
                  <a:srgbClr val="000000"/>
                </a:solidFill>
              </a:rPr>
              <a:t>: bus contention, threads </a:t>
            </a:r>
            <a:r>
              <a:rPr lang="fr-FR" dirty="0" err="1" smtClean="0">
                <a:solidFill>
                  <a:srgbClr val="000000"/>
                </a:solidFill>
              </a:rPr>
              <a:t>synchronization</a:t>
            </a:r>
            <a:r>
              <a:rPr lang="fr-FR" dirty="0" smtClean="0">
                <a:solidFill>
                  <a:srgbClr val="000000"/>
                </a:solidFill>
              </a:rPr>
              <a:t>, NUMA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9" y="241159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Capture d’écran 2018-04-15 à 15.26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6070600" cy="13716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39552" y="5157192"/>
            <a:ext cx="786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going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explain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1" dirty="0" err="1" smtClean="0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fr-FR" i="1" dirty="0" err="1" smtClean="0">
                <a:solidFill>
                  <a:schemeClr val="accent2">
                    <a:lumMod val="75000"/>
                  </a:schemeClr>
                </a:solidFill>
              </a:rPr>
              <a:t>each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fr-FR" b="1" i="1" dirty="0" err="1" smtClean="0">
                <a:solidFill>
                  <a:schemeClr val="accent2">
                    <a:lumMod val="75000"/>
                  </a:schemeClr>
                </a:solidFill>
              </a:rPr>
              <a:t>aforementioned</a:t>
            </a: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 aspects !!!</a:t>
            </a:r>
            <a:endParaRPr lang="fr-F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14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Capture d’écran 2018-04-15 à 19.4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85676"/>
            <a:ext cx="4953000" cy="2527300"/>
          </a:xfrm>
          <a:prstGeom prst="rect">
            <a:avLst/>
          </a:prstGeom>
        </p:spPr>
      </p:pic>
      <p:pic>
        <p:nvPicPr>
          <p:cNvPr id="14" name="Image 13" descr="Capture d’écran 2018-04-15 à 19.4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93" y="3139437"/>
            <a:ext cx="6197600" cy="31623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67544" y="476672"/>
            <a:ext cx="137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</a:rPr>
              <a:t>Separability</a:t>
            </a:r>
            <a:endParaRPr lang="fr-FR" i="1" u="sng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67544" y="3284984"/>
            <a:ext cx="21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</a:rPr>
              <a:t>Half</a:t>
            </a:r>
            <a:r>
              <a:rPr lang="fr-FR" b="1" dirty="0" smtClean="0">
                <a:solidFill>
                  <a:srgbClr val="000000"/>
                </a:solidFill>
              </a:rPr>
              <a:t>-Pipe </a:t>
            </a:r>
            <a:r>
              <a:rPr lang="fr-FR" b="1" dirty="0" err="1" smtClean="0">
                <a:solidFill>
                  <a:srgbClr val="000000"/>
                </a:solidFill>
              </a:rPr>
              <a:t>Clustering</a:t>
            </a:r>
            <a:endParaRPr lang="fr-FR" i="1" u="sng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15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kung_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124200" cy="1612900"/>
          </a:xfrm>
          <a:prstGeom prst="rect">
            <a:avLst/>
          </a:prstGeom>
        </p:spPr>
      </p:pic>
      <p:pic>
        <p:nvPicPr>
          <p:cNvPr id="14" name="Image 13" descr="gau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086100" cy="1600200"/>
          </a:xfrm>
          <a:prstGeom prst="rect">
            <a:avLst/>
          </a:prstGeom>
        </p:spPr>
      </p:pic>
      <p:pic>
        <p:nvPicPr>
          <p:cNvPr id="15" name="Image 14" descr="bor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1981200" cy="2349500"/>
          </a:xfrm>
          <a:prstGeom prst="rect">
            <a:avLst/>
          </a:prstGeom>
        </p:spPr>
      </p:pic>
      <p:pic>
        <p:nvPicPr>
          <p:cNvPr id="17" name="Image 16" descr="Capture d’écran 2018-04-15 à 21.45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176464" cy="35061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67544" y="476672"/>
            <a:ext cx="789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Vectorization </a:t>
            </a:r>
            <a:r>
              <a:rPr lang="fr-FR" dirty="0" err="1" smtClean="0">
                <a:solidFill>
                  <a:srgbClr val="000000"/>
                </a:solidFill>
              </a:rPr>
              <a:t>with</a:t>
            </a:r>
            <a:r>
              <a:rPr lang="fr-FR" dirty="0" smtClean="0">
                <a:solidFill>
                  <a:srgbClr val="000000"/>
                </a:solidFill>
              </a:rPr>
              <a:t> the </a:t>
            </a:r>
            <a:r>
              <a:rPr lang="fr-FR" u="sng" dirty="0" smtClean="0">
                <a:solidFill>
                  <a:srgbClr val="000000"/>
                </a:solidFill>
              </a:rPr>
              <a:t>original </a:t>
            </a:r>
            <a:r>
              <a:rPr lang="fr-FR" u="sng" dirty="0" err="1" smtClean="0">
                <a:solidFill>
                  <a:srgbClr val="000000"/>
                </a:solidFill>
              </a:rPr>
              <a:t>memory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</a:rPr>
              <a:t>access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pattern leads to </a:t>
            </a:r>
            <a:r>
              <a:rPr lang="fr-FR" u="sng" dirty="0" err="1" smtClean="0">
                <a:solidFill>
                  <a:srgbClr val="000000"/>
                </a:solidFill>
              </a:rPr>
              <a:t>unaligned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</a:rPr>
              <a:t>accesses</a:t>
            </a:r>
            <a:r>
              <a:rPr lang="fr-FR" u="sng" dirty="0" smtClean="0">
                <a:solidFill>
                  <a:srgbClr val="000000"/>
                </a:solidFill>
              </a:rPr>
              <a:t> </a:t>
            </a:r>
            <a:endParaRPr lang="fr-FR" i="1" u="sng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67544" y="908720"/>
            <a:ext cx="542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953735"/>
                </a:solidFill>
              </a:rPr>
              <a:t>We</a:t>
            </a:r>
            <a:r>
              <a:rPr lang="fr-FR" dirty="0" smtClean="0">
                <a:solidFill>
                  <a:srgbClr val="953735"/>
                </a:solidFill>
              </a:rPr>
              <a:t> propose a </a:t>
            </a:r>
            <a:r>
              <a:rPr lang="fr-FR" b="1" dirty="0" smtClean="0">
                <a:solidFill>
                  <a:srgbClr val="953735"/>
                </a:solidFill>
              </a:rPr>
              <a:t>diagonal shift </a:t>
            </a:r>
            <a:r>
              <a:rPr lang="fr-FR" dirty="0" smtClean="0">
                <a:solidFill>
                  <a:srgbClr val="953735"/>
                </a:solidFill>
              </a:rPr>
              <a:t>to </a:t>
            </a:r>
            <a:r>
              <a:rPr lang="fr-FR" dirty="0" err="1" smtClean="0">
                <a:solidFill>
                  <a:srgbClr val="953735"/>
                </a:solidFill>
              </a:rPr>
              <a:t>keep</a:t>
            </a:r>
            <a:r>
              <a:rPr lang="fr-FR" dirty="0" smtClean="0">
                <a:solidFill>
                  <a:srgbClr val="953735"/>
                </a:solidFill>
              </a:rPr>
              <a:t> all </a:t>
            </a:r>
            <a:r>
              <a:rPr lang="fr-FR" dirty="0" err="1" smtClean="0">
                <a:solidFill>
                  <a:srgbClr val="953735"/>
                </a:solidFill>
              </a:rPr>
              <a:t>accesses</a:t>
            </a:r>
            <a:r>
              <a:rPr lang="fr-FR" dirty="0" smtClean="0">
                <a:solidFill>
                  <a:srgbClr val="953735"/>
                </a:solidFill>
              </a:rPr>
              <a:t> </a:t>
            </a:r>
            <a:r>
              <a:rPr lang="fr-FR" dirty="0" err="1" smtClean="0">
                <a:solidFill>
                  <a:srgbClr val="953735"/>
                </a:solidFill>
              </a:rPr>
              <a:t>aligned</a:t>
            </a:r>
            <a:endParaRPr lang="fr-FR" dirty="0">
              <a:solidFill>
                <a:srgbClr val="953735"/>
              </a:solidFill>
            </a:endParaRPr>
          </a:p>
        </p:txBody>
      </p:sp>
      <p:pic>
        <p:nvPicPr>
          <p:cNvPr id="21" name="Image 20" descr="Capture d’écran 2018-04-15 à 21.55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1873441" cy="20816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11560" y="5949280"/>
            <a:ext cx="84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The last </a:t>
            </a:r>
            <a:r>
              <a:rPr lang="fr-FR" dirty="0" err="1" smtClean="0">
                <a:solidFill>
                  <a:srgbClr val="000000"/>
                </a:solidFill>
              </a:rPr>
              <a:t>vector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register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contains</a:t>
            </a:r>
            <a:r>
              <a:rPr lang="fr-FR" dirty="0" smtClean="0">
                <a:solidFill>
                  <a:srgbClr val="000000"/>
                </a:solidFill>
              </a:rPr>
              <a:t> 2 </a:t>
            </a:r>
            <a:r>
              <a:rPr lang="fr-FR" dirty="0" err="1" smtClean="0">
                <a:solidFill>
                  <a:srgbClr val="000000"/>
                </a:solidFill>
              </a:rPr>
              <a:t>dirty</a:t>
            </a:r>
            <a:r>
              <a:rPr lang="fr-FR" dirty="0" smtClean="0">
                <a:solidFill>
                  <a:srgbClr val="000000"/>
                </a:solidFill>
              </a:rPr>
              <a:t> values, but the </a:t>
            </a:r>
            <a:r>
              <a:rPr lang="fr-FR" dirty="0" err="1" smtClean="0">
                <a:solidFill>
                  <a:srgbClr val="000000"/>
                </a:solidFill>
              </a:rPr>
              <a:t>whole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vector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stored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sz="800" dirty="0" smtClean="0">
                <a:solidFill>
                  <a:srgbClr val="000000"/>
                </a:solidFill>
              </a:rPr>
              <a:t>(4-components </a:t>
            </a:r>
            <a:r>
              <a:rPr lang="fr-FR" sz="800" dirty="0" err="1" smtClean="0">
                <a:solidFill>
                  <a:srgbClr val="000000"/>
                </a:solidFill>
              </a:rPr>
              <a:t>vector</a:t>
            </a:r>
            <a:r>
              <a:rPr lang="fr-FR" sz="800" dirty="0" smtClean="0">
                <a:solidFill>
                  <a:srgbClr val="000000"/>
                </a:solidFill>
              </a:rPr>
              <a:t>)</a:t>
            </a:r>
            <a:endParaRPr lang="fr-FR" sz="800" i="1" u="sng" dirty="0">
              <a:solidFill>
                <a:srgbClr val="0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90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16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parall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5778500" cy="2971800"/>
          </a:xfrm>
          <a:prstGeom prst="rect">
            <a:avLst/>
          </a:prstGeom>
        </p:spPr>
      </p:pic>
      <p:pic>
        <p:nvPicPr>
          <p:cNvPr id="14" name="Image 13" descr="numa_archite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0688"/>
            <a:ext cx="2627661" cy="230425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1560" y="3851756"/>
            <a:ext cx="572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Both</a:t>
            </a:r>
            <a:r>
              <a:rPr lang="fr-FR" dirty="0" smtClean="0">
                <a:solidFill>
                  <a:srgbClr val="000000"/>
                </a:solidFill>
              </a:rPr>
              <a:t> input and output images are </a:t>
            </a:r>
            <a:r>
              <a:rPr lang="fr-FR" dirty="0" err="1" smtClean="0">
                <a:solidFill>
                  <a:srgbClr val="000000"/>
                </a:solidFill>
              </a:rPr>
              <a:t>stored</a:t>
            </a:r>
            <a:r>
              <a:rPr lang="fr-FR" dirty="0" smtClean="0">
                <a:solidFill>
                  <a:srgbClr val="000000"/>
                </a:solidFill>
              </a:rPr>
              <a:t> on NUMA </a:t>
            </a:r>
            <a:r>
              <a:rPr lang="fr-FR" dirty="0" err="1" smtClean="0">
                <a:solidFill>
                  <a:srgbClr val="000000"/>
                </a:solidFill>
              </a:rPr>
              <a:t>node</a:t>
            </a:r>
            <a:r>
              <a:rPr lang="fr-FR" dirty="0" smtClean="0">
                <a:solidFill>
                  <a:srgbClr val="000000"/>
                </a:solidFill>
              </a:rPr>
              <a:t> 0</a:t>
            </a:r>
            <a:endParaRPr lang="fr-FR" sz="800" i="1" u="sng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376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11560" y="4418528"/>
            <a:ext cx="76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Each</a:t>
            </a:r>
            <a:r>
              <a:rPr lang="fr-FR" dirty="0" smtClean="0">
                <a:solidFill>
                  <a:srgbClr val="000000"/>
                </a:solidFill>
              </a:rPr>
              <a:t> NUMA </a:t>
            </a:r>
            <a:r>
              <a:rPr lang="fr-FR" dirty="0" err="1" smtClean="0">
                <a:solidFill>
                  <a:srgbClr val="000000"/>
                </a:solidFill>
              </a:rPr>
              <a:t>node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locally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computes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its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chunk</a:t>
            </a:r>
            <a:r>
              <a:rPr lang="fr-FR" dirty="0" smtClean="0">
                <a:solidFill>
                  <a:srgbClr val="000000"/>
                </a:solidFill>
              </a:rPr>
              <a:t> (block of </a:t>
            </a:r>
            <a:r>
              <a:rPr lang="fr-FR" dirty="0" err="1" smtClean="0">
                <a:solidFill>
                  <a:srgbClr val="000000"/>
                </a:solidFill>
              </a:rPr>
              <a:t>lines</a:t>
            </a:r>
            <a:r>
              <a:rPr lang="fr-FR" dirty="0" smtClean="0">
                <a:solidFill>
                  <a:srgbClr val="000000"/>
                </a:solidFill>
              </a:rPr>
              <a:t>) of the final </a:t>
            </a:r>
            <a:r>
              <a:rPr lang="fr-FR" dirty="0" err="1" smtClean="0">
                <a:solidFill>
                  <a:srgbClr val="000000"/>
                </a:solidFill>
              </a:rPr>
              <a:t>result</a:t>
            </a:r>
            <a:endParaRPr lang="fr-FR" sz="800" i="1" u="sng" dirty="0">
              <a:solidFill>
                <a:srgbClr val="0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36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11560" y="5075892"/>
            <a:ext cx="764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Within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each</a:t>
            </a:r>
            <a:r>
              <a:rPr lang="fr-FR" dirty="0" smtClean="0">
                <a:solidFill>
                  <a:srgbClr val="000000"/>
                </a:solidFill>
              </a:rPr>
              <a:t> NUMA </a:t>
            </a:r>
            <a:r>
              <a:rPr lang="fr-FR" dirty="0" err="1" smtClean="0">
                <a:solidFill>
                  <a:srgbClr val="000000"/>
                </a:solidFill>
              </a:rPr>
              <a:t>node</a:t>
            </a:r>
            <a:r>
              <a:rPr lang="fr-FR" dirty="0" smtClean="0">
                <a:solidFill>
                  <a:srgbClr val="000000"/>
                </a:solidFill>
              </a:rPr>
              <a:t>, the </a:t>
            </a:r>
            <a:r>
              <a:rPr lang="fr-FR" dirty="0" err="1" smtClean="0">
                <a:solidFill>
                  <a:srgbClr val="000000"/>
                </a:solidFill>
              </a:rPr>
              <a:t>work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equally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distributed</a:t>
            </a:r>
            <a:r>
              <a:rPr lang="fr-FR" dirty="0" smtClean="0">
                <a:solidFill>
                  <a:srgbClr val="000000"/>
                </a:solidFill>
              </a:rPr>
              <a:t> by block to </a:t>
            </a:r>
            <a:r>
              <a:rPr lang="fr-FR" dirty="0" err="1" smtClean="0">
                <a:solidFill>
                  <a:srgbClr val="000000"/>
                </a:solidFill>
              </a:rPr>
              <a:t>its</a:t>
            </a:r>
            <a:r>
              <a:rPr lang="fr-FR" dirty="0" smtClean="0">
                <a:solidFill>
                  <a:srgbClr val="000000"/>
                </a:solidFill>
              </a:rPr>
              <a:t> threads</a:t>
            </a:r>
            <a:endParaRPr lang="fr-FR" sz="800" i="1" u="sng" dirty="0">
              <a:solidFill>
                <a:srgbClr val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7900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11560" y="5651956"/>
            <a:ext cx="817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Expected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memory</a:t>
            </a:r>
            <a:r>
              <a:rPr lang="fr-FR" dirty="0" smtClean="0">
                <a:solidFill>
                  <a:srgbClr val="000000"/>
                </a:solidFill>
              </a:rPr>
              <a:t> allocation on the NUMA </a:t>
            </a:r>
            <a:r>
              <a:rPr lang="fr-FR" dirty="0" err="1" smtClean="0">
                <a:solidFill>
                  <a:srgbClr val="000000"/>
                </a:solidFill>
              </a:rPr>
              <a:t>nodes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done</a:t>
            </a:r>
            <a:r>
              <a:rPr lang="fr-FR" dirty="0" smtClean="0">
                <a:solidFill>
                  <a:srgbClr val="000000"/>
                </a:solidFill>
              </a:rPr>
              <a:t> by explicit </a:t>
            </a:r>
            <a:r>
              <a:rPr lang="fr-FR" dirty="0" err="1" smtClean="0">
                <a:solidFill>
                  <a:srgbClr val="000000"/>
                </a:solidFill>
              </a:rPr>
              <a:t>binding</a:t>
            </a:r>
            <a:r>
              <a:rPr lang="fr-FR" dirty="0" smtClean="0">
                <a:solidFill>
                  <a:srgbClr val="000000"/>
                </a:solidFill>
              </a:rPr>
              <a:t> routines</a:t>
            </a:r>
            <a:endParaRPr lang="fr-FR" sz="800" i="1" u="sng" dirty="0">
              <a:solidFill>
                <a:srgbClr val="0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23964"/>
            <a:ext cx="272177" cy="2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17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Capture d’écran 2018-04-15 à 23.2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7124" cy="2880320"/>
          </a:xfrm>
          <a:prstGeom prst="rect">
            <a:avLst/>
          </a:prstGeom>
        </p:spPr>
      </p:pic>
      <p:pic>
        <p:nvPicPr>
          <p:cNvPr id="14" name="Image 13" descr="Capture d’écran 2018-04-15 à 23.38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9144000" cy="26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18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Harris Corner Detection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pl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590288" cy="2755392"/>
          </a:xfrm>
          <a:prstGeom prst="rect">
            <a:avLst/>
          </a:prstGeom>
        </p:spPr>
      </p:pic>
      <p:pic>
        <p:nvPicPr>
          <p:cNvPr id="14" name="Image 13" descr="Capture d’écran 2018-04-15 à 23.4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57"/>
            <a:ext cx="9144000" cy="2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LQCD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19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6432" y="5858108"/>
            <a:ext cx="85647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itchFamily="34" charset="0"/>
              </a:rPr>
              <a:t>Claude Tadonki </a:t>
            </a:r>
            <a:r>
              <a:rPr lang="fr-FR" sz="1400" b="1" dirty="0">
                <a:latin typeface="Arial Narrow" pitchFamily="34" charset="0"/>
              </a:rPr>
              <a:t>, </a:t>
            </a:r>
            <a:r>
              <a:rPr lang="fr-FR" sz="1400" dirty="0" smtClean="0">
                <a:latin typeface="Arial Narrow" pitchFamily="34" charset="0"/>
              </a:rPr>
              <a:t>  « </a:t>
            </a:r>
            <a:r>
              <a:rPr lang="fr-FR" sz="1400" i="1" dirty="0" err="1" smtClean="0">
                <a:latin typeface="Arial Narrow" pitchFamily="34" charset="0"/>
              </a:rPr>
              <a:t>Scalable</a:t>
            </a:r>
            <a:r>
              <a:rPr lang="fr-FR" sz="1400" i="1" dirty="0" smtClean="0">
                <a:latin typeface="Arial Narrow" pitchFamily="34" charset="0"/>
              </a:rPr>
              <a:t> NUMA-</a:t>
            </a:r>
            <a:r>
              <a:rPr lang="fr-FR" sz="1400" i="1" dirty="0" err="1" smtClean="0">
                <a:latin typeface="Arial Narrow" pitchFamily="34" charset="0"/>
              </a:rPr>
              <a:t>Aware</a:t>
            </a:r>
            <a:r>
              <a:rPr lang="fr-FR" sz="1400" i="1" dirty="0" smtClean="0">
                <a:latin typeface="Arial Narrow" pitchFamily="34" charset="0"/>
              </a:rPr>
              <a:t> Wilson-Dirac on </a:t>
            </a:r>
            <a:r>
              <a:rPr lang="fr-FR" sz="1400" i="1" dirty="0">
                <a:latin typeface="Arial Narrow" pitchFamily="34" charset="0"/>
              </a:rPr>
              <a:t> </a:t>
            </a:r>
            <a:r>
              <a:rPr lang="fr-FR" sz="1400" i="1" dirty="0" err="1" smtClean="0">
                <a:latin typeface="Arial Narrow" pitchFamily="34" charset="0"/>
              </a:rPr>
              <a:t>Supercomputers</a:t>
            </a:r>
            <a:r>
              <a:rPr lang="fr-FR" sz="1400" dirty="0" smtClean="0">
                <a:latin typeface="Arial Narrow" pitchFamily="34" charset="0"/>
              </a:rPr>
              <a:t> »,</a:t>
            </a:r>
            <a:br>
              <a:rPr lang="fr-FR" sz="1400" dirty="0" smtClean="0">
                <a:latin typeface="Arial Narrow" pitchFamily="34" charset="0"/>
              </a:rPr>
            </a:br>
            <a:r>
              <a:rPr lang="fr-FR" sz="1400" dirty="0" smtClean="0">
                <a:latin typeface="Arial Narrow"/>
                <a:cs typeface="Arial Narrow"/>
              </a:rPr>
              <a:t>International </a:t>
            </a:r>
            <a:r>
              <a:rPr lang="fr-FR" sz="1400" dirty="0" err="1">
                <a:latin typeface="Arial Narrow"/>
                <a:cs typeface="Arial Narrow"/>
              </a:rPr>
              <a:t>Conference</a:t>
            </a:r>
            <a:r>
              <a:rPr lang="fr-FR" sz="1400" dirty="0">
                <a:latin typeface="Arial Narrow"/>
                <a:cs typeface="Arial Narrow"/>
              </a:rPr>
              <a:t> on High Performance </a:t>
            </a:r>
            <a:r>
              <a:rPr lang="fr-FR" sz="1400" dirty="0" err="1">
                <a:latin typeface="Arial Narrow"/>
                <a:cs typeface="Arial Narrow"/>
              </a:rPr>
              <a:t>Computing</a:t>
            </a:r>
            <a:r>
              <a:rPr lang="fr-FR" sz="1400" dirty="0">
                <a:latin typeface="Arial Narrow"/>
                <a:cs typeface="Arial Narrow"/>
              </a:rPr>
              <a:t> &amp; Simulation (HPCS 2017), </a:t>
            </a:r>
            <a:r>
              <a:rPr lang="fr-FR" sz="1400" dirty="0" err="1">
                <a:latin typeface="Arial Narrow"/>
                <a:cs typeface="Arial Narrow"/>
              </a:rPr>
              <a:t>Genoa</a:t>
            </a:r>
            <a:r>
              <a:rPr lang="fr-FR" sz="1400" dirty="0">
                <a:latin typeface="Arial Narrow"/>
                <a:cs typeface="Arial Narrow"/>
              </a:rPr>
              <a:t>, </a:t>
            </a:r>
            <a:r>
              <a:rPr lang="fr-FR" sz="1400" dirty="0" err="1">
                <a:latin typeface="Arial Narrow"/>
                <a:cs typeface="Arial Narrow"/>
              </a:rPr>
              <a:t>Italy</a:t>
            </a:r>
            <a:r>
              <a:rPr lang="fr-FR" sz="1400" dirty="0">
                <a:latin typeface="Arial Narrow"/>
                <a:cs typeface="Arial Narrow"/>
              </a:rPr>
              <a:t>, July 17-21, 2017</a:t>
            </a:r>
            <a:r>
              <a:rPr lang="fr-FR" sz="1400" dirty="0" smtClean="0">
                <a:latin typeface="Arial Narrow"/>
                <a:cs typeface="Arial Narrow"/>
              </a:rPr>
              <a:t>.</a:t>
            </a:r>
            <a:endParaRPr lang="fr-FR" sz="1400" dirty="0">
              <a:latin typeface="Arial Narrow"/>
              <a:cs typeface="Arial Narrow"/>
            </a:endParaRPr>
          </a:p>
        </p:txBody>
      </p:sp>
      <p:pic>
        <p:nvPicPr>
          <p:cNvPr id="28" name="Picture 6" descr="Business Succes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696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611188" y="407764"/>
            <a:ext cx="81740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Q</a:t>
            </a:r>
            <a:r>
              <a:rPr lang="en-US" sz="1800"/>
              <a:t>uantum </a:t>
            </a:r>
            <a:r>
              <a:rPr lang="en-US" sz="1800" b="1"/>
              <a:t>C</a:t>
            </a:r>
            <a:r>
              <a:rPr lang="en-US" sz="1800"/>
              <a:t>hromo</a:t>
            </a:r>
            <a:r>
              <a:rPr lang="en-US" sz="1800" b="1"/>
              <a:t>D</a:t>
            </a:r>
            <a:r>
              <a:rPr lang="en-US" sz="1800"/>
              <a:t>ynamics (</a:t>
            </a:r>
            <a:r>
              <a:rPr lang="en-US" sz="1800" b="1"/>
              <a:t>QCD</a:t>
            </a:r>
            <a:r>
              <a:rPr lang="en-US" sz="1800"/>
              <a:t>) is the theory of strong interactions, whose </a:t>
            </a:r>
          </a:p>
          <a:p>
            <a:pPr eaLnBrk="1" hangingPunct="1"/>
            <a:r>
              <a:rPr lang="en-US" sz="1800"/>
              <a:t>ambition is to explain nuclei cohesion as well as neutron and proton structure, </a:t>
            </a:r>
          </a:p>
          <a:p>
            <a:pPr eaLnBrk="1" hangingPunct="1"/>
            <a:r>
              <a:rPr lang="en-US" sz="1800"/>
              <a:t>i.e. most of the visible matter in the Universe.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258664"/>
            <a:ext cx="68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4"/>
          <p:cNvSpPr txBox="1">
            <a:spLocks noChangeArrowheads="1"/>
          </p:cNvSpPr>
          <p:nvPr/>
        </p:nvSpPr>
        <p:spPr bwMode="auto">
          <a:xfrm>
            <a:off x="1241425" y="1371377"/>
            <a:ext cx="732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CC0099"/>
                </a:solidFill>
              </a:rPr>
              <a:t>Creation of the universe (</a:t>
            </a:r>
            <a:r>
              <a:rPr lang="fr-FR" sz="1800" u="sng">
                <a:solidFill>
                  <a:srgbClr val="CC0099"/>
                </a:solidFill>
              </a:rPr>
              <a:t>matter synthesis </a:t>
            </a:r>
            <a:r>
              <a:rPr lang="fr-FR" sz="1800">
                <a:solidFill>
                  <a:srgbClr val="CC0099"/>
                </a:solidFill>
              </a:rPr>
              <a:t>right after the BIG BANG) !!!</a:t>
            </a:r>
          </a:p>
        </p:txBody>
      </p:sp>
      <p:pic>
        <p:nvPicPr>
          <p:cNvPr id="32" name="Picture 6" descr="Business Succes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572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28"/>
          <p:cNvSpPr txBox="1">
            <a:spLocks noChangeArrowheads="1"/>
          </p:cNvSpPr>
          <p:nvPr/>
        </p:nvSpPr>
        <p:spPr bwMode="auto">
          <a:xfrm>
            <a:off x="611188" y="1934939"/>
            <a:ext cx="868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The main computational model for Quantum </a:t>
            </a:r>
            <a:r>
              <a:rPr lang="en-US" sz="1800" dirty="0" err="1"/>
              <a:t>chromodynamics</a:t>
            </a:r>
            <a:r>
              <a:rPr lang="en-US" sz="1800" dirty="0"/>
              <a:t> (QCD) investigations</a:t>
            </a:r>
          </a:p>
          <a:p>
            <a:pPr eaLnBrk="1" hangingPunct="1"/>
            <a:r>
              <a:rPr lang="en-US" sz="1800" dirty="0"/>
              <a:t>is the so-called </a:t>
            </a:r>
            <a:r>
              <a:rPr lang="en-US" sz="1800" b="1" dirty="0"/>
              <a:t>L</a:t>
            </a:r>
            <a:r>
              <a:rPr lang="en-US" sz="1800" dirty="0"/>
              <a:t>attice </a:t>
            </a:r>
            <a:r>
              <a:rPr lang="en-US" sz="1800" b="1" dirty="0"/>
              <a:t>Q</a:t>
            </a:r>
            <a:r>
              <a:rPr lang="en-US" sz="1800" dirty="0"/>
              <a:t>uantum </a:t>
            </a:r>
            <a:r>
              <a:rPr lang="en-US" sz="1800" b="1" dirty="0"/>
              <a:t>C</a:t>
            </a:r>
            <a:r>
              <a:rPr lang="en-US" sz="1800" dirty="0"/>
              <a:t>hromo</a:t>
            </a:r>
            <a:r>
              <a:rPr lang="en-US" sz="1800" b="1" dirty="0"/>
              <a:t>D</a:t>
            </a:r>
            <a:r>
              <a:rPr lang="en-US" sz="1800" dirty="0"/>
              <a:t>ynamics (</a:t>
            </a:r>
            <a:r>
              <a:rPr lang="en-US" sz="1800" b="1" dirty="0"/>
              <a:t>LQCD</a:t>
            </a:r>
            <a:r>
              <a:rPr lang="en-US" sz="1800" dirty="0"/>
              <a:t>). </a:t>
            </a:r>
            <a:endParaRPr lang="fr-FR" sz="1800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44539"/>
            <a:ext cx="68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0"/>
          <p:cNvSpPr txBox="1">
            <a:spLocks noChangeArrowheads="1"/>
          </p:cNvSpPr>
          <p:nvPr/>
        </p:nvSpPr>
        <p:spPr bwMode="auto">
          <a:xfrm>
            <a:off x="1241425" y="2657252"/>
            <a:ext cx="759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CC0099"/>
                </a:solidFill>
              </a:rPr>
              <a:t>Based on the </a:t>
            </a:r>
            <a:r>
              <a:rPr lang="fr-FR" sz="1800" u="sng">
                <a:solidFill>
                  <a:srgbClr val="CC0099"/>
                </a:solidFill>
              </a:rPr>
              <a:t>LQCD model</a:t>
            </a:r>
            <a:r>
              <a:rPr lang="fr-FR" sz="1800">
                <a:solidFill>
                  <a:srgbClr val="CC0099"/>
                </a:solidFill>
              </a:rPr>
              <a:t>, (large scale) </a:t>
            </a:r>
            <a:r>
              <a:rPr lang="fr-FR" sz="1800" u="sng">
                <a:solidFill>
                  <a:srgbClr val="CC0099"/>
                </a:solidFill>
              </a:rPr>
              <a:t>simulations</a:t>
            </a:r>
            <a:r>
              <a:rPr lang="fr-FR" sz="1800">
                <a:solidFill>
                  <a:srgbClr val="CC0099"/>
                </a:solidFill>
              </a:rPr>
              <a:t> are implemented !!!</a:t>
            </a:r>
          </a:p>
        </p:txBody>
      </p:sp>
      <p:pic>
        <p:nvPicPr>
          <p:cNvPr id="38" name="Picture 6" descr="Business Succes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8112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055839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4"/>
          <p:cNvSpPr txBox="1">
            <a:spLocks noChangeArrowheads="1"/>
          </p:cNvSpPr>
          <p:nvPr/>
        </p:nvSpPr>
        <p:spPr bwMode="auto">
          <a:xfrm>
            <a:off x="1241425" y="4170139"/>
            <a:ext cx="804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CC0099"/>
                </a:solidFill>
              </a:rPr>
              <a:t>LQCD provides an </a:t>
            </a:r>
            <a:r>
              <a:rPr lang="fr-FR" sz="1800" u="sng">
                <a:solidFill>
                  <a:srgbClr val="CC0099"/>
                </a:solidFill>
              </a:rPr>
              <a:t>analytical formalism</a:t>
            </a:r>
            <a:r>
              <a:rPr lang="fr-FR" sz="1800">
                <a:solidFill>
                  <a:srgbClr val="CC0099"/>
                </a:solidFill>
              </a:rPr>
              <a:t>, the reference for </a:t>
            </a:r>
            <a:r>
              <a:rPr lang="fr-FR" sz="1800" u="sng">
                <a:solidFill>
                  <a:srgbClr val="CC0099"/>
                </a:solidFill>
              </a:rPr>
              <a:t>numerical studies</a:t>
            </a:r>
            <a:r>
              <a:rPr lang="fr-FR" sz="180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41" name="ZoneTexte 32"/>
          <p:cNvSpPr txBox="1">
            <a:spLocks noChangeArrowheads="1"/>
          </p:cNvSpPr>
          <p:nvPr/>
        </p:nvSpPr>
        <p:spPr bwMode="auto">
          <a:xfrm>
            <a:off x="611188" y="3231927"/>
            <a:ext cx="8585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In the LQCD </a:t>
            </a:r>
            <a:r>
              <a:rPr lang="en-US" sz="1800"/>
              <a:t>model, the space-time is represented by a finite discrete system with </a:t>
            </a:r>
          </a:p>
          <a:p>
            <a:pPr eaLnBrk="1" hangingPunct="1"/>
            <a:r>
              <a:rPr lang="en-US" sz="1800" b="1"/>
              <a:t>cartesian coordinates</a:t>
            </a:r>
            <a:r>
              <a:rPr lang="en-US" sz="1800"/>
              <a:t>, while the interaction between subparticles is governed by </a:t>
            </a:r>
          </a:p>
          <a:p>
            <a:pPr eaLnBrk="1" hangingPunct="1"/>
            <a:r>
              <a:rPr lang="en-US" sz="1800"/>
              <a:t>strong force theory.</a:t>
            </a:r>
            <a:endParaRPr lang="fr-FR" sz="1800"/>
          </a:p>
        </p:txBody>
      </p:sp>
      <p:pic>
        <p:nvPicPr>
          <p:cNvPr id="42" name="Picture 6" descr="Business Succes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20989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219477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37"/>
          <p:cNvSpPr txBox="1">
            <a:spLocks noChangeArrowheads="1"/>
          </p:cNvSpPr>
          <p:nvPr/>
        </p:nvSpPr>
        <p:spPr bwMode="auto">
          <a:xfrm>
            <a:off x="1314450" y="5332189"/>
            <a:ext cx="764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CC0099"/>
                </a:solidFill>
              </a:rPr>
              <a:t>Solving the </a:t>
            </a:r>
            <a:r>
              <a:rPr lang="fr-FR" sz="1800" u="sng">
                <a:solidFill>
                  <a:srgbClr val="CC0099"/>
                </a:solidFill>
              </a:rPr>
              <a:t>Wilson-Dirac system</a:t>
            </a:r>
            <a:r>
              <a:rPr lang="fr-FR" sz="1800">
                <a:solidFill>
                  <a:srgbClr val="CC0099"/>
                </a:solidFill>
              </a:rPr>
              <a:t> is the </a:t>
            </a:r>
            <a:r>
              <a:rPr lang="fr-FR" sz="1800" u="sng">
                <a:solidFill>
                  <a:srgbClr val="CC0099"/>
                </a:solidFill>
              </a:rPr>
              <a:t>most critical computation kernel</a:t>
            </a:r>
            <a:r>
              <a:rPr lang="fr-FR" sz="180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45" name="ZoneTexte 38"/>
          <p:cNvSpPr txBox="1">
            <a:spLocks noChangeArrowheads="1"/>
          </p:cNvSpPr>
          <p:nvPr/>
        </p:nvSpPr>
        <p:spPr bwMode="auto">
          <a:xfrm>
            <a:off x="684213" y="4671789"/>
            <a:ext cx="827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With a </a:t>
            </a:r>
            <a:r>
              <a:rPr lang="en-GB" sz="1800" b="1"/>
              <a:t>fixed lattice spacing</a:t>
            </a:r>
            <a:r>
              <a:rPr lang="en-GB" sz="1800"/>
              <a:t>, </a:t>
            </a:r>
            <a:r>
              <a:rPr lang="en-GB" sz="1800" b="1"/>
              <a:t>fine-grained</a:t>
            </a:r>
            <a:r>
              <a:rPr lang="en-GB" sz="1800"/>
              <a:t> simulations are considered through </a:t>
            </a:r>
          </a:p>
          <a:p>
            <a:pPr eaLnBrk="1" hangingPunct="1"/>
            <a:r>
              <a:rPr lang="en-GB" sz="1800" b="1"/>
              <a:t>larger lattice </a:t>
            </a:r>
            <a:r>
              <a:rPr lang="en-GB" sz="1800"/>
              <a:t>volume, thus increasing </a:t>
            </a:r>
            <a:r>
              <a:rPr lang="en-GB" sz="1800" b="1"/>
              <a:t>memory</a:t>
            </a:r>
            <a:r>
              <a:rPr lang="en-GB" sz="1800"/>
              <a:t> and </a:t>
            </a:r>
            <a:r>
              <a:rPr lang="en-GB" sz="1800" b="1"/>
              <a:t>computation</a:t>
            </a:r>
            <a:r>
              <a:rPr lang="en-GB" sz="1800"/>
              <a:t> complexities.</a:t>
            </a:r>
          </a:p>
        </p:txBody>
      </p:sp>
    </p:spTree>
    <p:extLst>
      <p:ext uri="{BB962C8B-B14F-4D97-AF65-F5344CB8AC3E}">
        <p14:creationId xmlns:p14="http://schemas.microsoft.com/office/powerpoint/2010/main" val="104118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0" grpId="0"/>
      <p:bldP spid="41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5-06 à 10.3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0068"/>
            <a:ext cx="2239843" cy="1086844"/>
          </a:xfrm>
          <a:prstGeom prst="rect">
            <a:avLst/>
          </a:prstGeom>
        </p:spPr>
      </p:pic>
      <p:pic>
        <p:nvPicPr>
          <p:cNvPr id="3" name="Image 2" descr="Capture d’écran 2018-05-06 à 10.3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9063">
            <a:off x="6852611" y="1380914"/>
            <a:ext cx="2046413" cy="1460500"/>
          </a:xfrm>
          <a:prstGeom prst="rect">
            <a:avLst/>
          </a:prstGeom>
        </p:spPr>
      </p:pic>
      <p:pic>
        <p:nvPicPr>
          <p:cNvPr id="27" name="Image 26" descr="Capture d’écran 2018-05-06 à 10.3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404">
            <a:off x="3484922" y="460139"/>
            <a:ext cx="2100118" cy="1158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Let’s Feel the HPC Reality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2</a:t>
            </a:fld>
            <a:endParaRPr lang="en-GB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77072"/>
            <a:ext cx="1656184" cy="165618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402715" y="4365104"/>
            <a:ext cx="1633781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Santos Dumont</a:t>
            </a: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38034" y="5301208"/>
            <a:ext cx="1458302" cy="369332"/>
          </a:xfrm>
          <a:prstGeom prst="rect">
            <a:avLst/>
          </a:prstGeom>
          <a:ln w="38100" cmpd="dbl"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n-GB" smtClean="0"/>
              <a:t>Sambódromo</a:t>
            </a:r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107504" y="3933056"/>
            <a:ext cx="922924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Curitiba</a:t>
            </a:r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4067944" y="3327375"/>
            <a:ext cx="112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3366FF"/>
                </a:solidFill>
              </a:rPr>
              <a:t>844 km</a:t>
            </a:r>
            <a:endParaRPr lang="en-GB" sz="2400" b="1">
              <a:solidFill>
                <a:srgbClr val="3366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46731" y="3923764"/>
            <a:ext cx="1500681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Rio de Janeiro</a:t>
            </a:r>
            <a:endParaRPr lang="en-GB"/>
          </a:p>
        </p:txBody>
      </p:sp>
      <p:sp>
        <p:nvSpPr>
          <p:cNvPr id="22" name="Trapèze 21"/>
          <p:cNvSpPr/>
          <p:nvPr/>
        </p:nvSpPr>
        <p:spPr>
          <a:xfrm>
            <a:off x="467544" y="1772816"/>
            <a:ext cx="8280920" cy="2016224"/>
          </a:xfrm>
          <a:prstGeom prst="trapezoid">
            <a:avLst>
              <a:gd name="adj" fmla="val 116346"/>
            </a:avLst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365104"/>
            <a:ext cx="1442016" cy="108012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245326" y="2895327"/>
            <a:ext cx="499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Less than </a:t>
            </a:r>
            <a:r>
              <a:rPr lang="en-GB" sz="2400" b="1" dirty="0" smtClean="0">
                <a:solidFill>
                  <a:srgbClr val="660066"/>
                </a:solidFill>
              </a:rPr>
              <a:t>1 hour </a:t>
            </a:r>
            <a:r>
              <a:rPr lang="en-GB" sz="2400" b="1" dirty="0" smtClean="0">
                <a:solidFill>
                  <a:srgbClr val="FF0000"/>
                </a:solidFill>
              </a:rPr>
              <a:t>at at </a:t>
            </a:r>
            <a:r>
              <a:rPr lang="en-GB" sz="2400" b="1" u="sng" dirty="0" smtClean="0">
                <a:solidFill>
                  <a:srgbClr val="FF0000"/>
                </a:solidFill>
              </a:rPr>
              <a:t>cruising speed </a:t>
            </a:r>
            <a:r>
              <a:rPr lang="en-GB" sz="2400" b="1" dirty="0" smtClean="0">
                <a:solidFill>
                  <a:srgbClr val="FF0000"/>
                </a:solidFill>
              </a:rPr>
              <a:t>!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9512" y="1198493"/>
            <a:ext cx="184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Another direction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and slower!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94524" y="1126485"/>
            <a:ext cx="184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Another direction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and slower!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0" name="Connecteur droit 29"/>
          <p:cNvCxnSpPr>
            <a:stCxn id="18" idx="2"/>
            <a:endCxn id="19" idx="0"/>
          </p:cNvCxnSpPr>
          <p:nvPr/>
        </p:nvCxnSpPr>
        <p:spPr>
          <a:xfrm flipH="1">
            <a:off x="6867185" y="4734436"/>
            <a:ext cx="1352421" cy="56677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524328" y="4797152"/>
            <a:ext cx="126815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mtClean="0">
                <a:solidFill>
                  <a:srgbClr val="FF0000"/>
                </a:solidFill>
              </a:rPr>
              <a:t>Taxi</a:t>
            </a:r>
          </a:p>
          <a:p>
            <a:pPr algn="ctr">
              <a:lnSpc>
                <a:spcPct val="80000"/>
              </a:lnSpc>
            </a:pPr>
            <a:r>
              <a:rPr lang="en-GB" smtClean="0">
                <a:solidFill>
                  <a:srgbClr val="FF0000"/>
                </a:solidFill>
              </a:rPr>
              <a:t>Traffic Jam!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67544" y="3789040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0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8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20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LQCD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81075"/>
            <a:ext cx="85740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71513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5"/>
          <p:cNvSpPr txBox="1">
            <a:spLocks noChangeArrowheads="1"/>
          </p:cNvSpPr>
          <p:nvPr/>
        </p:nvSpPr>
        <p:spPr bwMode="auto">
          <a:xfrm>
            <a:off x="358775" y="633413"/>
            <a:ext cx="878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>
                <a:latin typeface="Arial"/>
                <a:cs typeface="Arial"/>
              </a:rPr>
              <a:t>The </a:t>
            </a:r>
            <a:r>
              <a:rPr lang="fr-FR" sz="1800" b="1" dirty="0">
                <a:latin typeface="Arial"/>
                <a:cs typeface="Arial"/>
              </a:rPr>
              <a:t>Wilson-Dirac </a:t>
            </a:r>
            <a:r>
              <a:rPr lang="fr-FR" sz="1800" b="1" dirty="0" err="1">
                <a:latin typeface="Arial"/>
                <a:cs typeface="Arial"/>
              </a:rPr>
              <a:t>operator</a:t>
            </a:r>
            <a:r>
              <a:rPr lang="fr-FR" sz="1800" b="1" dirty="0">
                <a:latin typeface="Arial"/>
                <a:cs typeface="Arial"/>
              </a:rPr>
              <a:t> D </a:t>
            </a:r>
            <a:r>
              <a:rPr lang="fr-FR" sz="1800" dirty="0">
                <a:latin typeface="Arial"/>
                <a:cs typeface="Arial"/>
              </a:rPr>
              <a:t>on a site </a:t>
            </a:r>
            <a:r>
              <a:rPr lang="fr-FR" sz="1800" i="1" dirty="0">
                <a:latin typeface="Arial"/>
                <a:cs typeface="Arial"/>
              </a:rPr>
              <a:t>x</a:t>
            </a:r>
            <a:r>
              <a:rPr lang="fr-FR" sz="1800" dirty="0">
                <a:latin typeface="Arial"/>
                <a:cs typeface="Arial"/>
              </a:rPr>
              <a:t> (a </a:t>
            </a:r>
            <a:r>
              <a:rPr lang="fr-FR" sz="1800" dirty="0" err="1">
                <a:latin typeface="Arial"/>
                <a:cs typeface="Arial"/>
              </a:rPr>
              <a:t>spinor</a:t>
            </a:r>
            <a:r>
              <a:rPr lang="fr-FR" sz="1800" dirty="0">
                <a:latin typeface="Arial"/>
                <a:cs typeface="Arial"/>
              </a:rPr>
              <a:t>) of a quark </a:t>
            </a:r>
            <a:r>
              <a:rPr lang="fr-FR" sz="1800" dirty="0" err="1">
                <a:latin typeface="Arial"/>
                <a:cs typeface="Arial"/>
              </a:rPr>
              <a:t>field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ψ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can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be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defined</a:t>
            </a:r>
            <a:r>
              <a:rPr lang="fr-FR" sz="1800" dirty="0">
                <a:latin typeface="Arial"/>
                <a:cs typeface="Arial"/>
              </a:rPr>
              <a:t> as </a:t>
            </a:r>
            <a:r>
              <a:rPr lang="fr-FR" sz="1800" dirty="0" err="1">
                <a:latin typeface="Arial"/>
                <a:cs typeface="Arial"/>
              </a:rPr>
              <a:t>follows</a:t>
            </a:r>
            <a:endParaRPr lang="fr-FR" sz="1800" dirty="0">
              <a:latin typeface="Arial"/>
              <a:cs typeface="Arial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84512"/>
            <a:ext cx="234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23528" y="1844824"/>
            <a:ext cx="8426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The application of the Wilson-Dirac </a:t>
            </a:r>
            <a:r>
              <a:rPr lang="fr-FR" dirty="0" err="1">
                <a:latin typeface="Arial"/>
                <a:ea typeface="+mn-ea"/>
                <a:cs typeface="Arial"/>
              </a:rPr>
              <a:t>operator</a:t>
            </a:r>
            <a:r>
              <a:rPr lang="fr-FR" dirty="0">
                <a:latin typeface="Arial"/>
                <a:ea typeface="+mn-ea"/>
                <a:cs typeface="Arial"/>
              </a:rPr>
              <a:t> over all </a:t>
            </a:r>
            <a:r>
              <a:rPr lang="fr-FR" i="1" dirty="0" err="1">
                <a:solidFill>
                  <a:schemeClr val="accent4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spinors</a:t>
            </a:r>
            <a:r>
              <a:rPr lang="fr-FR" dirty="0">
                <a:latin typeface="Arial"/>
                <a:ea typeface="+mn-ea"/>
                <a:cs typeface="Arial"/>
              </a:rPr>
              <a:t> of a </a:t>
            </a:r>
            <a:r>
              <a:rPr lang="fr-FR" i="1" dirty="0">
                <a:solidFill>
                  <a:srgbClr val="604A7B"/>
                </a:solidFill>
                <a:latin typeface="Arial"/>
                <a:ea typeface="+mn-ea"/>
                <a:cs typeface="Arial"/>
              </a:rPr>
              <a:t>quark </a:t>
            </a:r>
            <a:r>
              <a:rPr lang="fr-FR" i="1" dirty="0" err="1">
                <a:solidFill>
                  <a:srgbClr val="604A7B"/>
                </a:solidFill>
                <a:latin typeface="Arial"/>
                <a:ea typeface="+mn-ea"/>
                <a:cs typeface="Arial"/>
              </a:rPr>
              <a:t>field</a:t>
            </a:r>
            <a:r>
              <a:rPr lang="fr-FR" i="1" dirty="0">
                <a:solidFill>
                  <a:srgbClr val="604A7B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dirty="0" err="1">
                <a:latin typeface="Arial"/>
                <a:ea typeface="+mn-ea"/>
                <a:cs typeface="Arial"/>
              </a:rPr>
              <a:t>can</a:t>
            </a:r>
            <a:r>
              <a:rPr lang="fr-FR" dirty="0">
                <a:latin typeface="Arial"/>
                <a:ea typeface="+mn-ea"/>
                <a:cs typeface="Arial"/>
              </a:rPr>
              <a:t> </a:t>
            </a:r>
            <a:r>
              <a:rPr lang="fr-FR" dirty="0" err="1">
                <a:latin typeface="Arial"/>
                <a:ea typeface="+mn-ea"/>
                <a:cs typeface="Arial"/>
              </a:rPr>
              <a:t>be</a:t>
            </a:r>
            <a:r>
              <a:rPr lang="fr-FR" dirty="0">
                <a:latin typeface="Arial"/>
                <a:ea typeface="+mn-ea"/>
                <a:cs typeface="Arial"/>
              </a:rPr>
              <a:t> </a:t>
            </a:r>
            <a:r>
              <a:rPr lang="fr-FR" dirty="0" err="1">
                <a:latin typeface="Arial"/>
                <a:ea typeface="+mn-ea"/>
                <a:cs typeface="Arial"/>
              </a:rPr>
              <a:t>seen</a:t>
            </a:r>
            <a:r>
              <a:rPr lang="fr-FR" dirty="0">
                <a:latin typeface="Arial"/>
                <a:ea typeface="+mn-ea"/>
                <a:cs typeface="Arial"/>
              </a:rPr>
              <a:t> as a matrix-</a:t>
            </a:r>
            <a:r>
              <a:rPr lang="fr-FR" dirty="0" err="1">
                <a:latin typeface="Arial"/>
                <a:ea typeface="+mn-ea"/>
                <a:cs typeface="Arial"/>
              </a:rPr>
              <a:t>vector</a:t>
            </a:r>
            <a:r>
              <a:rPr lang="fr-FR" dirty="0">
                <a:latin typeface="Arial"/>
                <a:ea typeface="+mn-ea"/>
                <a:cs typeface="Arial"/>
              </a:rPr>
              <a:t> </a:t>
            </a:r>
            <a:r>
              <a:rPr lang="fr-FR" dirty="0" err="1">
                <a:latin typeface="Arial"/>
                <a:ea typeface="+mn-ea"/>
                <a:cs typeface="Arial"/>
              </a:rPr>
              <a:t>product</a:t>
            </a:r>
            <a:r>
              <a:rPr lang="fr-FR" dirty="0">
                <a:latin typeface="Arial"/>
                <a:ea typeface="+mn-ea"/>
                <a:cs typeface="Arial"/>
              </a:rPr>
              <a:t>, </a:t>
            </a:r>
            <a:r>
              <a:rPr lang="fr-FR" dirty="0" err="1">
                <a:latin typeface="Arial"/>
                <a:ea typeface="+mn-ea"/>
                <a:cs typeface="Arial"/>
              </a:rPr>
              <a:t>thus</a:t>
            </a:r>
            <a:r>
              <a:rPr lang="fr-FR" dirty="0">
                <a:latin typeface="Arial"/>
                <a:ea typeface="+mn-ea"/>
                <a:cs typeface="Arial"/>
              </a:rPr>
              <a:t> the </a:t>
            </a:r>
            <a:r>
              <a:rPr lang="fr-FR" dirty="0" err="1">
                <a:latin typeface="Arial"/>
                <a:ea typeface="+mn-ea"/>
                <a:cs typeface="Arial"/>
              </a:rPr>
              <a:t>name</a:t>
            </a:r>
            <a:r>
              <a:rPr lang="fr-FR" dirty="0">
                <a:latin typeface="Arial"/>
                <a:ea typeface="+mn-ea"/>
                <a:cs typeface="Arial"/>
              </a:rPr>
              <a:t> </a:t>
            </a:r>
            <a:r>
              <a:rPr lang="fr-FR" b="1" i="1" dirty="0">
                <a:solidFill>
                  <a:srgbClr val="604A7B"/>
                </a:solidFill>
                <a:latin typeface="Arial"/>
                <a:ea typeface="+mn-ea"/>
                <a:cs typeface="Arial"/>
              </a:rPr>
              <a:t>Wilson-Dirac matrix</a:t>
            </a:r>
            <a:r>
              <a:rPr lang="fr-FR" dirty="0"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3528" y="2708920"/>
            <a:ext cx="3816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3"/>
            <a:r>
              <a:rPr lang="en-GB" b="1" dirty="0">
                <a:solidFill>
                  <a:srgbClr val="3366FF"/>
                </a:solidFill>
                <a:latin typeface="Arial Narrow" charset="0"/>
                <a:cs typeface="Arial Narrow" charset="0"/>
              </a:rPr>
              <a:t>Large-scale LQCD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Arial Narrow" charset="0"/>
                <a:cs typeface="Arial Narrow" charset="0"/>
              </a:rPr>
              <a:t>Huge amount of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Arial Narrow" charset="0"/>
                <a:cs typeface="Arial Narrow" charset="0"/>
              </a:rPr>
              <a:t>Non-linear access patterns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Arial Narrow" charset="0"/>
                <a:cs typeface="Arial Narrow" charset="0"/>
              </a:rPr>
              <a:t>Complex communication graph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Arial Narrow" charset="0"/>
                <a:cs typeface="Arial Narrow" charset="0"/>
              </a:rPr>
              <a:t>Full precision computation</a:t>
            </a:r>
          </a:p>
          <a:p>
            <a:pPr marL="742950" lvl="1" indent="-285750">
              <a:buFont typeface="Arial" charset="0"/>
              <a:buChar char="•"/>
            </a:pPr>
            <a:endParaRPr lang="en-GB" dirty="0">
              <a:latin typeface="Arial Narrow" charset="0"/>
              <a:cs typeface="Arial Narrow" charset="0"/>
            </a:endParaRPr>
          </a:p>
        </p:txBody>
      </p:sp>
      <p:pic>
        <p:nvPicPr>
          <p:cNvPr id="20" name="Image 1" descr="Capture d’écran 2016-06-06 à 00.37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5425593" cy="21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8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21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LQCD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2" descr="num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490663"/>
            <a:ext cx="3706812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Capture d’écran 2017-01-09 à 00.0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5295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107950" y="476250"/>
            <a:ext cx="469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We extend the original even-odd partitioning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7950" y="1519238"/>
            <a:ext cx="4829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Considering the ± 1 dependence, we see that</a:t>
            </a:r>
          </a:p>
          <a:p>
            <a:pPr eaLnBrk="1" hangingPunct="1"/>
            <a:endParaRPr lang="fr-FR" sz="1800"/>
          </a:p>
          <a:p>
            <a:pPr lvl="2" eaLnBrk="1" hangingPunct="1">
              <a:buFont typeface="Arial" charset="0"/>
              <a:buChar char="•"/>
            </a:pPr>
            <a:r>
              <a:rPr lang="fr-FR" sz="1800" b="1"/>
              <a:t>P</a:t>
            </a:r>
            <a:r>
              <a:rPr lang="fr-FR" sz="1800" b="1" baseline="-25000"/>
              <a:t>0</a:t>
            </a:r>
            <a:r>
              <a:rPr lang="fr-FR" sz="1800"/>
              <a:t> needs </a:t>
            </a:r>
            <a:r>
              <a:rPr lang="fr-FR" sz="1800" b="1"/>
              <a:t>P</a:t>
            </a:r>
            <a:r>
              <a:rPr lang="fr-FR" sz="1800" b="1" baseline="-25000"/>
              <a:t>1</a:t>
            </a:r>
            <a:r>
              <a:rPr lang="fr-FR" sz="1800"/>
              <a:t> and </a:t>
            </a:r>
            <a:r>
              <a:rPr lang="fr-FR" sz="1800" b="1"/>
              <a:t>P</a:t>
            </a:r>
            <a:r>
              <a:rPr lang="fr-FR" sz="1800" b="1" baseline="-25000"/>
              <a:t>3</a:t>
            </a:r>
          </a:p>
          <a:p>
            <a:pPr lvl="2" eaLnBrk="1" hangingPunct="1">
              <a:buFont typeface="Arial" charset="0"/>
              <a:buChar char="•"/>
            </a:pPr>
            <a:r>
              <a:rPr lang="fr-FR" sz="1800" b="1"/>
              <a:t>P</a:t>
            </a:r>
            <a:r>
              <a:rPr lang="fr-FR" sz="1800" b="1" baseline="-25000"/>
              <a:t>1</a:t>
            </a:r>
            <a:r>
              <a:rPr lang="fr-FR" sz="1800"/>
              <a:t> needs </a:t>
            </a:r>
            <a:r>
              <a:rPr lang="fr-FR" sz="1800" b="1"/>
              <a:t>P</a:t>
            </a:r>
            <a:r>
              <a:rPr lang="fr-FR" sz="1800" b="1" baseline="-25000"/>
              <a:t>2</a:t>
            </a:r>
            <a:r>
              <a:rPr lang="fr-FR" sz="1800"/>
              <a:t> and </a:t>
            </a:r>
            <a:r>
              <a:rPr lang="fr-FR" sz="1800" b="1"/>
              <a:t>P</a:t>
            </a:r>
            <a:r>
              <a:rPr lang="fr-FR" sz="1800" b="1" baseline="-25000"/>
              <a:t>0</a:t>
            </a:r>
          </a:p>
          <a:p>
            <a:pPr lvl="2" eaLnBrk="1" hangingPunct="1">
              <a:buFont typeface="Arial" charset="0"/>
              <a:buChar char="•"/>
            </a:pPr>
            <a:r>
              <a:rPr lang="fr-FR" sz="1800" b="1"/>
              <a:t>P</a:t>
            </a:r>
            <a:r>
              <a:rPr lang="fr-FR" sz="1800" b="1" baseline="-25000"/>
              <a:t>2</a:t>
            </a:r>
            <a:r>
              <a:rPr lang="fr-FR" sz="1800"/>
              <a:t> needs </a:t>
            </a:r>
            <a:r>
              <a:rPr lang="fr-FR" sz="1800" b="1"/>
              <a:t>P</a:t>
            </a:r>
            <a:r>
              <a:rPr lang="fr-FR" sz="1800" b="1" baseline="-25000"/>
              <a:t>3</a:t>
            </a:r>
            <a:r>
              <a:rPr lang="fr-FR" sz="1800"/>
              <a:t> and </a:t>
            </a:r>
            <a:r>
              <a:rPr lang="fr-FR" sz="1800" b="1"/>
              <a:t>P</a:t>
            </a:r>
            <a:r>
              <a:rPr lang="fr-FR" sz="1800" b="1" baseline="-25000"/>
              <a:t>1</a:t>
            </a:r>
          </a:p>
          <a:p>
            <a:pPr lvl="2" eaLnBrk="1" hangingPunct="1">
              <a:buFont typeface="Arial" charset="0"/>
              <a:buChar char="•"/>
            </a:pPr>
            <a:r>
              <a:rPr lang="fr-FR" sz="1800" b="1"/>
              <a:t>P</a:t>
            </a:r>
            <a:r>
              <a:rPr lang="fr-FR" sz="1800" b="1" baseline="-25000"/>
              <a:t>3</a:t>
            </a:r>
            <a:r>
              <a:rPr lang="fr-FR" sz="1800"/>
              <a:t> needs </a:t>
            </a:r>
            <a:r>
              <a:rPr lang="fr-FR" sz="1800" b="1"/>
              <a:t>P</a:t>
            </a:r>
            <a:r>
              <a:rPr lang="fr-FR" sz="1800" b="1" baseline="-25000"/>
              <a:t>0</a:t>
            </a:r>
            <a:r>
              <a:rPr lang="fr-FR" sz="1800"/>
              <a:t> and </a:t>
            </a:r>
            <a:r>
              <a:rPr lang="fr-FR" sz="1800" b="1"/>
              <a:t>P</a:t>
            </a:r>
            <a:r>
              <a:rPr lang="fr-FR" sz="1800" b="1" baseline="-25000"/>
              <a:t>2</a:t>
            </a:r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179388" y="3500438"/>
            <a:ext cx="488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We thus suggest the following partitioning and</a:t>
            </a:r>
          </a:p>
          <a:p>
            <a:pPr eaLnBrk="1" hangingPunct="1"/>
            <a:r>
              <a:rPr lang="fr-FR" sz="1800"/>
              <a:t>allocation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541588"/>
            <a:ext cx="387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42988" y="2132013"/>
            <a:ext cx="2449512" cy="11525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5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  <a:lin ang="16200000" scaled="0"/>
            <a:tileRect/>
          </a:gra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87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92600"/>
            <a:ext cx="9048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900113" y="4437063"/>
            <a:ext cx="367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CC0099"/>
                </a:solidFill>
              </a:rPr>
              <a:t>Remote accesses reduced by half </a:t>
            </a:r>
          </a:p>
          <a:p>
            <a:pPr eaLnBrk="1" hangingPunct="1"/>
            <a:r>
              <a:rPr lang="fr-FR" sz="1800">
                <a:solidFill>
                  <a:srgbClr val="CC0099"/>
                </a:solidFill>
              </a:rPr>
              <a:t>and no compulsory contention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7905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0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22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Case Study: LQCD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Image 13" descr="Capture d’écran 2017-01-08 à 22.4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620713"/>
            <a:ext cx="58324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49275"/>
            <a:ext cx="871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Capture d’écran 2017-01-09 à 00.46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412875"/>
            <a:ext cx="58324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Capture d’écran 2017-01-09 à 00.46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3778250"/>
            <a:ext cx="58261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28527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157788"/>
            <a:ext cx="8667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107950" y="620713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NUMA unaware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12713" y="1341438"/>
            <a:ext cx="146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NUMA aware</a:t>
            </a:r>
          </a:p>
          <a:p>
            <a:pPr eaLnBrk="1" hangingPunct="1"/>
            <a:endParaRPr lang="fr-FR" sz="1800" b="1">
              <a:latin typeface="Arial Narrow" charset="0"/>
              <a:cs typeface="Arial Narrow" charset="0"/>
            </a:endParaRPr>
          </a:p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Without</a:t>
            </a:r>
          </a:p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Node Splitting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50825" y="3789363"/>
            <a:ext cx="1468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NUMA aware</a:t>
            </a:r>
          </a:p>
          <a:p>
            <a:pPr eaLnBrk="1" hangingPunct="1"/>
            <a:endParaRPr lang="fr-FR" sz="1800" b="1">
              <a:latin typeface="Arial Narrow" charset="0"/>
              <a:cs typeface="Arial Narrow" charset="0"/>
            </a:endParaRPr>
          </a:p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With</a:t>
            </a:r>
          </a:p>
          <a:p>
            <a:pPr eaLnBrk="1" hangingPunct="1"/>
            <a:r>
              <a:rPr lang="fr-FR" sz="1800" b="1">
                <a:latin typeface="Arial Narrow" charset="0"/>
                <a:cs typeface="Arial Narrow" charset="0"/>
              </a:rPr>
              <a:t>Node Splitting</a:t>
            </a:r>
          </a:p>
        </p:txBody>
      </p:sp>
    </p:spTree>
    <p:extLst>
      <p:ext uri="{BB962C8B-B14F-4D97-AF65-F5344CB8AC3E}">
        <p14:creationId xmlns:p14="http://schemas.microsoft.com/office/powerpoint/2010/main" val="39363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Perspectives &amp; END</a:t>
            </a:r>
            <a:endParaRPr lang="fr-FR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4" name="Picture 2" descr="The Dude in a classic pose in front of blue question ma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6" y="2132856"/>
            <a:ext cx="1000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0" y="3656858"/>
            <a:ext cx="6623720" cy="45041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laude_r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350000" cy="4762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fr-FR" sz="1400" b="1" dirty="0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4" descr="perspect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10450" cy="49371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8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Let’s Feel the HPC Reality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3</a:t>
            </a:fld>
            <a:endParaRPr lang="en-GB"/>
          </a:p>
        </p:txBody>
      </p:sp>
      <p:sp>
        <p:nvSpPr>
          <p:cNvPr id="41" name="ZoneTexte 40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65" y="1772816"/>
            <a:ext cx="7103886" cy="39959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02501" y="1311151"/>
            <a:ext cx="448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 could get this on arrival there !!!!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56612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smtClean="0">
                <a:solidFill>
                  <a:srgbClr val="660066"/>
                </a:solidFill>
              </a:rPr>
              <a:t>What is fast is the existing means, </a:t>
            </a:r>
          </a:p>
          <a:p>
            <a:pPr algn="ctr"/>
            <a:r>
              <a:rPr lang="en-GB" sz="2400" i="1" smtClean="0">
                <a:solidFill>
                  <a:srgbClr val="660066"/>
                </a:solidFill>
              </a:rPr>
              <a:t>but the case in practice is likely to be far from expectations.</a:t>
            </a:r>
            <a:endParaRPr lang="en-GB" sz="2400" i="1">
              <a:solidFill>
                <a:srgbClr val="660066"/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848"/>
            <a:ext cx="1435100" cy="1435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548680"/>
            <a:ext cx="1907704" cy="1152128"/>
          </a:xfrm>
          <a:prstGeom prst="rect">
            <a:avLst/>
          </a:prstGeom>
        </p:spPr>
      </p:pic>
      <p:sp>
        <p:nvSpPr>
          <p:cNvPr id="17" name="Pensées 16"/>
          <p:cNvSpPr/>
          <p:nvPr/>
        </p:nvSpPr>
        <p:spPr>
          <a:xfrm>
            <a:off x="0" y="332656"/>
            <a:ext cx="2339752" cy="1584176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Capture d’écran 2018-05-06 à 20.24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9200"/>
            <a:ext cx="1237719" cy="1006801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07504" y="6093296"/>
            <a:ext cx="126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3366FF"/>
                </a:solidFill>
              </a:rPr>
              <a:t>That's HPC</a:t>
            </a:r>
            <a:endParaRPr lang="en-GB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8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869160"/>
            <a:ext cx="1435100" cy="1435100"/>
          </a:xfrm>
          <a:prstGeom prst="rect">
            <a:avLst/>
          </a:prstGeom>
        </p:spPr>
      </p:pic>
      <p:pic>
        <p:nvPicPr>
          <p:cNvPr id="2" name="Image 1" descr="Capture d’écran 2018-05-06 à 10.3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50068"/>
            <a:ext cx="2239843" cy="1086844"/>
          </a:xfrm>
          <a:prstGeom prst="rect">
            <a:avLst/>
          </a:prstGeom>
        </p:spPr>
      </p:pic>
      <p:pic>
        <p:nvPicPr>
          <p:cNvPr id="3" name="Image 2" descr="Capture d’écran 2018-05-06 à 10.3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9063">
            <a:off x="6852611" y="1380914"/>
            <a:ext cx="2046413" cy="1460500"/>
          </a:xfrm>
          <a:prstGeom prst="rect">
            <a:avLst/>
          </a:prstGeom>
        </p:spPr>
      </p:pic>
      <p:pic>
        <p:nvPicPr>
          <p:cNvPr id="27" name="Image 26" descr="Capture d’écran 2018-05-06 à 10.3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404">
            <a:off x="3484922" y="460139"/>
            <a:ext cx="2100118" cy="1158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Let’s Feel the HPC Reality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4</a:t>
            </a:fld>
            <a:endParaRPr lang="en-GB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77072"/>
            <a:ext cx="1656184" cy="165618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402715" y="4365104"/>
            <a:ext cx="1633781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Santos Dumont</a:t>
            </a: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38034" y="5301208"/>
            <a:ext cx="1458302" cy="369332"/>
          </a:xfrm>
          <a:prstGeom prst="rect">
            <a:avLst/>
          </a:prstGeom>
          <a:ln w="38100" cmpd="dbl"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en-GB" smtClean="0"/>
              <a:t>Sambódromo</a:t>
            </a:r>
            <a:endParaRPr lang="en-GB"/>
          </a:p>
        </p:txBody>
      </p:sp>
      <p:sp>
        <p:nvSpPr>
          <p:cNvPr id="23" name="ZoneTexte 22"/>
          <p:cNvSpPr txBox="1"/>
          <p:nvPr/>
        </p:nvSpPr>
        <p:spPr>
          <a:xfrm>
            <a:off x="107504" y="3933056"/>
            <a:ext cx="922924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Curitiba</a:t>
            </a:r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4067944" y="3327375"/>
            <a:ext cx="112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3366FF"/>
                </a:solidFill>
              </a:rPr>
              <a:t>844 km</a:t>
            </a:r>
            <a:endParaRPr lang="en-GB" sz="2400" b="1">
              <a:solidFill>
                <a:srgbClr val="3366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46731" y="3923764"/>
            <a:ext cx="1500681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Rio de Janeiro</a:t>
            </a:r>
            <a:endParaRPr lang="en-GB"/>
          </a:p>
        </p:txBody>
      </p:sp>
      <p:sp>
        <p:nvSpPr>
          <p:cNvPr id="22" name="Trapèze 21"/>
          <p:cNvSpPr/>
          <p:nvPr/>
        </p:nvSpPr>
        <p:spPr>
          <a:xfrm>
            <a:off x="467544" y="1772816"/>
            <a:ext cx="8280920" cy="2016224"/>
          </a:xfrm>
          <a:prstGeom prst="trapezoid">
            <a:avLst>
              <a:gd name="adj" fmla="val 116346"/>
            </a:avLst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365104"/>
            <a:ext cx="1442016" cy="108012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245326" y="2895327"/>
            <a:ext cx="499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Less than </a:t>
            </a:r>
            <a:r>
              <a:rPr lang="en-GB" sz="2400" b="1" dirty="0" smtClean="0">
                <a:solidFill>
                  <a:srgbClr val="660066"/>
                </a:solidFill>
              </a:rPr>
              <a:t>1 hour </a:t>
            </a:r>
            <a:r>
              <a:rPr lang="en-GB" sz="2400" b="1" dirty="0" smtClean="0">
                <a:solidFill>
                  <a:srgbClr val="FF0000"/>
                </a:solidFill>
              </a:rPr>
              <a:t>at at </a:t>
            </a:r>
            <a:r>
              <a:rPr lang="en-GB" sz="2400" b="1" u="sng" dirty="0" smtClean="0">
                <a:solidFill>
                  <a:srgbClr val="FF0000"/>
                </a:solidFill>
              </a:rPr>
              <a:t>cruising speed </a:t>
            </a:r>
            <a:r>
              <a:rPr lang="en-GB" sz="2400" b="1" dirty="0" smtClean="0">
                <a:solidFill>
                  <a:srgbClr val="FF0000"/>
                </a:solidFill>
              </a:rPr>
              <a:t>!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9512" y="1198493"/>
            <a:ext cx="184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Another direction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and slower!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94524" y="1126485"/>
            <a:ext cx="184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</a:rPr>
              <a:t>Another direction </a:t>
            </a:r>
          </a:p>
          <a:p>
            <a:pPr algn="ctr"/>
            <a:r>
              <a:rPr lang="en-GB" smtClean="0">
                <a:solidFill>
                  <a:srgbClr val="FF0000"/>
                </a:solidFill>
              </a:rPr>
              <a:t>and slower!</a:t>
            </a: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30" name="Connecteur droit 29"/>
          <p:cNvCxnSpPr>
            <a:stCxn id="18" idx="2"/>
            <a:endCxn id="19" idx="0"/>
          </p:cNvCxnSpPr>
          <p:nvPr/>
        </p:nvCxnSpPr>
        <p:spPr>
          <a:xfrm flipH="1">
            <a:off x="6867185" y="4734436"/>
            <a:ext cx="1352421" cy="566772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524328" y="4797152"/>
            <a:ext cx="1268158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mtClean="0">
                <a:solidFill>
                  <a:srgbClr val="FF0000"/>
                </a:solidFill>
              </a:rPr>
              <a:t>Taxi</a:t>
            </a:r>
          </a:p>
          <a:p>
            <a:pPr algn="ctr">
              <a:lnSpc>
                <a:spcPct val="80000"/>
              </a:lnSpc>
            </a:pPr>
            <a:r>
              <a:rPr lang="en-GB" smtClean="0">
                <a:solidFill>
                  <a:srgbClr val="FF0000"/>
                </a:solidFill>
              </a:rPr>
              <a:t>Traffic Jam!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460432" y="3284984"/>
            <a:ext cx="65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1h30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16216" y="4859868"/>
            <a:ext cx="7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30 mn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475656" y="6011996"/>
            <a:ext cx="594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I finally get there after at least </a:t>
            </a:r>
            <a:r>
              <a:rPr lang="en-GB" sz="2400" b="1" dirty="0" smtClean="0">
                <a:solidFill>
                  <a:srgbClr val="660066"/>
                </a:solidFill>
              </a:rPr>
              <a:t>2 hours </a:t>
            </a:r>
            <a:r>
              <a:rPr lang="en-GB" sz="2400" b="1" dirty="0" smtClean="0">
                <a:solidFill>
                  <a:srgbClr val="FF0000"/>
                </a:solidFill>
              </a:rPr>
              <a:t>!!!!!!!!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9" name="Nuage 38"/>
          <p:cNvSpPr/>
          <p:nvPr/>
        </p:nvSpPr>
        <p:spPr>
          <a:xfrm>
            <a:off x="7452320" y="5589240"/>
            <a:ext cx="1512168" cy="792088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579492" y="5733256"/>
            <a:ext cx="1168972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50% </a:t>
            </a:r>
          </a:p>
          <a:p>
            <a:pPr algn="ctr">
              <a:lnSpc>
                <a:spcPct val="8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Efficiency!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8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Fastest Supercomputers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5</a:t>
            </a:fld>
            <a:endParaRPr lang="en-GB"/>
          </a:p>
        </p:txBody>
      </p:sp>
      <p:pic>
        <p:nvPicPr>
          <p:cNvPr id="8" name="Image 7" descr="Capture d’écran 2018-05-06 à 14.0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7926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5496" y="33265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660066"/>
                </a:solidFill>
              </a:rPr>
              <a:t>Top500 List in November 2017</a:t>
            </a:r>
            <a:endParaRPr lang="en-GB" b="1" dirty="0">
              <a:solidFill>
                <a:srgbClr val="66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51734" y="6093296"/>
            <a:ext cx="65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We stand at 10% of the Exascale, which is now expected from 2020 ! 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0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Evolution of the Computing Power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6</a:t>
            </a:fld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35496" y="332656"/>
            <a:ext cx="452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660066"/>
                </a:solidFill>
              </a:rPr>
              <a:t>Evolution of the computing power since 1993</a:t>
            </a:r>
            <a:endParaRPr lang="en-GB" b="1" dirty="0">
              <a:solidFill>
                <a:srgbClr val="66006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5733256"/>
            <a:ext cx="676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current top one is 256 000 times faster than the top on in 1993 !!!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Image 2" descr="Capture d’écran 2018-05-06 à 23.3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766"/>
            <a:ext cx="9144000" cy="394741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76256" y="5013176"/>
            <a:ext cx="142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www.top500.org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9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Fastest Supercomputers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7</a:t>
            </a:fld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35496" y="332656"/>
            <a:ext cx="504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660066"/>
                </a:solidFill>
              </a:rPr>
              <a:t>Sunway TaihuLight Supercomputer – World fastest</a:t>
            </a:r>
            <a:endParaRPr lang="en-GB" b="1">
              <a:solidFill>
                <a:srgbClr val="660066"/>
              </a:solidFill>
            </a:endParaRPr>
          </a:p>
        </p:txBody>
      </p:sp>
      <p:pic>
        <p:nvPicPr>
          <p:cNvPr id="2" name="Image 1" descr="Capture d’écran 2018-05-06 à 14.4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870700" cy="2159000"/>
          </a:xfrm>
          <a:prstGeom prst="rect">
            <a:avLst/>
          </a:prstGeom>
        </p:spPr>
      </p:pic>
      <p:pic>
        <p:nvPicPr>
          <p:cNvPr id="3" name="Image 2" descr="Capture d’écran 2018-05-06 à 22.4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6466330" cy="32991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12160" y="4129335"/>
            <a:ext cx="2468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Each node is a 256-core processor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047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Implementing on a Supercomputer 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07B-2022-48A0-A690-69D4BBE6AE54}" type="slidenum">
              <a:rPr lang="en-GB" smtClean="0"/>
              <a:t>8</a:t>
            </a:fld>
            <a:endParaRPr lang="en-GB"/>
          </a:p>
        </p:txBody>
      </p:sp>
      <p:pic>
        <p:nvPicPr>
          <p:cNvPr id="22" name="Image 21" descr="Capture d’écran 2018-05-06 à 23.3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1153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92240"/>
            <a:ext cx="1619672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isocèle 6"/>
          <p:cNvSpPr/>
          <p:nvPr/>
        </p:nvSpPr>
        <p:spPr>
          <a:xfrm>
            <a:off x="1619672" y="6492239"/>
            <a:ext cx="504056" cy="365761"/>
          </a:xfrm>
          <a:prstGeom prst="triangle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179512" y="58286"/>
            <a:ext cx="7488832" cy="28789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dirty="0" smtClean="0">
                <a:solidFill>
                  <a:schemeClr val="bg2">
                    <a:lumMod val="90000"/>
                  </a:schemeClr>
                </a:solidFill>
              </a:rPr>
              <a:t>Steps from Thought to Supercomputing 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6453336"/>
            <a:ext cx="1827669" cy="63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Claude TADONKI</a:t>
            </a:r>
          </a:p>
          <a:p>
            <a:pPr>
              <a:lnSpc>
                <a:spcPts val="1400"/>
              </a:lnSpc>
            </a:pPr>
            <a:r>
              <a:rPr lang="en-GB" sz="1400" b="1" smtClean="0">
                <a:solidFill>
                  <a:schemeClr val="bg1">
                    <a:lumMod val="85000"/>
                  </a:schemeClr>
                </a:solidFill>
              </a:rPr>
              <a:t>MINES ParisTech - PSL</a:t>
            </a:r>
          </a:p>
          <a:p>
            <a:pPr>
              <a:lnSpc>
                <a:spcPts val="1400"/>
              </a:lnSpc>
            </a:pPr>
            <a:endParaRPr lang="en-GB" sz="1400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195736" y="6453336"/>
            <a:ext cx="6912768" cy="45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HPC Technical Challenges</a:t>
            </a:r>
          </a:p>
          <a:p>
            <a:pPr>
              <a:lnSpc>
                <a:spcPts val="1400"/>
              </a:lnSpc>
            </a:pP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ERAD Rio de Janeiro – May 09, 2018  -  NITEROI - BRAZIL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1347992" cy="16468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1520" y="3356992"/>
            <a:ext cx="1350888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ALGORITHM</a:t>
            </a:r>
            <a:endParaRPr lang="fr-FR" dirty="0"/>
          </a:p>
        </p:txBody>
      </p:sp>
      <p:sp>
        <p:nvSpPr>
          <p:cNvPr id="14" name="Flèche vers la droite 13"/>
          <p:cNvSpPr/>
          <p:nvPr/>
        </p:nvSpPr>
        <p:spPr>
          <a:xfrm>
            <a:off x="1763688" y="2492896"/>
            <a:ext cx="648072" cy="57606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73040" y="3356992"/>
            <a:ext cx="2318626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PARALLEL ALGORITHM</a:t>
            </a:r>
            <a:endParaRPr lang="fr-FR" dirty="0"/>
          </a:p>
        </p:txBody>
      </p:sp>
      <p:pic>
        <p:nvPicPr>
          <p:cNvPr id="20" name="Image 19" descr="Capture-d’écran-2018-05-06-à-23.18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1787085" cy="2918906"/>
          </a:xfrm>
          <a:prstGeom prst="rect">
            <a:avLst/>
          </a:prstGeom>
        </p:spPr>
      </p:pic>
      <p:sp>
        <p:nvSpPr>
          <p:cNvPr id="15" name="Flèche vers la droite 14"/>
          <p:cNvSpPr/>
          <p:nvPr/>
        </p:nvSpPr>
        <p:spPr>
          <a:xfrm>
            <a:off x="5004048" y="2564904"/>
            <a:ext cx="648072" cy="57606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236723" y="3356992"/>
            <a:ext cx="2151701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PARALLEL PROGRAM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988840"/>
            <a:ext cx="3203848" cy="1170752"/>
          </a:xfrm>
          <a:prstGeom prst="rect">
            <a:avLst/>
          </a:prstGeom>
        </p:spPr>
      </p:pic>
      <p:pic>
        <p:nvPicPr>
          <p:cNvPr id="18" name="Image 17" descr="Capture d’écran 2018-05-06 à 14.47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5400600" cy="169704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195736" y="5949280"/>
            <a:ext cx="2241306" cy="369332"/>
          </a:xfrm>
          <a:prstGeom prst="rect">
            <a:avLst/>
          </a:prstGeom>
          <a:noFill/>
          <a:ln w="38100" cmpd="dbl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PARALLEL EXECUTION</a:t>
            </a:r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>
            <a:off x="8892480" y="1124744"/>
            <a:ext cx="251520" cy="30963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5940152" y="4149080"/>
            <a:ext cx="360040" cy="20882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Capture d’écran 2018-05-07 à 10.33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603">
            <a:off x="6372923" y="4733875"/>
            <a:ext cx="943226" cy="576064"/>
          </a:xfrm>
          <a:prstGeom prst="rect">
            <a:avLst/>
          </a:prstGeom>
        </p:spPr>
      </p:pic>
      <p:pic>
        <p:nvPicPr>
          <p:cNvPr id="24" name="Image 23" descr="Capture d’écran 2018-05-07 à 10.33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603">
            <a:off x="5946948" y="900628"/>
            <a:ext cx="943226" cy="576064"/>
          </a:xfrm>
          <a:prstGeom prst="rect">
            <a:avLst/>
          </a:prstGeom>
        </p:spPr>
      </p:pic>
      <p:sp>
        <p:nvSpPr>
          <p:cNvPr id="25" name="Flèche vers la droite 24"/>
          <p:cNvSpPr/>
          <p:nvPr/>
        </p:nvSpPr>
        <p:spPr>
          <a:xfrm rot="8948200">
            <a:off x="6474072" y="3842472"/>
            <a:ext cx="648072" cy="57606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Nuage 21"/>
          <p:cNvSpPr/>
          <p:nvPr/>
        </p:nvSpPr>
        <p:spPr>
          <a:xfrm>
            <a:off x="6948264" y="404664"/>
            <a:ext cx="1872208" cy="93610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092280" y="683404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Effort is here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Nuage 27"/>
          <p:cNvSpPr/>
          <p:nvPr/>
        </p:nvSpPr>
        <p:spPr>
          <a:xfrm>
            <a:off x="7380312" y="4437112"/>
            <a:ext cx="1584176" cy="936104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524328" y="4715852"/>
            <a:ext cx="11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Life is here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avec flèche vers le bas 25"/>
          <p:cNvSpPr/>
          <p:nvPr/>
        </p:nvSpPr>
        <p:spPr>
          <a:xfrm>
            <a:off x="251520" y="476672"/>
            <a:ext cx="1440160" cy="108012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51520" y="47667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Paradigm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Ad-Hoc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38" name="Rectangle avec flèche vers le bas 37"/>
          <p:cNvSpPr/>
          <p:nvPr/>
        </p:nvSpPr>
        <p:spPr>
          <a:xfrm rot="19745667">
            <a:off x="1938836" y="831573"/>
            <a:ext cx="1440160" cy="1080120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 rot="19745667">
            <a:off x="1853618" y="831573"/>
            <a:ext cx="1505540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smtClean="0">
                <a:solidFill>
                  <a:srgbClr val="376092"/>
                </a:solidFill>
              </a:rPr>
              <a:t>Paradigm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smtClean="0">
                <a:solidFill>
                  <a:srgbClr val="376092"/>
                </a:solidFill>
              </a:rPr>
              <a:t>Parallelizer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smtClean="0">
                <a:solidFill>
                  <a:srgbClr val="376092"/>
                </a:solidFill>
              </a:rPr>
              <a:t>Ad-Hoc</a:t>
            </a:r>
            <a:endParaRPr lang="en-GB">
              <a:solidFill>
                <a:srgbClr val="376092"/>
              </a:solidFill>
            </a:endParaRPr>
          </a:p>
        </p:txBody>
      </p:sp>
      <p:sp>
        <p:nvSpPr>
          <p:cNvPr id="40" name="Rectangle avec flèche vers le bas 39"/>
          <p:cNvSpPr/>
          <p:nvPr/>
        </p:nvSpPr>
        <p:spPr>
          <a:xfrm rot="19595273">
            <a:off x="4434247" y="867859"/>
            <a:ext cx="1539614" cy="1152344"/>
          </a:xfrm>
          <a:prstGeom prst="down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 rot="19595273">
            <a:off x="4368442" y="906932"/>
            <a:ext cx="1531188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Prog Model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Ad-Hoc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Tools &amp; Lib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652051" y="5542956"/>
            <a:ext cx="1736373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Support tools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Debugger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GB" dirty="0" smtClean="0">
                <a:solidFill>
                  <a:srgbClr val="376092"/>
                </a:solidFill>
              </a:rPr>
              <a:t>Profilers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6228184" y="5445224"/>
            <a:ext cx="2232248" cy="864096"/>
          </a:xfrm>
          <a:prstGeom prst="leftArrowCallout">
            <a:avLst>
              <a:gd name="adj1" fmla="val 27625"/>
              <a:gd name="adj2" fmla="val 25000"/>
              <a:gd name="adj3" fmla="val 25000"/>
              <a:gd name="adj4" fmla="val 8063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26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5" grpId="0" animBg="1"/>
      <p:bldP spid="17" grpId="0" animBg="1"/>
      <p:bldP spid="21" grpId="0" animBg="1"/>
      <p:bldP spid="3" grpId="0" animBg="1"/>
      <p:bldP spid="9" grpId="0" animBg="1"/>
      <p:bldP spid="25" grpId="0" animBg="1"/>
      <p:bldP spid="22" grpId="0" animBg="1"/>
      <p:bldP spid="23" grpId="0"/>
      <p:bldP spid="28" grpId="0" animBg="1"/>
      <p:bldP spid="29" grpId="0"/>
      <p:bldP spid="38" grpId="0" animBg="1"/>
      <p:bldP spid="39" grpId="0"/>
      <p:bldP spid="40" grpId="0" animBg="1"/>
      <p:bldP spid="41" grpId="0"/>
      <p:bldP spid="45" grpId="0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12109</TotalTime>
  <Words>1575</Words>
  <Application>Microsoft Macintosh PowerPoint</Application>
  <PresentationFormat>Présentation à l'écran (4:3)</PresentationFormat>
  <Paragraphs>274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HPC Reality through Case Studies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TADONKI</dc:creator>
  <cp:lastModifiedBy>Claude TADONKI</cp:lastModifiedBy>
  <cp:revision>682</cp:revision>
  <dcterms:created xsi:type="dcterms:W3CDTF">2013-11-02T00:01:26Z</dcterms:created>
  <dcterms:modified xsi:type="dcterms:W3CDTF">2018-05-08T13:58:36Z</dcterms:modified>
</cp:coreProperties>
</file>